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342" r:id="rId2"/>
    <p:sldId id="354" r:id="rId3"/>
    <p:sldId id="367" r:id="rId4"/>
    <p:sldId id="386" r:id="rId5"/>
    <p:sldId id="387" r:id="rId6"/>
    <p:sldId id="406" r:id="rId7"/>
    <p:sldId id="407" r:id="rId8"/>
    <p:sldId id="408" r:id="rId9"/>
    <p:sldId id="409" r:id="rId10"/>
    <p:sldId id="410" r:id="rId11"/>
    <p:sldId id="411" r:id="rId12"/>
    <p:sldId id="412" r:id="rId13"/>
    <p:sldId id="413" r:id="rId14"/>
    <p:sldId id="414" r:id="rId15"/>
    <p:sldId id="2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67CE"/>
    <a:srgbClr val="38A191"/>
    <a:srgbClr val="292967"/>
    <a:srgbClr val="016F8B"/>
    <a:srgbClr val="F05D50"/>
    <a:srgbClr val="C8C2E0"/>
    <a:srgbClr val="F29824"/>
    <a:srgbClr val="B80D48"/>
    <a:srgbClr val="002D4A"/>
    <a:srgbClr val="BE92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06" autoAdjust="0"/>
    <p:restoredTop sz="96743"/>
  </p:normalViewPr>
  <p:slideViewPr>
    <p:cSldViewPr snapToGrid="0" snapToObjects="1">
      <p:cViewPr varScale="1">
        <p:scale>
          <a:sx n="81" d="100"/>
          <a:sy n="81" d="100"/>
        </p:scale>
        <p:origin x="2040"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8C70A-0927-5637-C44A-61AA03353B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39550-D048-A75F-8266-FE7626449F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DD1FA0-978E-0864-96ED-1DD186744C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4B7B72-8FB5-2C8D-E61F-9D535DA12375}"/>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3357842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9EC00-54B8-E887-90F1-1A88F95F06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28E0D5-AF5D-E03C-E649-E23ABEE77A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11CFC-F7AF-3166-51AD-E1724A1DBF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136AEE-56AB-A5F4-CDD1-F3D8DD10CF7F}"/>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2566795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27F4A-DCDC-52D4-8E42-AE2DFFB60D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89A30-B077-F137-472D-091F13E5D8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5A6A50-01E7-0936-925B-1F85F7AA79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4B5684-0ADF-C056-7A9D-5137402E3820}"/>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2456924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65C43-4B8C-CEAA-B17F-3F47BF0407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9F2EDA-0405-7E9D-9DFC-43A8DFEC6B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00045-EC5C-19A5-B2BA-25BCD0EB5B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D8003E-E09D-F65E-DFA5-A20B820591FB}"/>
              </a:ext>
            </a:extLst>
          </p:cNvPr>
          <p:cNvSpPr>
            <a:spLocks noGrp="1"/>
          </p:cNvSpPr>
          <p:nvPr>
            <p:ph type="sldNum" sz="quarter" idx="5"/>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3781956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17194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CB1F6-B071-9EC7-6537-1E4425639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C2A96-4E9B-1C52-1BD1-EE8A418862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C2A76-B5D2-D992-5B83-71E7239D6F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D95667-2BE2-EEC1-FA80-E3F899F542D2}"/>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67864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7F0CE-879D-375D-DF19-968701920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7B694-A87D-CBE6-46C6-31F170D44E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F32F-EC47-09F6-3B7C-AD0FC1196D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3FD35B-AED1-8670-AAA0-FBEE793D62B9}"/>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279535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FEB40-4DC4-BA63-221D-411F17ABCE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D202B0-45C5-D210-9FF6-9E37E9A69D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8B49-AD0A-8487-AF65-8D90E8B95E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F2BFAC-C017-8033-BC36-583B5B585413}"/>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398150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212AB-2261-E3C7-6C77-B5C64151C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DE98C-5CDC-9B10-1413-0EC73BAB6D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2FC32-D24B-4DBD-B25A-D2EA165370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5120ED-6D11-1768-619F-E0C05104D07D}"/>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808837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F034D-6A56-B1BC-93DE-41D2AD430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02315A-0293-1D8A-6922-CEDC6D135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ED0EC1-4CA1-03F4-279E-CCC37525BE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A50A1E-C11D-9A02-0993-007F9E5990C0}"/>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700310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E6685-5908-E374-50D4-F70B62DF6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31512-AAFA-892C-6E0B-87571170C6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BDD2B-6D08-B652-479B-8C9E6E393C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004AAC-0E11-EC6D-9B9C-D6883BD86BCA}"/>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2098005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798E-1DAD-91CA-CDE7-311F56E93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9F478-C3AA-37C5-CFD8-DED4AB73B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E0168-A00D-F7B8-E6D6-6A62A399A1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6AA79-AE33-B0BE-DF03-753C9AABE844}"/>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3597380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78&amp;utm_source=template-powerpoint&amp;utm_medium=content&amp;utm_campaign=Sample+Cricket+Sponsorship+Proposal-powerpoint-12278&amp;lpa=Sample+Cricket+Sponsorship+Proposal+powerpoint+12278"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6" y="254469"/>
            <a:ext cx="6386514"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Cricket Sponsorship Proposal Template Example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027982" y="1407810"/>
            <a:ext cx="5716718" cy="3207399"/>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713397" y="3027034"/>
            <a:ext cx="5824976" cy="3270837"/>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403729" y="1816555"/>
            <a:ext cx="5708748" cy="3205572"/>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60125" y="3231286"/>
            <a:ext cx="5730214" cy="3217626"/>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7C180-856B-1CC2-DDA6-7889B41763E2}"/>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1443E51D-009B-B362-20A3-75DD884959B6}"/>
              </a:ext>
            </a:extLst>
          </p:cNvPr>
          <p:cNvSpPr txBox="1"/>
          <p:nvPr/>
        </p:nvSpPr>
        <p:spPr>
          <a:xfrm>
            <a:off x="2560599"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and Promotion Plan</a:t>
            </a:r>
          </a:p>
        </p:txBody>
      </p:sp>
      <p:sp>
        <p:nvSpPr>
          <p:cNvPr id="14" name="TextBox 13">
            <a:extLst>
              <a:ext uri="{FF2B5EF4-FFF2-40B4-BE49-F238E27FC236}">
                <a16:creationId xmlns:a16="http://schemas.microsoft.com/office/drawing/2014/main" id="{B036FF41-A621-D568-0113-687FD7D5C1BF}"/>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7</a:t>
            </a:r>
          </a:p>
        </p:txBody>
      </p:sp>
      <p:sp>
        <p:nvSpPr>
          <p:cNvPr id="2" name="Oval 1">
            <a:extLst>
              <a:ext uri="{FF2B5EF4-FFF2-40B4-BE49-F238E27FC236}">
                <a16:creationId xmlns:a16="http://schemas.microsoft.com/office/drawing/2014/main" id="{C44E86BC-48DC-904B-3590-7308FE1D4249}"/>
              </a:ext>
            </a:extLst>
          </p:cNvPr>
          <p:cNvSpPr/>
          <p:nvPr/>
        </p:nvSpPr>
        <p:spPr>
          <a:xfrm>
            <a:off x="3058401" y="1450979"/>
            <a:ext cx="731520" cy="73152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16CC049-C5E6-02DA-9C4C-A034FCC7423A}"/>
              </a:ext>
            </a:extLst>
          </p:cNvPr>
          <p:cNvSpPr/>
          <p:nvPr/>
        </p:nvSpPr>
        <p:spPr>
          <a:xfrm>
            <a:off x="5735587" y="1450979"/>
            <a:ext cx="731520" cy="73152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59DA1E3-DA83-F7C7-136F-5137C841345C}"/>
              </a:ext>
            </a:extLst>
          </p:cNvPr>
          <p:cNvSpPr/>
          <p:nvPr/>
        </p:nvSpPr>
        <p:spPr>
          <a:xfrm>
            <a:off x="8422514" y="1450979"/>
            <a:ext cx="731520" cy="73152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543248-AA02-F670-CF72-C211818E9DB9}"/>
              </a:ext>
            </a:extLst>
          </p:cNvPr>
          <p:cNvSpPr/>
          <p:nvPr/>
        </p:nvSpPr>
        <p:spPr>
          <a:xfrm>
            <a:off x="2217949" y="2367710"/>
            <a:ext cx="2381410" cy="3416669"/>
          </a:xfrm>
          <a:prstGeom prst="rect">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Pre-Match</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dirty="0">
                <a:solidFill>
                  <a:schemeClr val="bg1"/>
                </a:solidFill>
                <a:latin typeface="Century Gothic"/>
                <a:ea typeface="Century Gothic"/>
                <a:cs typeface="Century Gothic"/>
                <a:sym typeface="Century Gothic"/>
              </a:rPr>
              <a:t>Sponsors featured in countdown posts, event teasers, and targeted email newsletters to cricket enthusiasts</a:t>
            </a:r>
            <a:endParaRPr lang="en-US" sz="1200" dirty="0">
              <a:solidFill>
                <a:schemeClr val="bg1"/>
              </a:solidFill>
              <a:latin typeface="Century Gothic" panose="020B0502020202020204" pitchFamily="34" charset="0"/>
            </a:endParaRPr>
          </a:p>
        </p:txBody>
      </p:sp>
      <p:pic>
        <p:nvPicPr>
          <p:cNvPr id="11" name="Picture 10" descr="A group of people with a circle&#10;&#10;Description automatically generated">
            <a:extLst>
              <a:ext uri="{FF2B5EF4-FFF2-40B4-BE49-F238E27FC236}">
                <a16:creationId xmlns:a16="http://schemas.microsoft.com/office/drawing/2014/main" id="{73340C53-E50F-1C20-483C-437C4369A8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4540" y="1544904"/>
            <a:ext cx="502920" cy="502920"/>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D69F7ABF-0B64-0406-BEC5-B784D40C75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70910" y="1563424"/>
            <a:ext cx="475488" cy="475488"/>
          </a:xfrm>
          <a:prstGeom prst="rect">
            <a:avLst/>
          </a:prstGeom>
        </p:spPr>
      </p:pic>
      <p:pic>
        <p:nvPicPr>
          <p:cNvPr id="13" name="Picture 12" descr="A black and white cell phone&#10;&#10;Description automatically generated">
            <a:extLst>
              <a:ext uri="{FF2B5EF4-FFF2-40B4-BE49-F238E27FC236}">
                <a16:creationId xmlns:a16="http://schemas.microsoft.com/office/drawing/2014/main" id="{674B39AE-5B11-E995-692C-C4C05D6260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45602" y="1568080"/>
            <a:ext cx="475488" cy="475488"/>
          </a:xfrm>
          <a:prstGeom prst="rect">
            <a:avLst/>
          </a:prstGeom>
        </p:spPr>
      </p:pic>
      <p:sp>
        <p:nvSpPr>
          <p:cNvPr id="15" name="Rectangle 14">
            <a:extLst>
              <a:ext uri="{FF2B5EF4-FFF2-40B4-BE49-F238E27FC236}">
                <a16:creationId xmlns:a16="http://schemas.microsoft.com/office/drawing/2014/main" id="{A65A7E4E-7974-AFA3-7EFD-F593C736CF41}"/>
              </a:ext>
            </a:extLst>
          </p:cNvPr>
          <p:cNvSpPr/>
          <p:nvPr/>
        </p:nvSpPr>
        <p:spPr>
          <a:xfrm>
            <a:off x="4905295" y="2367710"/>
            <a:ext cx="2381410" cy="3416669"/>
          </a:xfrm>
          <a:prstGeom prst="rect">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During Match</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dirty="0">
                <a:solidFill>
                  <a:schemeClr val="bg1"/>
                </a:solidFill>
                <a:latin typeface="Century Gothic"/>
                <a:ea typeface="Century Gothic"/>
                <a:cs typeface="Century Gothic"/>
                <a:sym typeface="Century Gothic"/>
              </a:rPr>
              <a:t>Real-time social media updates, sponsor shout-outs during livestream coverage, and branded player interviews</a:t>
            </a:r>
          </a:p>
        </p:txBody>
      </p:sp>
      <p:sp>
        <p:nvSpPr>
          <p:cNvPr id="16" name="Rectangle 15">
            <a:extLst>
              <a:ext uri="{FF2B5EF4-FFF2-40B4-BE49-F238E27FC236}">
                <a16:creationId xmlns:a16="http://schemas.microsoft.com/office/drawing/2014/main" id="{A35EB0D0-CAAA-C4B0-0AAA-BED020C16BBE}"/>
              </a:ext>
            </a:extLst>
          </p:cNvPr>
          <p:cNvSpPr/>
          <p:nvPr/>
        </p:nvSpPr>
        <p:spPr>
          <a:xfrm>
            <a:off x="7592641" y="2367710"/>
            <a:ext cx="2381410" cy="3416669"/>
          </a:xfrm>
          <a:prstGeom prst="rect">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Post-Match</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dirty="0">
                <a:solidFill>
                  <a:schemeClr val="bg1"/>
                </a:solidFill>
                <a:latin typeface="Century Gothic"/>
                <a:ea typeface="Century Gothic"/>
                <a:cs typeface="Century Gothic"/>
                <a:sym typeface="Century Gothic"/>
              </a:rPr>
              <a:t>Recap videos featuring sponsor logos, thank-you posts on social media, and a comprehensive event impact report for sponsors</a:t>
            </a:r>
          </a:p>
        </p:txBody>
      </p:sp>
      <p:sp>
        <p:nvSpPr>
          <p:cNvPr id="17" name="Rectangle 16">
            <a:extLst>
              <a:ext uri="{FF2B5EF4-FFF2-40B4-BE49-F238E27FC236}">
                <a16:creationId xmlns:a16="http://schemas.microsoft.com/office/drawing/2014/main" id="{0D20AE0C-1CF9-370F-5DA0-C90BA73FBF3D}"/>
              </a:ext>
            </a:extLst>
          </p:cNvPr>
          <p:cNvSpPr/>
          <p:nvPr/>
        </p:nvSpPr>
        <p:spPr>
          <a:xfrm>
            <a:off x="0" y="6424265"/>
            <a:ext cx="12192000" cy="433735"/>
          </a:xfrm>
          <a:prstGeom prst="rect">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1541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4B662-7CDC-9C5F-0895-F9CCECBFF33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E83356B-D569-9F91-0770-F57076E7A905}"/>
              </a:ext>
            </a:extLst>
          </p:cNvPr>
          <p:cNvSpPr/>
          <p:nvPr/>
        </p:nvSpPr>
        <p:spPr>
          <a:xfrm>
            <a:off x="0" y="0"/>
            <a:ext cx="3616960" cy="6858000"/>
          </a:xfrm>
          <a:prstGeom prst="rect">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C1E05D49-2740-DF78-6754-0C228902693D}"/>
              </a:ext>
            </a:extLst>
          </p:cNvPr>
          <p:cNvSpPr txBox="1"/>
          <p:nvPr/>
        </p:nvSpPr>
        <p:spPr>
          <a:xfrm>
            <a:off x="4038093" y="362918"/>
            <a:ext cx="502492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Audience Reach and Fan Demographics</a:t>
            </a:r>
          </a:p>
        </p:txBody>
      </p:sp>
      <p:sp>
        <p:nvSpPr>
          <p:cNvPr id="7" name="Google Shape;90;p1">
            <a:extLst>
              <a:ext uri="{FF2B5EF4-FFF2-40B4-BE49-F238E27FC236}">
                <a16:creationId xmlns:a16="http://schemas.microsoft.com/office/drawing/2014/main" id="{DE8CE9C0-CFD7-6D5E-C360-6B1A6F188D8A}"/>
              </a:ext>
            </a:extLst>
          </p:cNvPr>
          <p:cNvSpPr txBox="1"/>
          <p:nvPr/>
        </p:nvSpPr>
        <p:spPr>
          <a:xfrm>
            <a:off x="4078434" y="1975752"/>
            <a:ext cx="4760766" cy="34778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Projected Reach</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7,000 in-person attendees and 25,000 virtual viewers across livestream platforms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Audience Demographics</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Predominantly cricket fans aged 18–45, including families, sports enthusiasts, and community supporters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Media Coverage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Partnerships with local sports channels, cricket blogs, and social media influencers to maximize reach</a:t>
            </a:r>
            <a:endParaRPr lang="en-US" sz="1600" dirty="0">
              <a:solidFill>
                <a:schemeClr val="tx1">
                  <a:lumMod val="65000"/>
                  <a:lumOff val="35000"/>
                </a:schemeClr>
              </a:solidFill>
              <a:latin typeface="Century Gothic"/>
              <a:sym typeface="Century Gothic"/>
            </a:endParaRPr>
          </a:p>
        </p:txBody>
      </p:sp>
      <p:sp>
        <p:nvSpPr>
          <p:cNvPr id="3" name="Oval 2">
            <a:extLst>
              <a:ext uri="{FF2B5EF4-FFF2-40B4-BE49-F238E27FC236}">
                <a16:creationId xmlns:a16="http://schemas.microsoft.com/office/drawing/2014/main" id="{E3D37FBD-AA72-B366-A8E2-04696C6073C5}"/>
              </a:ext>
            </a:extLst>
          </p:cNvPr>
          <p:cNvSpPr/>
          <p:nvPr/>
        </p:nvSpPr>
        <p:spPr>
          <a:xfrm>
            <a:off x="3222415" y="4272249"/>
            <a:ext cx="731520" cy="731520"/>
          </a:xfrm>
          <a:prstGeom prst="ellipse">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4D07961-AA0D-34BE-4DCE-44D126D77BFF}"/>
              </a:ext>
            </a:extLst>
          </p:cNvPr>
          <p:cNvSpPr/>
          <p:nvPr/>
        </p:nvSpPr>
        <p:spPr>
          <a:xfrm>
            <a:off x="3237961" y="1955147"/>
            <a:ext cx="731520" cy="731520"/>
          </a:xfrm>
          <a:prstGeom prst="ellipse">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and white logo&#10;&#10;Description automatically generated">
            <a:extLst>
              <a:ext uri="{FF2B5EF4-FFF2-40B4-BE49-F238E27FC236}">
                <a16:creationId xmlns:a16="http://schemas.microsoft.com/office/drawing/2014/main" id="{A43B40EB-2B57-CF53-347D-66F483B3E8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4924" y="4384694"/>
            <a:ext cx="475488" cy="475488"/>
          </a:xfrm>
          <a:prstGeom prst="rect">
            <a:avLst/>
          </a:prstGeom>
        </p:spPr>
      </p:pic>
      <p:sp>
        <p:nvSpPr>
          <p:cNvPr id="11" name="Oval 10">
            <a:extLst>
              <a:ext uri="{FF2B5EF4-FFF2-40B4-BE49-F238E27FC236}">
                <a16:creationId xmlns:a16="http://schemas.microsoft.com/office/drawing/2014/main" id="{15D56A85-6760-B75D-A32D-365B3A071155}"/>
              </a:ext>
            </a:extLst>
          </p:cNvPr>
          <p:cNvSpPr/>
          <p:nvPr/>
        </p:nvSpPr>
        <p:spPr>
          <a:xfrm>
            <a:off x="3237961" y="2991467"/>
            <a:ext cx="731520" cy="731520"/>
          </a:xfrm>
          <a:prstGeom prst="ellipse">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oup of people with a circle&#10;&#10;Description automatically generated">
            <a:extLst>
              <a:ext uri="{FF2B5EF4-FFF2-40B4-BE49-F238E27FC236}">
                <a16:creationId xmlns:a16="http://schemas.microsoft.com/office/drawing/2014/main" id="{4E3B6A8A-F02D-FFCF-C16B-7E68E0CC17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6914" y="3085392"/>
            <a:ext cx="502920" cy="502920"/>
          </a:xfrm>
          <a:prstGeom prst="rect">
            <a:avLst/>
          </a:prstGeom>
        </p:spPr>
      </p:pic>
      <p:pic>
        <p:nvPicPr>
          <p:cNvPr id="18" name="Picture 17" descr="A white check mark in a circle&#10;&#10;Description automatically generated">
            <a:extLst>
              <a:ext uri="{FF2B5EF4-FFF2-40B4-BE49-F238E27FC236}">
                <a16:creationId xmlns:a16="http://schemas.microsoft.com/office/drawing/2014/main" id="{99B9999A-395A-F743-925A-36476CDCF80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50878" y="2064875"/>
            <a:ext cx="512064" cy="512064"/>
          </a:xfrm>
          <a:prstGeom prst="rect">
            <a:avLst/>
          </a:prstGeom>
        </p:spPr>
      </p:pic>
    </p:spTree>
    <p:extLst>
      <p:ext uri="{BB962C8B-B14F-4D97-AF65-F5344CB8AC3E}">
        <p14:creationId xmlns:p14="http://schemas.microsoft.com/office/powerpoint/2010/main" val="1275910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5BE4D-8CA3-C49B-D8D4-7D91CAEAE06F}"/>
            </a:ext>
          </a:extLst>
        </p:cNvPr>
        <p:cNvGrpSpPr/>
        <p:nvPr/>
      </p:nvGrpSpPr>
      <p:grpSpPr>
        <a:xfrm>
          <a:off x="0" y="0"/>
          <a:ext cx="0" cy="0"/>
          <a:chOff x="0" y="0"/>
          <a:chExt cx="0" cy="0"/>
        </a:xfrm>
      </p:grpSpPr>
      <p:sp>
        <p:nvSpPr>
          <p:cNvPr id="2" name="Google Shape;90;p1">
            <a:extLst>
              <a:ext uri="{FF2B5EF4-FFF2-40B4-BE49-F238E27FC236}">
                <a16:creationId xmlns:a16="http://schemas.microsoft.com/office/drawing/2014/main" id="{14BD0D3C-DED3-9DB0-70D3-97AE333F240F}"/>
              </a:ext>
            </a:extLst>
          </p:cNvPr>
          <p:cNvSpPr txBox="1"/>
          <p:nvPr/>
        </p:nvSpPr>
        <p:spPr>
          <a:xfrm>
            <a:off x="834652" y="362918"/>
            <a:ext cx="1052269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Fan Engagement and Activation Opportunities</a:t>
            </a:r>
          </a:p>
        </p:txBody>
      </p:sp>
      <p:sp>
        <p:nvSpPr>
          <p:cNvPr id="3" name="Rounded Rectangle 2">
            <a:extLst>
              <a:ext uri="{FF2B5EF4-FFF2-40B4-BE49-F238E27FC236}">
                <a16:creationId xmlns:a16="http://schemas.microsoft.com/office/drawing/2014/main" id="{9CA1B6CE-269F-CF8E-99D2-38C4E0C44F4F}"/>
              </a:ext>
            </a:extLst>
          </p:cNvPr>
          <p:cNvSpPr/>
          <p:nvPr/>
        </p:nvSpPr>
        <p:spPr>
          <a:xfrm>
            <a:off x="0" y="1317172"/>
            <a:ext cx="6096000" cy="2517279"/>
          </a:xfrm>
          <a:prstGeom prst="roundRect">
            <a:avLst>
              <a:gd name="adj" fmla="val 0"/>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1417FBDF-98BD-F4E1-A669-368E225F983F}"/>
              </a:ext>
            </a:extLst>
          </p:cNvPr>
          <p:cNvSpPr/>
          <p:nvPr/>
        </p:nvSpPr>
        <p:spPr>
          <a:xfrm>
            <a:off x="6096000" y="1317172"/>
            <a:ext cx="6096000" cy="2517279"/>
          </a:xfrm>
          <a:prstGeom prst="roundRect">
            <a:avLst>
              <a:gd name="adj" fmla="val 0"/>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Rounded Rectangle 5">
            <a:extLst>
              <a:ext uri="{FF2B5EF4-FFF2-40B4-BE49-F238E27FC236}">
                <a16:creationId xmlns:a16="http://schemas.microsoft.com/office/drawing/2014/main" id="{3C9A8285-E812-1367-58ED-6A65C006720A}"/>
              </a:ext>
            </a:extLst>
          </p:cNvPr>
          <p:cNvSpPr/>
          <p:nvPr/>
        </p:nvSpPr>
        <p:spPr>
          <a:xfrm>
            <a:off x="0" y="3831772"/>
            <a:ext cx="6096000" cy="2514600"/>
          </a:xfrm>
          <a:prstGeom prst="roundRect">
            <a:avLst>
              <a:gd name="adj" fmla="val 0"/>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281FA0F4-43BE-66C3-1969-0F209A54C0EB}"/>
              </a:ext>
            </a:extLst>
          </p:cNvPr>
          <p:cNvSpPr/>
          <p:nvPr/>
        </p:nvSpPr>
        <p:spPr>
          <a:xfrm>
            <a:off x="6096000" y="3831772"/>
            <a:ext cx="6096000" cy="2514600"/>
          </a:xfrm>
          <a:prstGeom prst="roundRect">
            <a:avLst>
              <a:gd name="adj" fmla="val 0"/>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2" name="TextBox 11">
            <a:extLst>
              <a:ext uri="{FF2B5EF4-FFF2-40B4-BE49-F238E27FC236}">
                <a16:creationId xmlns:a16="http://schemas.microsoft.com/office/drawing/2014/main" id="{C45CA1B2-B6C3-16D0-4136-D5142CD318A9}"/>
              </a:ext>
            </a:extLst>
          </p:cNvPr>
          <p:cNvSpPr txBox="1"/>
          <p:nvPr/>
        </p:nvSpPr>
        <p:spPr>
          <a:xfrm>
            <a:off x="866872" y="1963462"/>
            <a:ext cx="4188088" cy="1138773"/>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Fan Zones</a:t>
            </a:r>
          </a:p>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Sponsor-branded interactive spaces offering games, cricket trivia challenges, and merchandise giveaways</a:t>
            </a:r>
          </a:p>
        </p:txBody>
      </p:sp>
      <p:sp>
        <p:nvSpPr>
          <p:cNvPr id="13" name="TextBox 12">
            <a:extLst>
              <a:ext uri="{FF2B5EF4-FFF2-40B4-BE49-F238E27FC236}">
                <a16:creationId xmlns:a16="http://schemas.microsoft.com/office/drawing/2014/main" id="{3646F991-8725-F049-8FDC-E57560717DF6}"/>
              </a:ext>
            </a:extLst>
          </p:cNvPr>
          <p:cNvSpPr txBox="1"/>
          <p:nvPr/>
        </p:nvSpPr>
        <p:spPr>
          <a:xfrm>
            <a:off x="7346925" y="1963462"/>
            <a:ext cx="3594150" cy="1138773"/>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Meet-and-Greets</a:t>
            </a:r>
          </a:p>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Sponsor-hosted sessions with players, allowing fans exclusive access to their favorite athletes</a:t>
            </a:r>
          </a:p>
        </p:txBody>
      </p:sp>
      <p:sp>
        <p:nvSpPr>
          <p:cNvPr id="14" name="TextBox 13">
            <a:extLst>
              <a:ext uri="{FF2B5EF4-FFF2-40B4-BE49-F238E27FC236}">
                <a16:creationId xmlns:a16="http://schemas.microsoft.com/office/drawing/2014/main" id="{304922E2-D0F7-100E-7B81-CB6573212150}"/>
              </a:ext>
            </a:extLst>
          </p:cNvPr>
          <p:cNvSpPr txBox="1"/>
          <p:nvPr/>
        </p:nvSpPr>
        <p:spPr>
          <a:xfrm>
            <a:off x="1189194" y="4396177"/>
            <a:ext cx="3543444" cy="1138773"/>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Contests and Giveaways</a:t>
            </a:r>
          </a:p>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In-match contests with branded prizes, increasing engagement and excitement</a:t>
            </a:r>
          </a:p>
        </p:txBody>
      </p:sp>
      <p:sp>
        <p:nvSpPr>
          <p:cNvPr id="15" name="TextBox 14">
            <a:extLst>
              <a:ext uri="{FF2B5EF4-FFF2-40B4-BE49-F238E27FC236}">
                <a16:creationId xmlns:a16="http://schemas.microsoft.com/office/drawing/2014/main" id="{862F55DD-4777-36D6-DE8D-205BBA8C0D97}"/>
              </a:ext>
            </a:extLst>
          </p:cNvPr>
          <p:cNvSpPr txBox="1"/>
          <p:nvPr/>
        </p:nvSpPr>
        <p:spPr>
          <a:xfrm>
            <a:off x="7022522" y="4428835"/>
            <a:ext cx="4242956" cy="1138773"/>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VIP Lounge</a:t>
            </a:r>
          </a:p>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Branded VIP areas offering premium amenities for sponsors, media, and guests, creating an elevated experience</a:t>
            </a:r>
          </a:p>
        </p:txBody>
      </p:sp>
    </p:spTree>
    <p:extLst>
      <p:ext uri="{BB962C8B-B14F-4D97-AF65-F5344CB8AC3E}">
        <p14:creationId xmlns:p14="http://schemas.microsoft.com/office/powerpoint/2010/main" val="132929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F54F7-238A-A62C-FEE1-F71F06252926}"/>
            </a:ext>
          </a:extLst>
        </p:cNvPr>
        <p:cNvGrpSpPr/>
        <p:nvPr/>
      </p:nvGrpSpPr>
      <p:grpSpPr>
        <a:xfrm>
          <a:off x="0" y="0"/>
          <a:ext cx="0" cy="0"/>
          <a:chOff x="0" y="0"/>
          <a:chExt cx="0" cy="0"/>
        </a:xfrm>
      </p:grpSpPr>
      <p:sp>
        <p:nvSpPr>
          <p:cNvPr id="18" name="Rounded Rectangle 17">
            <a:extLst>
              <a:ext uri="{FF2B5EF4-FFF2-40B4-BE49-F238E27FC236}">
                <a16:creationId xmlns:a16="http://schemas.microsoft.com/office/drawing/2014/main" id="{1DDF6784-0485-275D-19F4-3A5C93900139}"/>
              </a:ext>
            </a:extLst>
          </p:cNvPr>
          <p:cNvSpPr/>
          <p:nvPr/>
        </p:nvSpPr>
        <p:spPr>
          <a:xfrm>
            <a:off x="0" y="3873771"/>
            <a:ext cx="12192000" cy="1953204"/>
          </a:xfrm>
          <a:prstGeom prst="roundRect">
            <a:avLst>
              <a:gd name="adj" fmla="val 0"/>
            </a:avLst>
          </a:prstGeom>
          <a:solidFill>
            <a:srgbClr val="38A191">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0A94EA6C-F237-6C11-E85D-4151FECE17B3}"/>
              </a:ext>
            </a:extLst>
          </p:cNvPr>
          <p:cNvSpPr txBox="1"/>
          <p:nvPr/>
        </p:nvSpPr>
        <p:spPr>
          <a:xfrm>
            <a:off x="1563940" y="362918"/>
            <a:ext cx="906412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Previous Successes and Testimonials</a:t>
            </a:r>
          </a:p>
        </p:txBody>
      </p:sp>
      <p:sp>
        <p:nvSpPr>
          <p:cNvPr id="7" name="Google Shape;90;p1">
            <a:extLst>
              <a:ext uri="{FF2B5EF4-FFF2-40B4-BE49-F238E27FC236}">
                <a16:creationId xmlns:a16="http://schemas.microsoft.com/office/drawing/2014/main" id="{34B8FD04-0C5E-ECF6-0331-BEB991542D10}"/>
              </a:ext>
            </a:extLst>
          </p:cNvPr>
          <p:cNvSpPr txBox="1"/>
          <p:nvPr/>
        </p:nvSpPr>
        <p:spPr>
          <a:xfrm>
            <a:off x="2814955" y="4164437"/>
            <a:ext cx="6562088"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Feedback from previous sponsors includes:</a:t>
            </a:r>
          </a:p>
          <a:p>
            <a:pPr marL="0" marR="0" lvl="0" indent="0" algn="ctr" rtl="0">
              <a:spcBef>
                <a:spcPts val="0"/>
              </a:spcBef>
              <a:spcAft>
                <a:spcPts val="0"/>
              </a:spcAft>
              <a:buNone/>
            </a:pPr>
            <a:r>
              <a:rPr lang="en-US" sz="2000" i="1" dirty="0">
                <a:solidFill>
                  <a:schemeClr val="bg1"/>
                </a:solidFill>
                <a:latin typeface="Century Gothic"/>
                <a:ea typeface="Century Gothic"/>
                <a:cs typeface="Century Gothic"/>
                <a:sym typeface="Century Gothic"/>
              </a:rPr>
              <a:t>“Boundary Blitz provided a fantastic platform for brand exposure, delivering a passionate and engaged audience.”</a:t>
            </a:r>
            <a:endParaRPr lang="en-US" sz="1600" dirty="0">
              <a:solidFill>
                <a:schemeClr val="bg1"/>
              </a:solidFill>
              <a:latin typeface="Century Gothic"/>
              <a:ea typeface="Century Gothic"/>
              <a:cs typeface="Century Gothic"/>
              <a:sym typeface="Century Gothic"/>
            </a:endParaRPr>
          </a:p>
        </p:txBody>
      </p:sp>
      <p:sp>
        <p:nvSpPr>
          <p:cNvPr id="2" name="Rounded Rectangle 1">
            <a:extLst>
              <a:ext uri="{FF2B5EF4-FFF2-40B4-BE49-F238E27FC236}">
                <a16:creationId xmlns:a16="http://schemas.microsoft.com/office/drawing/2014/main" id="{37A47F0A-2FA0-0A0C-E4B4-A01211B51AF7}"/>
              </a:ext>
            </a:extLst>
          </p:cNvPr>
          <p:cNvSpPr/>
          <p:nvPr/>
        </p:nvSpPr>
        <p:spPr>
          <a:xfrm>
            <a:off x="0" y="1813692"/>
            <a:ext cx="6096000" cy="2060079"/>
          </a:xfrm>
          <a:prstGeom prst="roundRect">
            <a:avLst>
              <a:gd name="adj" fmla="val 0"/>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EFFB274A-18B6-74D8-1290-7017269BC745}"/>
              </a:ext>
            </a:extLst>
          </p:cNvPr>
          <p:cNvSpPr/>
          <p:nvPr/>
        </p:nvSpPr>
        <p:spPr>
          <a:xfrm>
            <a:off x="6096000" y="1813692"/>
            <a:ext cx="6096000" cy="2060079"/>
          </a:xfrm>
          <a:prstGeom prst="roundRect">
            <a:avLst>
              <a:gd name="adj" fmla="val 0"/>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Google Shape;90;p1">
            <a:extLst>
              <a:ext uri="{FF2B5EF4-FFF2-40B4-BE49-F238E27FC236}">
                <a16:creationId xmlns:a16="http://schemas.microsoft.com/office/drawing/2014/main" id="{9C3D9CA6-46ED-A736-5196-55143D719BCB}"/>
              </a:ext>
            </a:extLst>
          </p:cNvPr>
          <p:cNvSpPr txBox="1"/>
          <p:nvPr/>
        </p:nvSpPr>
        <p:spPr>
          <a:xfrm>
            <a:off x="6096001"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over</a:t>
            </a:r>
          </a:p>
          <a:p>
            <a:pPr algn="ctr"/>
            <a:r>
              <a:rPr lang="en-US" sz="5400" b="1" dirty="0">
                <a:solidFill>
                  <a:schemeClr val="bg1"/>
                </a:solidFill>
                <a:latin typeface="Century Gothic"/>
                <a:sym typeface="Century Gothic"/>
              </a:rPr>
              <a:t>20,000</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livestream views</a:t>
            </a:r>
            <a:endParaRPr lang="en-US" sz="5400" b="1" dirty="0">
              <a:solidFill>
                <a:schemeClr val="bg1"/>
              </a:solidFill>
              <a:latin typeface="Century Gothic"/>
              <a:sym typeface="Century Gothic"/>
            </a:endParaRPr>
          </a:p>
        </p:txBody>
      </p:sp>
      <p:sp>
        <p:nvSpPr>
          <p:cNvPr id="12" name="Google Shape;90;p1">
            <a:extLst>
              <a:ext uri="{FF2B5EF4-FFF2-40B4-BE49-F238E27FC236}">
                <a16:creationId xmlns:a16="http://schemas.microsoft.com/office/drawing/2014/main" id="{5BE60D32-3AD6-D897-21C3-1E6AA73B4FC5}"/>
              </a:ext>
            </a:extLst>
          </p:cNvPr>
          <p:cNvSpPr txBox="1"/>
          <p:nvPr/>
        </p:nvSpPr>
        <p:spPr>
          <a:xfrm>
            <a:off x="3960"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over</a:t>
            </a:r>
          </a:p>
          <a:p>
            <a:pPr algn="ctr"/>
            <a:r>
              <a:rPr lang="en-US" sz="5400" b="1" dirty="0">
                <a:solidFill>
                  <a:schemeClr val="bg1"/>
                </a:solidFill>
                <a:latin typeface="Century Gothic"/>
                <a:sym typeface="Century Gothic"/>
              </a:rPr>
              <a:t>6,500</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attendees</a:t>
            </a:r>
            <a:endParaRPr lang="en-US" sz="5400" b="1" dirty="0">
              <a:solidFill>
                <a:schemeClr val="bg1"/>
              </a:solidFill>
              <a:latin typeface="Century Gothic"/>
              <a:sym typeface="Century Gothic"/>
            </a:endParaRPr>
          </a:p>
        </p:txBody>
      </p:sp>
      <p:sp>
        <p:nvSpPr>
          <p:cNvPr id="15" name="TextBox 14">
            <a:extLst>
              <a:ext uri="{FF2B5EF4-FFF2-40B4-BE49-F238E27FC236}">
                <a16:creationId xmlns:a16="http://schemas.microsoft.com/office/drawing/2014/main" id="{94E51CA1-67AF-8110-534A-B3745E194FA1}"/>
              </a:ext>
            </a:extLst>
          </p:cNvPr>
          <p:cNvSpPr txBox="1"/>
          <p:nvPr/>
        </p:nvSpPr>
        <p:spPr>
          <a:xfrm>
            <a:off x="2725765" y="1149661"/>
            <a:ext cx="6740469" cy="400110"/>
          </a:xfrm>
          <a:prstGeom prst="rect">
            <a:avLst/>
          </a:prstGeom>
          <a:noFill/>
        </p:spPr>
        <p:txBody>
          <a:bodyPr wrap="square">
            <a:spAutoFit/>
          </a:bodyPr>
          <a:lstStyle/>
          <a:p>
            <a:pPr algn="ctr"/>
            <a:r>
              <a:rPr lang="en-US" sz="2000" b="1" dirty="0">
                <a:solidFill>
                  <a:schemeClr val="tx1">
                    <a:lumMod val="65000"/>
                    <a:lumOff val="35000"/>
                  </a:schemeClr>
                </a:solidFill>
                <a:latin typeface="Century Gothic"/>
                <a:ea typeface="Century Gothic"/>
                <a:cs typeface="Century Gothic"/>
                <a:sym typeface="Century Gothic"/>
              </a:rPr>
              <a:t>The 20XX Boundary Blitz inaugural event had…</a:t>
            </a:r>
            <a:endParaRPr lang="en-US" sz="2000" b="1" dirty="0"/>
          </a:p>
        </p:txBody>
      </p:sp>
      <p:sp>
        <p:nvSpPr>
          <p:cNvPr id="17" name="TextBox 16">
            <a:extLst>
              <a:ext uri="{FF2B5EF4-FFF2-40B4-BE49-F238E27FC236}">
                <a16:creationId xmlns:a16="http://schemas.microsoft.com/office/drawing/2014/main" id="{0725A0FD-A865-9F4A-FBBF-A90D5692E09E}"/>
              </a:ext>
            </a:extLst>
          </p:cNvPr>
          <p:cNvSpPr txBox="1"/>
          <p:nvPr/>
        </p:nvSpPr>
        <p:spPr>
          <a:xfrm>
            <a:off x="3047011" y="5990263"/>
            <a:ext cx="6097978" cy="646331"/>
          </a:xfrm>
          <a:prstGeom prst="rect">
            <a:avLst/>
          </a:prstGeom>
          <a:noFill/>
        </p:spPr>
        <p:txBody>
          <a:bodyPr wrap="square">
            <a:spAutoFit/>
          </a:bodyPr>
          <a:lstStyle/>
          <a:p>
            <a:pPr marL="0" marR="0" lvl="0" indent="0" algn="ctr" rtl="0">
              <a:spcBef>
                <a:spcPts val="0"/>
              </a:spcBef>
              <a:spcAft>
                <a:spcPts val="0"/>
              </a:spcAft>
              <a:buNone/>
            </a:pPr>
            <a:r>
              <a:rPr lang="en-US" sz="1800" dirty="0">
                <a:solidFill>
                  <a:schemeClr val="tx1">
                    <a:lumMod val="65000"/>
                    <a:lumOff val="35000"/>
                  </a:schemeClr>
                </a:solidFill>
                <a:latin typeface="Century Gothic"/>
                <a:ea typeface="Century Gothic"/>
                <a:cs typeface="Century Gothic"/>
                <a:sym typeface="Century Gothic"/>
              </a:rPr>
              <a:t>These metrics and testimonials underscore the event’s credibility and value for sponsors.</a:t>
            </a:r>
          </a:p>
        </p:txBody>
      </p:sp>
    </p:spTree>
    <p:extLst>
      <p:ext uri="{BB962C8B-B14F-4D97-AF65-F5344CB8AC3E}">
        <p14:creationId xmlns:p14="http://schemas.microsoft.com/office/powerpoint/2010/main" val="4070564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66B47-578D-072B-1F7D-0F788FA35E05}"/>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74FB6F6B-DD53-0FEB-C8AC-3581900110D2}"/>
              </a:ext>
            </a:extLst>
          </p:cNvPr>
          <p:cNvSpPr/>
          <p:nvPr/>
        </p:nvSpPr>
        <p:spPr>
          <a:xfrm>
            <a:off x="7558268" y="-12161"/>
            <a:ext cx="4629874" cy="1616129"/>
          </a:xfrm>
          <a:prstGeom prst="rect">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16A480E-EE08-F5CD-D76E-2FAA393E31A7}"/>
              </a:ext>
            </a:extLst>
          </p:cNvPr>
          <p:cNvSpPr/>
          <p:nvPr/>
        </p:nvSpPr>
        <p:spPr>
          <a:xfrm>
            <a:off x="0" y="-12161"/>
            <a:ext cx="7558268" cy="1616129"/>
          </a:xfrm>
          <a:prstGeom prst="rect">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A2FAC8-CA8B-3DEB-FEF4-C2461DEA02D9}"/>
              </a:ext>
            </a:extLst>
          </p:cNvPr>
          <p:cNvSpPr txBox="1"/>
          <p:nvPr/>
        </p:nvSpPr>
        <p:spPr>
          <a:xfrm>
            <a:off x="1894749" y="2909817"/>
            <a:ext cx="3254194" cy="338554"/>
          </a:xfrm>
          <a:prstGeom prst="rect">
            <a:avLst/>
          </a:prstGeom>
          <a:noFill/>
        </p:spPr>
        <p:txBody>
          <a:bodyPr wrap="square" rtlCol="0">
            <a:spAutoFit/>
          </a:bodyPr>
          <a:lstStyle/>
          <a:p>
            <a:pPr marL="0" algn="l" defTabSz="914400" rtl="0" eaLnBrk="1" latinLnBrk="0" hangingPunct="1">
              <a:lnSpc>
                <a:spcPct val="100000"/>
              </a:lnSpc>
            </a:pPr>
            <a:r>
              <a:rPr lang="en-US" sz="1600" b="0" kern="1200" dirty="0">
                <a:solidFill>
                  <a:schemeClr val="tx1">
                    <a:lumMod val="65000"/>
                    <a:lumOff val="35000"/>
                  </a:schemeClr>
                </a:solidFill>
                <a:latin typeface="Century Gothic" panose="020B0502020202020204" pitchFamily="34" charset="0"/>
                <a:ea typeface="+mn-ea"/>
                <a:cs typeface="+mn-cs"/>
              </a:rPr>
              <a:t>pinnaclesportsventures.com</a:t>
            </a:r>
          </a:p>
        </p:txBody>
      </p:sp>
      <p:sp>
        <p:nvSpPr>
          <p:cNvPr id="8" name="Oval 7">
            <a:extLst>
              <a:ext uri="{FF2B5EF4-FFF2-40B4-BE49-F238E27FC236}">
                <a16:creationId xmlns:a16="http://schemas.microsoft.com/office/drawing/2014/main" id="{3B3FD899-0A02-B69E-FE88-AAF4176F6DFB}"/>
              </a:ext>
            </a:extLst>
          </p:cNvPr>
          <p:cNvSpPr/>
          <p:nvPr/>
        </p:nvSpPr>
        <p:spPr>
          <a:xfrm>
            <a:off x="705314" y="2588050"/>
            <a:ext cx="1029756" cy="1029756"/>
          </a:xfrm>
          <a:prstGeom prst="ellipse">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bg1"/>
                </a:solidFill>
                <a:latin typeface="Century Gothic" panose="020B0502020202020204" pitchFamily="34" charset="0"/>
              </a:rPr>
              <a:t>Website</a:t>
            </a:r>
          </a:p>
        </p:txBody>
      </p:sp>
      <p:sp>
        <p:nvSpPr>
          <p:cNvPr id="9" name="Oval 8">
            <a:extLst>
              <a:ext uri="{FF2B5EF4-FFF2-40B4-BE49-F238E27FC236}">
                <a16:creationId xmlns:a16="http://schemas.microsoft.com/office/drawing/2014/main" id="{B70ECA77-747D-7A1B-72F2-FE09752A7C42}"/>
              </a:ext>
            </a:extLst>
          </p:cNvPr>
          <p:cNvSpPr/>
          <p:nvPr/>
        </p:nvSpPr>
        <p:spPr>
          <a:xfrm>
            <a:off x="5772065" y="2588523"/>
            <a:ext cx="1029756" cy="1029756"/>
          </a:xfrm>
          <a:prstGeom prst="ellipse">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Email</a:t>
            </a:r>
          </a:p>
        </p:txBody>
      </p:sp>
      <p:sp>
        <p:nvSpPr>
          <p:cNvPr id="10" name="Oval 9">
            <a:extLst>
              <a:ext uri="{FF2B5EF4-FFF2-40B4-BE49-F238E27FC236}">
                <a16:creationId xmlns:a16="http://schemas.microsoft.com/office/drawing/2014/main" id="{241D1BB3-6513-484C-4FBE-CD1C3EA6DB1C}"/>
              </a:ext>
            </a:extLst>
          </p:cNvPr>
          <p:cNvSpPr/>
          <p:nvPr/>
        </p:nvSpPr>
        <p:spPr>
          <a:xfrm>
            <a:off x="5772065" y="3982149"/>
            <a:ext cx="1029756" cy="1029756"/>
          </a:xfrm>
          <a:prstGeom prst="ellipse">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Web &amp; Social</a:t>
            </a:r>
          </a:p>
        </p:txBody>
      </p:sp>
      <p:sp>
        <p:nvSpPr>
          <p:cNvPr id="11" name="TextBox 10">
            <a:extLst>
              <a:ext uri="{FF2B5EF4-FFF2-40B4-BE49-F238E27FC236}">
                <a16:creationId xmlns:a16="http://schemas.microsoft.com/office/drawing/2014/main" id="{10604064-D861-93A1-56BC-A6F494880E27}"/>
              </a:ext>
            </a:extLst>
          </p:cNvPr>
          <p:cNvSpPr txBox="1"/>
          <p:nvPr/>
        </p:nvSpPr>
        <p:spPr>
          <a:xfrm>
            <a:off x="6961499" y="2918735"/>
            <a:ext cx="471782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sponsorships@pinnaclesportsventures.com</a:t>
            </a:r>
          </a:p>
        </p:txBody>
      </p:sp>
      <p:sp>
        <p:nvSpPr>
          <p:cNvPr id="12" name="TextBox 11">
            <a:extLst>
              <a:ext uri="{FF2B5EF4-FFF2-40B4-BE49-F238E27FC236}">
                <a16:creationId xmlns:a16="http://schemas.microsoft.com/office/drawing/2014/main" id="{6F9B5FF0-911B-5B56-3418-D783EE876BED}"/>
              </a:ext>
            </a:extLst>
          </p:cNvPr>
          <p:cNvSpPr txBox="1"/>
          <p:nvPr/>
        </p:nvSpPr>
        <p:spPr>
          <a:xfrm>
            <a:off x="6961499" y="4179088"/>
            <a:ext cx="4387819" cy="584775"/>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Follow us on Instagram, X, Facebook, and Threads for updates on Unity Cup 20XX.</a:t>
            </a:r>
          </a:p>
        </p:txBody>
      </p:sp>
      <p:sp>
        <p:nvSpPr>
          <p:cNvPr id="13" name="TextBox 12">
            <a:extLst>
              <a:ext uri="{FF2B5EF4-FFF2-40B4-BE49-F238E27FC236}">
                <a16:creationId xmlns:a16="http://schemas.microsoft.com/office/drawing/2014/main" id="{E02DCCE0-8349-BDDB-ADC6-E53343C272A9}"/>
              </a:ext>
            </a:extLst>
          </p:cNvPr>
          <p:cNvSpPr txBox="1"/>
          <p:nvPr/>
        </p:nvSpPr>
        <p:spPr>
          <a:xfrm>
            <a:off x="1894749" y="4302199"/>
            <a:ext cx="247816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(555) 678-4321</a:t>
            </a:r>
            <a:endParaRPr lang="en-US" sz="1600" b="0" kern="1200" dirty="0">
              <a:solidFill>
                <a:schemeClr val="tx1">
                  <a:lumMod val="65000"/>
                  <a:lumOff val="35000"/>
                </a:schemeClr>
              </a:solidFill>
              <a:latin typeface="Century Gothic" panose="020B0502020202020204" pitchFamily="34" charset="0"/>
              <a:ea typeface="+mn-ea"/>
              <a:cs typeface="+mn-cs"/>
            </a:endParaRPr>
          </a:p>
        </p:txBody>
      </p:sp>
      <p:sp>
        <p:nvSpPr>
          <p:cNvPr id="15" name="Oval 14">
            <a:extLst>
              <a:ext uri="{FF2B5EF4-FFF2-40B4-BE49-F238E27FC236}">
                <a16:creationId xmlns:a16="http://schemas.microsoft.com/office/drawing/2014/main" id="{A4A4A269-ED00-88BA-97BB-C87755F2A2E8}"/>
              </a:ext>
            </a:extLst>
          </p:cNvPr>
          <p:cNvSpPr/>
          <p:nvPr/>
        </p:nvSpPr>
        <p:spPr>
          <a:xfrm>
            <a:off x="705314" y="3982149"/>
            <a:ext cx="1029756" cy="1029756"/>
          </a:xfrm>
          <a:prstGeom prst="ellipse">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Phone</a:t>
            </a:r>
          </a:p>
        </p:txBody>
      </p:sp>
      <p:sp>
        <p:nvSpPr>
          <p:cNvPr id="5" name="Google Shape;90;p1">
            <a:extLst>
              <a:ext uri="{FF2B5EF4-FFF2-40B4-BE49-F238E27FC236}">
                <a16:creationId xmlns:a16="http://schemas.microsoft.com/office/drawing/2014/main" id="{C5D4322D-B561-5187-0A34-EB1AB51321BD}"/>
              </a:ext>
            </a:extLst>
          </p:cNvPr>
          <p:cNvSpPr txBox="1"/>
          <p:nvPr/>
        </p:nvSpPr>
        <p:spPr>
          <a:xfrm>
            <a:off x="705314" y="467844"/>
            <a:ext cx="517509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Contact Information</a:t>
            </a:r>
          </a:p>
        </p:txBody>
      </p:sp>
      <p:sp>
        <p:nvSpPr>
          <p:cNvPr id="7" name="Google Shape;90;p1">
            <a:extLst>
              <a:ext uri="{FF2B5EF4-FFF2-40B4-BE49-F238E27FC236}">
                <a16:creationId xmlns:a16="http://schemas.microsoft.com/office/drawing/2014/main" id="{5B0C57AB-C9C5-21FD-73D1-A54186718CA9}"/>
              </a:ext>
            </a:extLst>
          </p:cNvPr>
          <p:cNvSpPr txBox="1"/>
          <p:nvPr/>
        </p:nvSpPr>
        <p:spPr>
          <a:xfrm>
            <a:off x="8125759" y="467844"/>
            <a:ext cx="3599395"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bg1"/>
                </a:solidFill>
                <a:latin typeface="Century Gothic"/>
                <a:ea typeface="Century Gothic"/>
                <a:cs typeface="Century Gothic"/>
                <a:sym typeface="Century Gothic"/>
              </a:rPr>
              <a:t>Sponsorship Coordinator </a:t>
            </a:r>
          </a:p>
          <a:p>
            <a:pPr marL="0" marR="0" lvl="0" indent="0" rtl="0">
              <a:spcBef>
                <a:spcPts val="0"/>
              </a:spcBef>
              <a:spcAft>
                <a:spcPts val="0"/>
              </a:spcAft>
              <a:buNone/>
            </a:pPr>
            <a:r>
              <a:rPr lang="en-US" sz="2000" dirty="0">
                <a:solidFill>
                  <a:schemeClr val="bg1"/>
                </a:solidFill>
                <a:latin typeface="Century Gothic"/>
                <a:ea typeface="Century Gothic"/>
                <a:cs typeface="Century Gothic"/>
                <a:sym typeface="Century Gothic"/>
              </a:rPr>
              <a:t>Romy Bailey</a:t>
            </a:r>
          </a:p>
        </p:txBody>
      </p:sp>
      <p:sp>
        <p:nvSpPr>
          <p:cNvPr id="17" name="Rectangle 16">
            <a:extLst>
              <a:ext uri="{FF2B5EF4-FFF2-40B4-BE49-F238E27FC236}">
                <a16:creationId xmlns:a16="http://schemas.microsoft.com/office/drawing/2014/main" id="{C35EEB86-F0B6-251D-B22C-5E8D3A057CF1}"/>
              </a:ext>
            </a:extLst>
          </p:cNvPr>
          <p:cNvSpPr/>
          <p:nvPr/>
        </p:nvSpPr>
        <p:spPr>
          <a:xfrm>
            <a:off x="0" y="6424265"/>
            <a:ext cx="12192000" cy="433735"/>
          </a:xfrm>
          <a:prstGeom prst="rect">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0227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167CE"/>
        </a:solidFill>
        <a:effectLst/>
      </p:bgPr>
    </p:bg>
    <p:spTree>
      <p:nvGrpSpPr>
        <p:cNvPr id="1" name=""/>
        <p:cNvGrpSpPr/>
        <p:nvPr/>
      </p:nvGrpSpPr>
      <p:grpSpPr>
        <a:xfrm>
          <a:off x="0" y="0"/>
          <a:ext cx="0" cy="0"/>
          <a:chOff x="0" y="0"/>
          <a:chExt cx="0" cy="0"/>
        </a:xfrm>
      </p:grpSpPr>
      <p:pic>
        <p:nvPicPr>
          <p:cNvPr id="12" name="Picture 11" descr="Cricket equipment">
            <a:extLst>
              <a:ext uri="{FF2B5EF4-FFF2-40B4-BE49-F238E27FC236}">
                <a16:creationId xmlns:a16="http://schemas.microsoft.com/office/drawing/2014/main" id="{036BEEA6-24AD-0621-3B74-7B4EA7C4E37C}"/>
              </a:ext>
            </a:extLst>
          </p:cNvPr>
          <p:cNvPicPr>
            <a:picLocks noChangeAspect="1"/>
          </p:cNvPicPr>
          <p:nvPr/>
        </p:nvPicPr>
        <p:blipFill>
          <a:blip r:embed="rId3" cstate="email">
            <a:extLst>
              <a:ext uri="{28A0092B-C50C-407E-A947-70E740481C1C}">
                <a14:useLocalDpi xmlns:a14="http://schemas.microsoft.com/office/drawing/2010/main"/>
              </a:ext>
            </a:extLst>
          </a:blip>
          <a:srcRect l="30958" r="17723"/>
          <a:stretch/>
        </p:blipFill>
        <p:spPr>
          <a:xfrm>
            <a:off x="0" y="0"/>
            <a:ext cx="4950064" cy="6424265"/>
          </a:xfrm>
          <a:prstGeom prst="rect">
            <a:avLst/>
          </a:prstGeom>
        </p:spPr>
      </p:pic>
      <p:sp>
        <p:nvSpPr>
          <p:cNvPr id="2" name="Rectangle 1">
            <a:extLst>
              <a:ext uri="{FF2B5EF4-FFF2-40B4-BE49-F238E27FC236}">
                <a16:creationId xmlns:a16="http://schemas.microsoft.com/office/drawing/2014/main" id="{F016B267-9479-141F-2DC3-F8235EB70FCA}"/>
              </a:ext>
            </a:extLst>
          </p:cNvPr>
          <p:cNvSpPr/>
          <p:nvPr/>
        </p:nvSpPr>
        <p:spPr>
          <a:xfrm>
            <a:off x="0" y="6424265"/>
            <a:ext cx="12192000" cy="433735"/>
          </a:xfrm>
          <a:prstGeom prst="rect">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06;p2">
            <a:extLst>
              <a:ext uri="{FF2B5EF4-FFF2-40B4-BE49-F238E27FC236}">
                <a16:creationId xmlns:a16="http://schemas.microsoft.com/office/drawing/2014/main" id="{5B2483EC-A73C-70CE-A75C-EF1568E4E8B5}"/>
              </a:ext>
            </a:extLst>
          </p:cNvPr>
          <p:cNvSpPr txBox="1"/>
          <p:nvPr/>
        </p:nvSpPr>
        <p:spPr>
          <a:xfrm>
            <a:off x="5704804" y="6451898"/>
            <a:ext cx="6372665" cy="332395"/>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dirty="0">
                <a:solidFill>
                  <a:schemeClr val="bg1"/>
                </a:solidFill>
                <a:latin typeface="Century Gothic"/>
                <a:ea typeface="Century Gothic"/>
                <a:cs typeface="Century Gothic"/>
                <a:sym typeface="Century Gothic"/>
              </a:rPr>
              <a:t>EXAMPLE: Cricket Sponsorship Proposal</a:t>
            </a:r>
          </a:p>
        </p:txBody>
      </p:sp>
      <p:sp>
        <p:nvSpPr>
          <p:cNvPr id="3" name="Google Shape;90;p1">
            <a:extLst>
              <a:ext uri="{FF2B5EF4-FFF2-40B4-BE49-F238E27FC236}">
                <a16:creationId xmlns:a16="http://schemas.microsoft.com/office/drawing/2014/main" id="{E2D50C79-BE8B-569A-0A6D-0DFB4591A697}"/>
              </a:ext>
            </a:extLst>
          </p:cNvPr>
          <p:cNvSpPr txBox="1"/>
          <p:nvPr/>
        </p:nvSpPr>
        <p:spPr>
          <a:xfrm>
            <a:off x="5595511" y="1052625"/>
            <a:ext cx="5445183" cy="255450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000" b="1" i="0" u="none" strike="noStrike" cap="none" dirty="0">
                <a:solidFill>
                  <a:schemeClr val="bg1"/>
                </a:solidFill>
                <a:latin typeface="Century Gothic"/>
                <a:ea typeface="Century Gothic"/>
                <a:cs typeface="Century Gothic"/>
                <a:sym typeface="Century Gothic"/>
              </a:rPr>
              <a:t>Boundary Blitz 20XX: The Premier Cricket Tournament</a:t>
            </a:r>
          </a:p>
          <a:p>
            <a:pPr marL="0" marR="0" lvl="0" indent="0" rtl="0">
              <a:spcBef>
                <a:spcPts val="0"/>
              </a:spcBef>
              <a:spcAft>
                <a:spcPts val="0"/>
              </a:spcAft>
              <a:buNone/>
            </a:pPr>
            <a:r>
              <a:rPr lang="en-US" sz="4000" b="1" i="0" u="none" strike="noStrike" cap="none" dirty="0">
                <a:solidFill>
                  <a:schemeClr val="bg1"/>
                </a:solidFill>
                <a:latin typeface="Century Gothic"/>
                <a:ea typeface="Century Gothic"/>
                <a:cs typeface="Century Gothic"/>
                <a:sym typeface="Century Gothic"/>
              </a:rPr>
              <a:t>Sponsorship Proposal</a:t>
            </a:r>
          </a:p>
        </p:txBody>
      </p:sp>
      <p:sp>
        <p:nvSpPr>
          <p:cNvPr id="5" name="Google Shape;90;p1">
            <a:extLst>
              <a:ext uri="{FF2B5EF4-FFF2-40B4-BE49-F238E27FC236}">
                <a16:creationId xmlns:a16="http://schemas.microsoft.com/office/drawing/2014/main" id="{59B80E0D-5A63-C8E5-7A6C-3EB95C516E61}"/>
              </a:ext>
            </a:extLst>
          </p:cNvPr>
          <p:cNvSpPr txBox="1"/>
          <p:nvPr/>
        </p:nvSpPr>
        <p:spPr>
          <a:xfrm>
            <a:off x="5595511" y="3910372"/>
            <a:ext cx="5951041"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April 20XX, Crestview Cricket Grounds</a:t>
            </a: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Pinnacle Sports Ventures</a:t>
            </a:r>
          </a:p>
          <a:p>
            <a:pPr marL="0" marR="0" lvl="0" indent="0" rtl="0">
              <a:spcBef>
                <a:spcPts val="0"/>
              </a:spcBef>
              <a:spcAft>
                <a:spcPts val="0"/>
              </a:spcAft>
              <a:buNone/>
            </a:pPr>
            <a:endParaRPr lang="en-US" sz="2000" i="0" u="none" strike="noStrike" cap="none" dirty="0">
              <a:solidFill>
                <a:schemeClr val="bg1"/>
              </a:solidFill>
              <a:latin typeface="Century Gothic"/>
              <a:ea typeface="Century Gothic"/>
              <a:cs typeface="Century Gothic"/>
              <a:sym typeface="Century Gothic"/>
            </a:endParaRP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Prepared by Olivia Carter</a:t>
            </a:r>
          </a:p>
        </p:txBody>
      </p:sp>
    </p:spTree>
    <p:extLst>
      <p:ext uri="{BB962C8B-B14F-4D97-AF65-F5344CB8AC3E}">
        <p14:creationId xmlns:p14="http://schemas.microsoft.com/office/powerpoint/2010/main" val="361183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3A71577B-AD70-1E17-D5BD-5EA83A2DC041}"/>
              </a:ext>
            </a:extLst>
          </p:cNvPr>
          <p:cNvSpPr/>
          <p:nvPr/>
        </p:nvSpPr>
        <p:spPr>
          <a:xfrm>
            <a:off x="6163158" y="1602487"/>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15DF3C17-9EE5-3746-CD33-944CEF15B368}"/>
              </a:ext>
            </a:extLst>
          </p:cNvPr>
          <p:cNvSpPr txBox="1"/>
          <p:nvPr/>
        </p:nvSpPr>
        <p:spPr>
          <a:xfrm>
            <a:off x="1845310" y="362918"/>
            <a:ext cx="850138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Contents</a:t>
            </a:r>
          </a:p>
        </p:txBody>
      </p:sp>
      <p:sp>
        <p:nvSpPr>
          <p:cNvPr id="5" name="Oval 4">
            <a:extLst>
              <a:ext uri="{FF2B5EF4-FFF2-40B4-BE49-F238E27FC236}">
                <a16:creationId xmlns:a16="http://schemas.microsoft.com/office/drawing/2014/main" id="{4A94578B-DF7A-AA94-9444-B443A2F7D23C}"/>
              </a:ext>
            </a:extLst>
          </p:cNvPr>
          <p:cNvSpPr/>
          <p:nvPr/>
        </p:nvSpPr>
        <p:spPr>
          <a:xfrm>
            <a:off x="6163158" y="2295824"/>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C69592E-7057-D4AC-9458-4344B0607ABC}"/>
              </a:ext>
            </a:extLst>
          </p:cNvPr>
          <p:cNvSpPr/>
          <p:nvPr/>
        </p:nvSpPr>
        <p:spPr>
          <a:xfrm>
            <a:off x="6163158" y="3029354"/>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0285C9-BBD1-6D71-B9D7-09EEC7BC846E}"/>
              </a:ext>
            </a:extLst>
          </p:cNvPr>
          <p:cNvSpPr/>
          <p:nvPr/>
        </p:nvSpPr>
        <p:spPr>
          <a:xfrm>
            <a:off x="6163158" y="3762884"/>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0066B48-8228-3208-B0EA-75179C8A34FE}"/>
              </a:ext>
            </a:extLst>
          </p:cNvPr>
          <p:cNvSpPr/>
          <p:nvPr/>
        </p:nvSpPr>
        <p:spPr>
          <a:xfrm>
            <a:off x="6163158" y="4486365"/>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2E7C9E03-3A34-E3E6-570F-BBA84587A570}"/>
              </a:ext>
            </a:extLst>
          </p:cNvPr>
          <p:cNvGraphicFramePr>
            <a:graphicFrameLocks noGrp="1"/>
          </p:cNvGraphicFramePr>
          <p:nvPr>
            <p:extLst>
              <p:ext uri="{D42A27DB-BD31-4B8C-83A1-F6EECF244321}">
                <p14:modId xmlns:p14="http://schemas.microsoft.com/office/powerpoint/2010/main" val="3802389140"/>
              </p:ext>
            </p:extLst>
          </p:nvPr>
        </p:nvGraphicFramePr>
        <p:xfrm>
          <a:off x="6153110" y="1512051"/>
          <a:ext cx="5394823" cy="3587640"/>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937760">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7</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Marketing and Promotion Plan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34604">
                <a:tc>
                  <a:txBody>
                    <a:bodyPr/>
                    <a:lstStyle/>
                    <a:p>
                      <a:pPr algn="ctr">
                        <a:lnSpc>
                          <a:spcPct val="100000"/>
                        </a:lnSpc>
                      </a:pPr>
                      <a:r>
                        <a:rPr lang="en-US" sz="1800" b="1" dirty="0">
                          <a:solidFill>
                            <a:schemeClr val="bg1"/>
                          </a:solidFill>
                          <a:latin typeface="Century Gothic" panose="020B0502020202020204" pitchFamily="34" charset="0"/>
                        </a:rPr>
                        <a:t>8</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Audience Reach and Media Coverage</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9</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Fan Engagement and Activation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10</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Previous Successes and Testimonials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Contact Information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bl>
          </a:graphicData>
        </a:graphic>
      </p:graphicFrame>
      <p:sp>
        <p:nvSpPr>
          <p:cNvPr id="11" name="Oval 10">
            <a:extLst>
              <a:ext uri="{FF2B5EF4-FFF2-40B4-BE49-F238E27FC236}">
                <a16:creationId xmlns:a16="http://schemas.microsoft.com/office/drawing/2014/main" id="{061948A8-B59B-6394-696C-C3BBD6B307F4}"/>
              </a:ext>
            </a:extLst>
          </p:cNvPr>
          <p:cNvSpPr/>
          <p:nvPr/>
        </p:nvSpPr>
        <p:spPr>
          <a:xfrm>
            <a:off x="1019630" y="1602487"/>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E1B225C-A8FE-E34E-0E1C-46A0CBF58E2C}"/>
              </a:ext>
            </a:extLst>
          </p:cNvPr>
          <p:cNvSpPr/>
          <p:nvPr/>
        </p:nvSpPr>
        <p:spPr>
          <a:xfrm>
            <a:off x="1019630" y="2295824"/>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5CB8B40-FA8D-F2ED-0315-BA71487E75D1}"/>
              </a:ext>
            </a:extLst>
          </p:cNvPr>
          <p:cNvSpPr/>
          <p:nvPr/>
        </p:nvSpPr>
        <p:spPr>
          <a:xfrm>
            <a:off x="1019630" y="3029354"/>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8EF0779-D896-3AFD-AA7D-5A4E244E3F11}"/>
              </a:ext>
            </a:extLst>
          </p:cNvPr>
          <p:cNvSpPr/>
          <p:nvPr/>
        </p:nvSpPr>
        <p:spPr>
          <a:xfrm>
            <a:off x="1019630" y="3762884"/>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22D6255-ABF7-8122-C7D9-7AD1A271CF1E}"/>
              </a:ext>
            </a:extLst>
          </p:cNvPr>
          <p:cNvSpPr/>
          <p:nvPr/>
        </p:nvSpPr>
        <p:spPr>
          <a:xfrm>
            <a:off x="1019630" y="4486365"/>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A550C0-9495-8D59-B2B9-0E4C8615650E}"/>
              </a:ext>
            </a:extLst>
          </p:cNvPr>
          <p:cNvSpPr/>
          <p:nvPr/>
        </p:nvSpPr>
        <p:spPr>
          <a:xfrm>
            <a:off x="1019630" y="5209847"/>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9BC9EB81-3BDA-1606-B392-84E83E565F9E}"/>
              </a:ext>
            </a:extLst>
          </p:cNvPr>
          <p:cNvGraphicFramePr>
            <a:graphicFrameLocks noGrp="1"/>
          </p:cNvGraphicFramePr>
          <p:nvPr>
            <p:extLst>
              <p:ext uri="{D42A27DB-BD31-4B8C-83A1-F6EECF244321}">
                <p14:modId xmlns:p14="http://schemas.microsoft.com/office/powerpoint/2010/main" val="2334527811"/>
              </p:ext>
            </p:extLst>
          </p:nvPr>
        </p:nvGraphicFramePr>
        <p:xfrm>
          <a:off x="1021250" y="1513213"/>
          <a:ext cx="4971827" cy="4286289"/>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r>
                        <a:rPr lang="en-US" sz="1600" b="0" kern="1200" dirty="0">
                          <a:solidFill>
                            <a:schemeClr val="tx1">
                              <a:lumMod val="75000"/>
                              <a:lumOff val="25000"/>
                            </a:schemeClr>
                          </a:solidFill>
                          <a:latin typeface="Century Gothic" panose="020B0502020202020204" pitchFamily="34" charset="0"/>
                          <a:ea typeface="+mn-ea"/>
                          <a:cs typeface="+mn-cs"/>
                        </a:rPr>
                        <a:t>Match Overview</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2</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About the Match</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3</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4</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Benefits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5</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Packages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6</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Custom 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58777"/>
                  </a:ext>
                </a:extLst>
              </a:tr>
            </a:tbl>
          </a:graphicData>
        </a:graphic>
      </p:graphicFrame>
      <p:sp>
        <p:nvSpPr>
          <p:cNvPr id="17" name="Rectangle 16">
            <a:extLst>
              <a:ext uri="{FF2B5EF4-FFF2-40B4-BE49-F238E27FC236}">
                <a16:creationId xmlns:a16="http://schemas.microsoft.com/office/drawing/2014/main" id="{ED864060-9EA8-347A-CF1D-1140C677556F}"/>
              </a:ext>
            </a:extLst>
          </p:cNvPr>
          <p:cNvSpPr/>
          <p:nvPr/>
        </p:nvSpPr>
        <p:spPr>
          <a:xfrm>
            <a:off x="0" y="6424265"/>
            <a:ext cx="12192000" cy="433735"/>
          </a:xfrm>
          <a:prstGeom prst="rect">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23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D2217-FED1-0E2A-CDF2-26D196FCF166}"/>
            </a:ext>
          </a:extLst>
        </p:cNvPr>
        <p:cNvGrpSpPr/>
        <p:nvPr/>
      </p:nvGrpSpPr>
      <p:grpSpPr>
        <a:xfrm>
          <a:off x="0" y="0"/>
          <a:ext cx="0" cy="0"/>
          <a:chOff x="0" y="0"/>
          <a:chExt cx="0" cy="0"/>
        </a:xfrm>
      </p:grpSpPr>
      <p:sp>
        <p:nvSpPr>
          <p:cNvPr id="3" name="Google Shape;90;p1">
            <a:extLst>
              <a:ext uri="{FF2B5EF4-FFF2-40B4-BE49-F238E27FC236}">
                <a16:creationId xmlns:a16="http://schemas.microsoft.com/office/drawing/2014/main" id="{FF79C7E2-0A76-2EAA-8B05-031DDA7BAB63}"/>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Match Overview</a:t>
            </a:r>
          </a:p>
        </p:txBody>
      </p:sp>
      <p:sp>
        <p:nvSpPr>
          <p:cNvPr id="9" name="Rounded Rectangle 8">
            <a:extLst>
              <a:ext uri="{FF2B5EF4-FFF2-40B4-BE49-F238E27FC236}">
                <a16:creationId xmlns:a16="http://schemas.microsoft.com/office/drawing/2014/main" id="{E6C111AF-BC9F-98E9-0223-15B2EB296E37}"/>
              </a:ext>
            </a:extLst>
          </p:cNvPr>
          <p:cNvSpPr/>
          <p:nvPr/>
        </p:nvSpPr>
        <p:spPr>
          <a:xfrm>
            <a:off x="0" y="1347869"/>
            <a:ext cx="12192000" cy="2081132"/>
          </a:xfrm>
          <a:prstGeom prst="roundRect">
            <a:avLst>
              <a:gd name="adj" fmla="val 0"/>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D5577E29-2BA7-55E4-4370-DC8426905E8D}"/>
              </a:ext>
            </a:extLst>
          </p:cNvPr>
          <p:cNvSpPr txBox="1"/>
          <p:nvPr/>
        </p:nvSpPr>
        <p:spPr>
          <a:xfrm>
            <a:off x="1182457" y="1730349"/>
            <a:ext cx="9827086"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Boundary Blitz 20XX is an electrifying cricket tournament showcasing top regional teams competing in a high-energy, day-long event. It attracts passionate cricket fans and creates a lively atmosphere filled with competitive spirit and community engagement. Sponsorship of Boundary Blitz provides an exclusive opportunity to align your brand with cricket and connect directly with a dedicated sports audience.</a:t>
            </a:r>
            <a:endParaRPr lang="en-US" sz="2000" b="1" dirty="0">
              <a:solidFill>
                <a:schemeClr val="bg1"/>
              </a:solidFill>
              <a:latin typeface="Century Gothic"/>
              <a:sym typeface="Century Gothic"/>
            </a:endParaRPr>
          </a:p>
        </p:txBody>
      </p:sp>
      <p:pic>
        <p:nvPicPr>
          <p:cNvPr id="7" name="Picture 6" descr="Empty stadium with red and white chairs">
            <a:extLst>
              <a:ext uri="{FF2B5EF4-FFF2-40B4-BE49-F238E27FC236}">
                <a16:creationId xmlns:a16="http://schemas.microsoft.com/office/drawing/2014/main" id="{5271178F-B2F0-0B33-9A4E-BB9F3AC265E1}"/>
              </a:ext>
            </a:extLst>
          </p:cNvPr>
          <p:cNvPicPr>
            <a:picLocks noChangeAspect="1"/>
          </p:cNvPicPr>
          <p:nvPr/>
        </p:nvPicPr>
        <p:blipFill>
          <a:blip r:embed="rId3" cstate="email">
            <a:extLst>
              <a:ext uri="{28A0092B-C50C-407E-A947-70E740481C1C}">
                <a14:useLocalDpi xmlns:a14="http://schemas.microsoft.com/office/drawing/2010/main"/>
              </a:ext>
            </a:extLst>
          </a:blip>
          <a:srcRect t="43288" b="13511"/>
          <a:stretch/>
        </p:blipFill>
        <p:spPr>
          <a:xfrm>
            <a:off x="0" y="3429000"/>
            <a:ext cx="12192000" cy="3429000"/>
          </a:xfrm>
          <a:prstGeom prst="rect">
            <a:avLst/>
          </a:prstGeom>
        </p:spPr>
      </p:pic>
    </p:spTree>
    <p:extLst>
      <p:ext uri="{BB962C8B-B14F-4D97-AF65-F5344CB8AC3E}">
        <p14:creationId xmlns:p14="http://schemas.microsoft.com/office/powerpoint/2010/main" val="2027779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FF460F4E-90D2-E7F1-E004-313F49E0A620}"/>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699EF91C-E289-47F0-24F1-59DE60A697A0}"/>
              </a:ext>
            </a:extLst>
          </p:cNvPr>
          <p:cNvSpPr/>
          <p:nvPr/>
        </p:nvSpPr>
        <p:spPr>
          <a:xfrm>
            <a:off x="0" y="0"/>
            <a:ext cx="3616960" cy="6858000"/>
          </a:xfrm>
          <a:prstGeom prst="rect">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404A31D-7F82-A871-7978-BF61C91087DD}"/>
              </a:ext>
            </a:extLst>
          </p:cNvPr>
          <p:cNvSpPr/>
          <p:nvPr/>
        </p:nvSpPr>
        <p:spPr>
          <a:xfrm>
            <a:off x="3250477" y="1799777"/>
            <a:ext cx="731520" cy="731520"/>
          </a:xfrm>
          <a:prstGeom prst="ellipse">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41880819-789B-B380-7AAF-079526A7EB67}"/>
              </a:ext>
            </a:extLst>
          </p:cNvPr>
          <p:cNvSpPr txBox="1"/>
          <p:nvPr/>
        </p:nvSpPr>
        <p:spPr>
          <a:xfrm>
            <a:off x="4217547" y="362918"/>
            <a:ext cx="517509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the Match</a:t>
            </a:r>
          </a:p>
        </p:txBody>
      </p:sp>
      <p:sp>
        <p:nvSpPr>
          <p:cNvPr id="7" name="Google Shape;90;p1">
            <a:extLst>
              <a:ext uri="{FF2B5EF4-FFF2-40B4-BE49-F238E27FC236}">
                <a16:creationId xmlns:a16="http://schemas.microsoft.com/office/drawing/2014/main" id="{B37D7D2E-FE70-F773-3DA1-CC20CA6F3D32}"/>
              </a:ext>
            </a:extLst>
          </p:cNvPr>
          <p:cNvSpPr txBox="1"/>
          <p:nvPr/>
        </p:nvSpPr>
        <p:spPr>
          <a:xfrm>
            <a:off x="4217547" y="1830759"/>
            <a:ext cx="4991767" cy="37240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Event Date and Location </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April 20XX, Crestview Cricket Grounds</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Full day, including semifinals and finals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Expected Attendance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Over 7,000 in-person attendees and </a:t>
            </a:r>
            <a:br>
              <a:rPr lang="en-US" sz="1600" dirty="0">
                <a:solidFill>
                  <a:schemeClr val="tx1">
                    <a:lumMod val="65000"/>
                    <a:lumOff val="35000"/>
                  </a:schemeClr>
                </a:solidFill>
                <a:latin typeface="Century Gothic"/>
                <a:ea typeface="Century Gothic"/>
                <a:cs typeface="Century Gothic"/>
                <a:sym typeface="Century Gothic"/>
              </a:rPr>
            </a:br>
            <a:r>
              <a:rPr lang="en-US" sz="1600" dirty="0">
                <a:solidFill>
                  <a:schemeClr val="tx1">
                    <a:lumMod val="65000"/>
                    <a:lumOff val="35000"/>
                  </a:schemeClr>
                </a:solidFill>
                <a:latin typeface="Century Gothic"/>
                <a:ea typeface="Century Gothic"/>
                <a:cs typeface="Century Gothic"/>
                <a:sym typeface="Century Gothic"/>
              </a:rPr>
              <a:t>25,000 livestream viewers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Key Highlights</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Star players from regional teams, interactive fan zones with games and giveaways, and a high-stakes final match with a post-game awards ceremony</a:t>
            </a:r>
          </a:p>
        </p:txBody>
      </p:sp>
      <p:pic>
        <p:nvPicPr>
          <p:cNvPr id="3" name="Picture 2" descr="A calendar with a white square&#10;&#10;Description automatically generated">
            <a:extLst>
              <a:ext uri="{FF2B5EF4-FFF2-40B4-BE49-F238E27FC236}">
                <a16:creationId xmlns:a16="http://schemas.microsoft.com/office/drawing/2014/main" id="{07F1F260-93D9-B9EE-DBD6-93F7D94029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4512" y="1936937"/>
            <a:ext cx="438912" cy="438912"/>
          </a:xfrm>
          <a:prstGeom prst="rect">
            <a:avLst/>
          </a:prstGeom>
        </p:spPr>
      </p:pic>
      <p:sp>
        <p:nvSpPr>
          <p:cNvPr id="11" name="Oval 10">
            <a:extLst>
              <a:ext uri="{FF2B5EF4-FFF2-40B4-BE49-F238E27FC236}">
                <a16:creationId xmlns:a16="http://schemas.microsoft.com/office/drawing/2014/main" id="{1CA001D9-64DF-680D-C0BF-02C767E106B7}"/>
              </a:ext>
            </a:extLst>
          </p:cNvPr>
          <p:cNvSpPr/>
          <p:nvPr/>
        </p:nvSpPr>
        <p:spPr>
          <a:xfrm>
            <a:off x="3250477" y="2855708"/>
            <a:ext cx="731520" cy="731520"/>
          </a:xfrm>
          <a:prstGeom prst="ellipse">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C0C5CD3-C019-57B5-1FAC-67D16A0AFE3B}"/>
              </a:ext>
            </a:extLst>
          </p:cNvPr>
          <p:cNvSpPr/>
          <p:nvPr/>
        </p:nvSpPr>
        <p:spPr>
          <a:xfrm>
            <a:off x="3250477" y="4117580"/>
            <a:ext cx="731520" cy="731520"/>
          </a:xfrm>
          <a:prstGeom prst="ellipse">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ight bulb with a keyhole&#10;&#10;Description automatically generated">
            <a:extLst>
              <a:ext uri="{FF2B5EF4-FFF2-40B4-BE49-F238E27FC236}">
                <a16:creationId xmlns:a16="http://schemas.microsoft.com/office/drawing/2014/main" id="{F585AB2E-ACFC-55B3-C2D3-C1BAB16CC9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9349" y="4245596"/>
            <a:ext cx="475488" cy="475488"/>
          </a:xfrm>
          <a:prstGeom prst="rect">
            <a:avLst/>
          </a:prstGeom>
        </p:spPr>
      </p:pic>
      <p:pic>
        <p:nvPicPr>
          <p:cNvPr id="9" name="Picture 8" descr="A group of people with a circle&#10;&#10;Description automatically generated">
            <a:extLst>
              <a:ext uri="{FF2B5EF4-FFF2-40B4-BE49-F238E27FC236}">
                <a16:creationId xmlns:a16="http://schemas.microsoft.com/office/drawing/2014/main" id="{DDE05795-694E-10F4-1CE9-48EA69DFA2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7637" y="2962724"/>
            <a:ext cx="457200" cy="457200"/>
          </a:xfrm>
          <a:prstGeom prst="rect">
            <a:avLst/>
          </a:prstGeom>
        </p:spPr>
      </p:pic>
    </p:spTree>
    <p:extLst>
      <p:ext uri="{BB962C8B-B14F-4D97-AF65-F5344CB8AC3E}">
        <p14:creationId xmlns:p14="http://schemas.microsoft.com/office/powerpoint/2010/main" val="3989633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42AAA-5B50-C9D7-7999-79C212DB70BD}"/>
            </a:ext>
          </a:extLst>
        </p:cNvPr>
        <p:cNvGrpSpPr/>
        <p:nvPr/>
      </p:nvGrpSpPr>
      <p:grpSpPr>
        <a:xfrm>
          <a:off x="0" y="0"/>
          <a:ext cx="0" cy="0"/>
          <a:chOff x="0" y="0"/>
          <a:chExt cx="0" cy="0"/>
        </a:xfrm>
      </p:grpSpPr>
      <p:sp>
        <p:nvSpPr>
          <p:cNvPr id="22" name="Rounded Rectangle 21">
            <a:extLst>
              <a:ext uri="{FF2B5EF4-FFF2-40B4-BE49-F238E27FC236}">
                <a16:creationId xmlns:a16="http://schemas.microsoft.com/office/drawing/2014/main" id="{AA0A32C9-4A63-EE1E-030A-11572455EC4E}"/>
              </a:ext>
            </a:extLst>
          </p:cNvPr>
          <p:cNvSpPr/>
          <p:nvPr/>
        </p:nvSpPr>
        <p:spPr>
          <a:xfrm>
            <a:off x="0" y="1299666"/>
            <a:ext cx="2763520" cy="5558334"/>
          </a:xfrm>
          <a:prstGeom prst="roundRect">
            <a:avLst>
              <a:gd name="adj" fmla="val 0"/>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1" name="Rounded Rectangle 20">
            <a:extLst>
              <a:ext uri="{FF2B5EF4-FFF2-40B4-BE49-F238E27FC236}">
                <a16:creationId xmlns:a16="http://schemas.microsoft.com/office/drawing/2014/main" id="{9E9EEBD6-0D16-6569-ACBE-C33EC3E504B5}"/>
              </a:ext>
            </a:extLst>
          </p:cNvPr>
          <p:cNvSpPr/>
          <p:nvPr/>
        </p:nvSpPr>
        <p:spPr>
          <a:xfrm>
            <a:off x="2763520" y="1299666"/>
            <a:ext cx="9428480" cy="5558334"/>
          </a:xfrm>
          <a:prstGeom prst="roundRect">
            <a:avLst>
              <a:gd name="adj" fmla="val 0"/>
            </a:avLst>
          </a:prstGeom>
          <a:solidFill>
            <a:srgbClr val="38A191">
              <a:alpha val="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845DB1F5-4B9A-2434-564F-60B80A58BED7}"/>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Opportunities</a:t>
            </a:r>
          </a:p>
        </p:txBody>
      </p:sp>
      <p:sp>
        <p:nvSpPr>
          <p:cNvPr id="7" name="Google Shape;90;p1">
            <a:extLst>
              <a:ext uri="{FF2B5EF4-FFF2-40B4-BE49-F238E27FC236}">
                <a16:creationId xmlns:a16="http://schemas.microsoft.com/office/drawing/2014/main" id="{42C71C84-1018-ED5F-CDB4-430B20A12517}"/>
              </a:ext>
            </a:extLst>
          </p:cNvPr>
          <p:cNvSpPr txBox="1"/>
          <p:nvPr/>
        </p:nvSpPr>
        <p:spPr>
          <a:xfrm>
            <a:off x="3392335" y="1868389"/>
            <a:ext cx="6867772" cy="403183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Title Sponsorship </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Exclusive naming rights for the tournament, logo placement on all promotional materials, and the match title</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On-Field Branding</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Sponsor logos on pitch boundaries, stumps, and digital scoreboards, ensuring continuous visibility throughout the matches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Team Branding Kit</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Logo placement on player uniforms and coaching gear for maximum association with the teams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Digital and Social Media Branding</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Brand features on the tournament website, livestream broadcasts, and event-focused social media campaigns</a:t>
            </a:r>
          </a:p>
        </p:txBody>
      </p:sp>
      <p:sp>
        <p:nvSpPr>
          <p:cNvPr id="15" name="Oval 14">
            <a:extLst>
              <a:ext uri="{FF2B5EF4-FFF2-40B4-BE49-F238E27FC236}">
                <a16:creationId xmlns:a16="http://schemas.microsoft.com/office/drawing/2014/main" id="{A9321BCB-F96C-A0A0-01AC-FDDA260ADC1B}"/>
              </a:ext>
            </a:extLst>
          </p:cNvPr>
          <p:cNvSpPr/>
          <p:nvPr/>
        </p:nvSpPr>
        <p:spPr>
          <a:xfrm>
            <a:off x="2428179" y="1959872"/>
            <a:ext cx="731520" cy="731520"/>
          </a:xfrm>
          <a:prstGeom prst="ellipse">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C6CA5E0-380C-84B6-88B3-6C04FB8143E4}"/>
              </a:ext>
            </a:extLst>
          </p:cNvPr>
          <p:cNvSpPr/>
          <p:nvPr/>
        </p:nvSpPr>
        <p:spPr>
          <a:xfrm>
            <a:off x="2428179" y="2981849"/>
            <a:ext cx="731520" cy="731520"/>
          </a:xfrm>
          <a:prstGeom prst="ellipse">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1FAB3B9-886E-6893-2A96-DDE7A6248DE6}"/>
              </a:ext>
            </a:extLst>
          </p:cNvPr>
          <p:cNvSpPr/>
          <p:nvPr/>
        </p:nvSpPr>
        <p:spPr>
          <a:xfrm>
            <a:off x="2428179" y="4003826"/>
            <a:ext cx="731520" cy="731520"/>
          </a:xfrm>
          <a:prstGeom prst="ellipse">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0938D49-93FE-814F-9983-050BDC331968}"/>
              </a:ext>
            </a:extLst>
          </p:cNvPr>
          <p:cNvSpPr/>
          <p:nvPr/>
        </p:nvSpPr>
        <p:spPr>
          <a:xfrm>
            <a:off x="2428179" y="5025803"/>
            <a:ext cx="731520" cy="731520"/>
          </a:xfrm>
          <a:prstGeom prst="ellipse">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hands shaking with a black background&#10;&#10;Description automatically generated">
            <a:extLst>
              <a:ext uri="{FF2B5EF4-FFF2-40B4-BE49-F238E27FC236}">
                <a16:creationId xmlns:a16="http://schemas.microsoft.com/office/drawing/2014/main" id="{8FE4E872-A045-33B2-D3B2-2C31F80C95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5339" y="2115320"/>
            <a:ext cx="457200" cy="457200"/>
          </a:xfrm>
          <a:prstGeom prst="rect">
            <a:avLst/>
          </a:prstGeom>
        </p:spPr>
      </p:pic>
      <p:pic>
        <p:nvPicPr>
          <p:cNvPr id="8" name="Picture 7" descr="A star with a white border&#10;&#10;Description automatically generated">
            <a:extLst>
              <a:ext uri="{FF2B5EF4-FFF2-40B4-BE49-F238E27FC236}">
                <a16:creationId xmlns:a16="http://schemas.microsoft.com/office/drawing/2014/main" id="{C1F2FB98-C022-6656-26CD-C015350B39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5339" y="3100721"/>
            <a:ext cx="457200" cy="457200"/>
          </a:xfrm>
          <a:prstGeom prst="rect">
            <a:avLst/>
          </a:prstGeom>
        </p:spPr>
      </p:pic>
      <p:pic>
        <p:nvPicPr>
          <p:cNvPr id="2" name="Picture 1" descr="A black and white cell phone&#10;&#10;Description automatically generated">
            <a:extLst>
              <a:ext uri="{FF2B5EF4-FFF2-40B4-BE49-F238E27FC236}">
                <a16:creationId xmlns:a16="http://schemas.microsoft.com/office/drawing/2014/main" id="{8729DA1A-787A-171D-C604-4E24130A62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57937" y="5153819"/>
            <a:ext cx="475488" cy="475488"/>
          </a:xfrm>
          <a:prstGeom prst="rect">
            <a:avLst/>
          </a:prstGeom>
        </p:spPr>
      </p:pic>
      <p:pic>
        <p:nvPicPr>
          <p:cNvPr id="4" name="Picture 3" descr="A group of people with a circle&#10;&#10;Description automatically generated">
            <a:extLst>
              <a:ext uri="{FF2B5EF4-FFF2-40B4-BE49-F238E27FC236}">
                <a16:creationId xmlns:a16="http://schemas.microsoft.com/office/drawing/2014/main" id="{83FF5A5F-EFD9-5727-3907-861FE002A0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65339" y="4113554"/>
            <a:ext cx="457200" cy="457200"/>
          </a:xfrm>
          <a:prstGeom prst="rect">
            <a:avLst/>
          </a:prstGeom>
        </p:spPr>
      </p:pic>
    </p:spTree>
    <p:extLst>
      <p:ext uri="{BB962C8B-B14F-4D97-AF65-F5344CB8AC3E}">
        <p14:creationId xmlns:p14="http://schemas.microsoft.com/office/powerpoint/2010/main" val="56448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A6CC9-40D8-8BB3-1C42-D2146E030677}"/>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DD4793E2-04FB-B0C9-1C6D-7658115EEC56}"/>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4</a:t>
            </a:r>
          </a:p>
        </p:txBody>
      </p:sp>
      <p:sp>
        <p:nvSpPr>
          <p:cNvPr id="2" name="Google Shape;90;p1">
            <a:extLst>
              <a:ext uri="{FF2B5EF4-FFF2-40B4-BE49-F238E27FC236}">
                <a16:creationId xmlns:a16="http://schemas.microsoft.com/office/drawing/2014/main" id="{8B5EF8B8-1CF7-A817-D3E1-325B6A9A8793}"/>
              </a:ext>
            </a:extLst>
          </p:cNvPr>
          <p:cNvSpPr txBox="1"/>
          <p:nvPr/>
        </p:nvSpPr>
        <p:spPr>
          <a:xfrm>
            <a:off x="705314" y="362918"/>
            <a:ext cx="530940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Benefits</a:t>
            </a:r>
          </a:p>
        </p:txBody>
      </p:sp>
      <p:sp>
        <p:nvSpPr>
          <p:cNvPr id="4" name="Rectangle 3">
            <a:extLst>
              <a:ext uri="{FF2B5EF4-FFF2-40B4-BE49-F238E27FC236}">
                <a16:creationId xmlns:a16="http://schemas.microsoft.com/office/drawing/2014/main" id="{098C971F-5AF6-04F4-7358-3CBDED26C223}"/>
              </a:ext>
            </a:extLst>
          </p:cNvPr>
          <p:cNvSpPr/>
          <p:nvPr/>
        </p:nvSpPr>
        <p:spPr>
          <a:xfrm>
            <a:off x="0" y="3439328"/>
            <a:ext cx="12192000" cy="3429000"/>
          </a:xfrm>
          <a:prstGeom prst="rect">
            <a:avLst/>
          </a:prstGeom>
          <a:solidFill>
            <a:srgbClr val="2167CE">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BC97C696-91A5-28C5-5890-771757CE92EE}"/>
              </a:ext>
            </a:extLst>
          </p:cNvPr>
          <p:cNvSpPr/>
          <p:nvPr/>
        </p:nvSpPr>
        <p:spPr>
          <a:xfrm>
            <a:off x="0" y="1421562"/>
            <a:ext cx="12192000" cy="3811919"/>
          </a:xfrm>
          <a:prstGeom prst="roundRect">
            <a:avLst>
              <a:gd name="adj" fmla="val 0"/>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7" name="Google Shape;90;p1">
            <a:extLst>
              <a:ext uri="{FF2B5EF4-FFF2-40B4-BE49-F238E27FC236}">
                <a16:creationId xmlns:a16="http://schemas.microsoft.com/office/drawing/2014/main" id="{B16D382B-C481-30C5-7EFA-CD6C2F7C0247}"/>
              </a:ext>
            </a:extLst>
          </p:cNvPr>
          <p:cNvSpPr txBox="1"/>
          <p:nvPr/>
        </p:nvSpPr>
        <p:spPr>
          <a:xfrm>
            <a:off x="705314" y="2033399"/>
            <a:ext cx="4314158" cy="230828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Boundary Blitz 20XX provides sponsors broad exposure across on-field, broadcast, and digital platforms. The event fosters direct connections with a passionate cricket fanbase, amplifying brand loyalty and visibility. Aligning with the tournament reinforces a sponsor’s association with athleticism, teamwork, and community engagement.</a:t>
            </a:r>
          </a:p>
        </p:txBody>
      </p:sp>
      <p:pic>
        <p:nvPicPr>
          <p:cNvPr id="12" name="Picture 11" descr="Four men watching sports">
            <a:extLst>
              <a:ext uri="{FF2B5EF4-FFF2-40B4-BE49-F238E27FC236}">
                <a16:creationId xmlns:a16="http://schemas.microsoft.com/office/drawing/2014/main" id="{4A3548D8-701F-8824-6C33-FDEC25C57645}"/>
              </a:ext>
            </a:extLst>
          </p:cNvPr>
          <p:cNvPicPr>
            <a:picLocks noChangeAspect="1"/>
          </p:cNvPicPr>
          <p:nvPr/>
        </p:nvPicPr>
        <p:blipFill>
          <a:blip r:embed="rId3" cstate="email">
            <a:extLst>
              <a:ext uri="{28A0092B-C50C-407E-A947-70E740481C1C}">
                <a14:useLocalDpi xmlns:a14="http://schemas.microsoft.com/office/drawing/2010/main"/>
              </a:ext>
            </a:extLst>
          </a:blip>
          <a:srcRect l="25099" r="14341"/>
          <a:stretch/>
        </p:blipFill>
        <p:spPr>
          <a:xfrm>
            <a:off x="5947874" y="0"/>
            <a:ext cx="6244126" cy="6881912"/>
          </a:xfrm>
          <a:prstGeom prst="rect">
            <a:avLst/>
          </a:prstGeom>
        </p:spPr>
      </p:pic>
    </p:spTree>
    <p:extLst>
      <p:ext uri="{BB962C8B-B14F-4D97-AF65-F5344CB8AC3E}">
        <p14:creationId xmlns:p14="http://schemas.microsoft.com/office/powerpoint/2010/main" val="2562134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01BF8-AEA8-1660-0D1D-2071650793A8}"/>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F3A7E136-6A9A-F38F-B979-3A3473C196E6}"/>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Packages</a:t>
            </a:r>
          </a:p>
        </p:txBody>
      </p:sp>
      <p:sp>
        <p:nvSpPr>
          <p:cNvPr id="6" name="Rectangle 5">
            <a:extLst>
              <a:ext uri="{FF2B5EF4-FFF2-40B4-BE49-F238E27FC236}">
                <a16:creationId xmlns:a16="http://schemas.microsoft.com/office/drawing/2014/main" id="{1586E298-49CB-2D01-1E66-9888124AF532}"/>
              </a:ext>
            </a:extLst>
          </p:cNvPr>
          <p:cNvSpPr/>
          <p:nvPr/>
        </p:nvSpPr>
        <p:spPr>
          <a:xfrm>
            <a:off x="5099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Platinum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Title sponsorship with premium logo placement on pitch signage, stumps, team uniforms; 50 VIP passes; featured mentions in all digital and press promotions</a:t>
            </a:r>
          </a:p>
        </p:txBody>
      </p:sp>
      <p:sp>
        <p:nvSpPr>
          <p:cNvPr id="7" name="Rectangle 6">
            <a:extLst>
              <a:ext uri="{FF2B5EF4-FFF2-40B4-BE49-F238E27FC236}">
                <a16:creationId xmlns:a16="http://schemas.microsoft.com/office/drawing/2014/main" id="{C27671FA-7DF9-79CE-EBF1-CD7E10CCDE1C}"/>
              </a:ext>
            </a:extLst>
          </p:cNvPr>
          <p:cNvSpPr/>
          <p:nvPr/>
        </p:nvSpPr>
        <p:spPr>
          <a:xfrm>
            <a:off x="509978" y="1891847"/>
            <a:ext cx="2676381" cy="898347"/>
          </a:xfrm>
          <a:prstGeom prst="rect">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3" name="Rectangle 12">
            <a:extLst>
              <a:ext uri="{FF2B5EF4-FFF2-40B4-BE49-F238E27FC236}">
                <a16:creationId xmlns:a16="http://schemas.microsoft.com/office/drawing/2014/main" id="{B3095A92-5A32-702D-E797-81F9B5B84946}"/>
              </a:ext>
            </a:extLst>
          </p:cNvPr>
          <p:cNvSpPr/>
          <p:nvPr/>
        </p:nvSpPr>
        <p:spPr>
          <a:xfrm>
            <a:off x="33547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Gold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Prominent logo placement on team jerseys and key on-field signage, 30 VIP tickets, and mentions across event social media and press releases</a:t>
            </a:r>
          </a:p>
        </p:txBody>
      </p:sp>
      <p:sp>
        <p:nvSpPr>
          <p:cNvPr id="15" name="Rectangle 14">
            <a:extLst>
              <a:ext uri="{FF2B5EF4-FFF2-40B4-BE49-F238E27FC236}">
                <a16:creationId xmlns:a16="http://schemas.microsoft.com/office/drawing/2014/main" id="{FCFF068B-451A-4519-A275-C74515BF0D6E}"/>
              </a:ext>
            </a:extLst>
          </p:cNvPr>
          <p:cNvSpPr/>
          <p:nvPr/>
        </p:nvSpPr>
        <p:spPr>
          <a:xfrm>
            <a:off x="3354778" y="1891847"/>
            <a:ext cx="2676381" cy="898347"/>
          </a:xfrm>
          <a:prstGeom prst="rect">
            <a:avLst/>
          </a:prstGeom>
          <a:solidFill>
            <a:srgbClr val="38A191">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6" name="Rectangle 15">
            <a:extLst>
              <a:ext uri="{FF2B5EF4-FFF2-40B4-BE49-F238E27FC236}">
                <a16:creationId xmlns:a16="http://schemas.microsoft.com/office/drawing/2014/main" id="{0635467A-74A5-DAED-AE73-D2D0642C6BCB}"/>
              </a:ext>
            </a:extLst>
          </p:cNvPr>
          <p:cNvSpPr/>
          <p:nvPr/>
        </p:nvSpPr>
        <p:spPr>
          <a:xfrm>
            <a:off x="61995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Silver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Logo featured on the tournament website and select banners, 15 general admission tickets, and acknowledgment in event recap materials</a:t>
            </a:r>
          </a:p>
        </p:txBody>
      </p:sp>
      <p:sp>
        <p:nvSpPr>
          <p:cNvPr id="17" name="Rectangle 16">
            <a:extLst>
              <a:ext uri="{FF2B5EF4-FFF2-40B4-BE49-F238E27FC236}">
                <a16:creationId xmlns:a16="http://schemas.microsoft.com/office/drawing/2014/main" id="{FEF13158-EE64-EE14-B6E9-94202185A559}"/>
              </a:ext>
            </a:extLst>
          </p:cNvPr>
          <p:cNvSpPr/>
          <p:nvPr/>
        </p:nvSpPr>
        <p:spPr>
          <a:xfrm>
            <a:off x="6199578" y="1891847"/>
            <a:ext cx="2676381" cy="898347"/>
          </a:xfrm>
          <a:prstGeom prst="rect">
            <a:avLst/>
          </a:prstGeom>
          <a:solidFill>
            <a:srgbClr val="38A191">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8" name="Rectangle 17">
            <a:extLst>
              <a:ext uri="{FF2B5EF4-FFF2-40B4-BE49-F238E27FC236}">
                <a16:creationId xmlns:a16="http://schemas.microsoft.com/office/drawing/2014/main" id="{7CA2741C-2E91-6F4E-CD1D-DDECB5F1B524}"/>
              </a:ext>
            </a:extLst>
          </p:cNvPr>
          <p:cNvSpPr/>
          <p:nvPr/>
        </p:nvSpPr>
        <p:spPr>
          <a:xfrm>
            <a:off x="90443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Bronze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Logo placement in the event program, a thank-you post on social media, and five general admission tickets</a:t>
            </a:r>
          </a:p>
        </p:txBody>
      </p:sp>
      <p:sp>
        <p:nvSpPr>
          <p:cNvPr id="19" name="Rectangle 18">
            <a:extLst>
              <a:ext uri="{FF2B5EF4-FFF2-40B4-BE49-F238E27FC236}">
                <a16:creationId xmlns:a16="http://schemas.microsoft.com/office/drawing/2014/main" id="{57441682-5C6C-D10F-9979-806E4B069A6C}"/>
              </a:ext>
            </a:extLst>
          </p:cNvPr>
          <p:cNvSpPr/>
          <p:nvPr/>
        </p:nvSpPr>
        <p:spPr>
          <a:xfrm>
            <a:off x="9044378" y="1891847"/>
            <a:ext cx="2676381" cy="898347"/>
          </a:xfrm>
          <a:prstGeom prst="rect">
            <a:avLst/>
          </a:prstGeom>
          <a:solidFill>
            <a:srgbClr val="38A191">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20" name="Rectangle 19">
            <a:extLst>
              <a:ext uri="{FF2B5EF4-FFF2-40B4-BE49-F238E27FC236}">
                <a16:creationId xmlns:a16="http://schemas.microsoft.com/office/drawing/2014/main" id="{9635F77B-3D00-0903-1B0D-BD2E5535C046}"/>
              </a:ext>
            </a:extLst>
          </p:cNvPr>
          <p:cNvSpPr/>
          <p:nvPr/>
        </p:nvSpPr>
        <p:spPr>
          <a:xfrm>
            <a:off x="0" y="6424265"/>
            <a:ext cx="12192000" cy="433735"/>
          </a:xfrm>
          <a:prstGeom prst="rect">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17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D9CD7-18DC-39A4-94CA-41DE5A408EE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F747E59-06BB-1DAA-F640-50A199161BE8}"/>
              </a:ext>
            </a:extLst>
          </p:cNvPr>
          <p:cNvSpPr/>
          <p:nvPr/>
        </p:nvSpPr>
        <p:spPr>
          <a:xfrm>
            <a:off x="0" y="3429000"/>
            <a:ext cx="12192000" cy="3429000"/>
          </a:xfrm>
          <a:prstGeom prst="rect">
            <a:avLst/>
          </a:prstGeom>
          <a:solidFill>
            <a:srgbClr val="38A191">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69A3B3BF-5B9E-4527-3132-3DBEC57D6E4B}"/>
              </a:ext>
            </a:extLst>
          </p:cNvPr>
          <p:cNvSpPr/>
          <p:nvPr/>
        </p:nvSpPr>
        <p:spPr>
          <a:xfrm>
            <a:off x="0" y="1838121"/>
            <a:ext cx="12192000" cy="3154085"/>
          </a:xfrm>
          <a:prstGeom prst="roundRect">
            <a:avLst>
              <a:gd name="adj" fmla="val 0"/>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 name="Google Shape;90;p1">
            <a:extLst>
              <a:ext uri="{FF2B5EF4-FFF2-40B4-BE49-F238E27FC236}">
                <a16:creationId xmlns:a16="http://schemas.microsoft.com/office/drawing/2014/main" id="{E4BB58F2-EE10-890A-CC1A-A510E6EE4CD0}"/>
              </a:ext>
            </a:extLst>
          </p:cNvPr>
          <p:cNvSpPr txBox="1"/>
          <p:nvPr/>
        </p:nvSpPr>
        <p:spPr>
          <a:xfrm>
            <a:off x="705314" y="362918"/>
            <a:ext cx="530940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Custom Sponsorship Opportunities</a:t>
            </a:r>
          </a:p>
        </p:txBody>
      </p:sp>
      <p:sp>
        <p:nvSpPr>
          <p:cNvPr id="9" name="Google Shape;90;p1">
            <a:extLst>
              <a:ext uri="{FF2B5EF4-FFF2-40B4-BE49-F238E27FC236}">
                <a16:creationId xmlns:a16="http://schemas.microsoft.com/office/drawing/2014/main" id="{711226F3-8795-08BB-1CFB-1F30093F4A4D}"/>
              </a:ext>
            </a:extLst>
          </p:cNvPr>
          <p:cNvSpPr txBox="1"/>
          <p:nvPr/>
        </p:nvSpPr>
        <p:spPr>
          <a:xfrm>
            <a:off x="705314" y="2423065"/>
            <a:ext cx="4391121" cy="206206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Boundary Blitz 20XX offers customized options such as branded fan zones, sponsor-hosted meet-and-greet sessions with players, and sponsor-branded giveaways for fans. Each opportunity enhances sponsor engagement with attendees and builds lasting brand connections.</a:t>
            </a:r>
          </a:p>
        </p:txBody>
      </p:sp>
      <p:pic>
        <p:nvPicPr>
          <p:cNvPr id="7" name="Picture 6" descr="People standing and clapping">
            <a:extLst>
              <a:ext uri="{FF2B5EF4-FFF2-40B4-BE49-F238E27FC236}">
                <a16:creationId xmlns:a16="http://schemas.microsoft.com/office/drawing/2014/main" id="{A1AE592F-6F70-AB5F-AA94-1E791C56A8E3}"/>
              </a:ext>
            </a:extLst>
          </p:cNvPr>
          <p:cNvPicPr>
            <a:picLocks noChangeAspect="1"/>
          </p:cNvPicPr>
          <p:nvPr/>
        </p:nvPicPr>
        <p:blipFill>
          <a:blip r:embed="rId3" cstate="email">
            <a:extLst>
              <a:ext uri="{28A0092B-C50C-407E-A947-70E740481C1C}">
                <a14:useLocalDpi xmlns:a14="http://schemas.microsoft.com/office/drawing/2010/main"/>
              </a:ext>
            </a:extLst>
          </a:blip>
          <a:srcRect l="14636" r="25490"/>
          <a:stretch/>
        </p:blipFill>
        <p:spPr>
          <a:xfrm>
            <a:off x="6032804" y="-1"/>
            <a:ext cx="6159196" cy="6857999"/>
          </a:xfrm>
          <a:prstGeom prst="rect">
            <a:avLst/>
          </a:prstGeom>
        </p:spPr>
      </p:pic>
    </p:spTree>
    <p:extLst>
      <p:ext uri="{BB962C8B-B14F-4D97-AF65-F5344CB8AC3E}">
        <p14:creationId xmlns:p14="http://schemas.microsoft.com/office/powerpoint/2010/main" val="167529652"/>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15725</TotalTime>
  <Words>877</Words>
  <Application>Microsoft Office PowerPoint</Application>
  <PresentationFormat>Widescreen</PresentationFormat>
  <Paragraphs>144</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278</cp:revision>
  <dcterms:created xsi:type="dcterms:W3CDTF">2022-05-22T18:55:25Z</dcterms:created>
  <dcterms:modified xsi:type="dcterms:W3CDTF">2024-12-13T14:52:50Z</dcterms:modified>
</cp:coreProperties>
</file>