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A"/>
    <a:srgbClr val="5C59D3"/>
    <a:srgbClr val="F05D50"/>
    <a:srgbClr val="B80D48"/>
    <a:srgbClr val="44B6BE"/>
    <a:srgbClr val="4BC3C9"/>
    <a:srgbClr val="2B6A6C"/>
    <a:srgbClr val="38A191"/>
    <a:srgbClr val="016F8B"/>
    <a:srgbClr val="F29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6743"/>
  </p:normalViewPr>
  <p:slideViewPr>
    <p:cSldViewPr snapToGrid="0" snapToObjects="1">
      <p:cViewPr varScale="1">
        <p:scale>
          <a:sx n="81" d="100"/>
          <a:sy n="81" d="100"/>
        </p:scale>
        <p:origin x="211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Marathon+Sponsorship+Proposal-powerpoint-12278&amp;lpa=Sample+Marathon+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39016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Marathon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044992" y="3084917"/>
            <a:ext cx="5824976" cy="327564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43922" y="1815230"/>
            <a:ext cx="5708748" cy="32082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576"/>
            <a:ext cx="5730214" cy="3217045"/>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featured in countdown posts, targeted email campaigns, and marathon app notifications.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updates on social media, sponsor mentions during livestream coverage, and logos featured on the digital course map</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highlighted in recap videos, thank-you posts, and attendee follow-up emails with race results and event highlights</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6" name="Picture 5" descr="Couple running on street">
            <a:extLst>
              <a:ext uri="{FF2B5EF4-FFF2-40B4-BE49-F238E27FC236}">
                <a16:creationId xmlns:a16="http://schemas.microsoft.com/office/drawing/2014/main" id="{64770BE7-907E-5108-6716-8305BB780C6F}"/>
              </a:ext>
            </a:extLst>
          </p:cNvPr>
          <p:cNvPicPr>
            <a:picLocks noChangeAspect="1"/>
          </p:cNvPicPr>
          <p:nvPr/>
        </p:nvPicPr>
        <p:blipFill>
          <a:blip r:embed="rId3" cstate="email">
            <a:extLst>
              <a:ext uri="{28A0092B-C50C-407E-A947-70E740481C1C}">
                <a14:useLocalDpi xmlns:a14="http://schemas.microsoft.com/office/drawing/2010/main"/>
              </a:ext>
            </a:extLst>
          </a:blip>
          <a:srcRect l="7840" r="28941"/>
          <a:stretch/>
        </p:blipFill>
        <p:spPr>
          <a:xfrm>
            <a:off x="6032806" y="0"/>
            <a:ext cx="6159194" cy="6495082"/>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Community Impact</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3" y="1975752"/>
            <a:ext cx="4291843" cy="397027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8,000 runners and 15,000 spectators, with livestream coverage expected to reach an additional 10,000 viewers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Primarily 18–55 years old, fitness enthusiasts, families, and wellness-focused individuals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Proceeds support Riverside local charities, so sponsors will directly contribute to fostering positive community growth and goodwill</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48326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595707"/>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32024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296405"/>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EDB965A2-AB3F-916C-0E0E-D939802C285E}"/>
              </a:ext>
            </a:extLst>
          </p:cNvPr>
          <p:cNvSpPr/>
          <p:nvPr/>
        </p:nvSpPr>
        <p:spPr>
          <a:xfrm>
            <a:off x="-1" y="0"/>
            <a:ext cx="7368987" cy="6858000"/>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6351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Runner and Spectator Engagement Opportunities</a:t>
            </a:r>
          </a:p>
        </p:txBody>
      </p:sp>
      <p:sp>
        <p:nvSpPr>
          <p:cNvPr id="7" name="Google Shape;90;p1">
            <a:extLst>
              <a:ext uri="{FF2B5EF4-FFF2-40B4-BE49-F238E27FC236}">
                <a16:creationId xmlns:a16="http://schemas.microsoft.com/office/drawing/2014/main" id="{40EEEC31-588F-80CF-ADB3-FAB4A88A07D2}"/>
              </a:ext>
            </a:extLst>
          </p:cNvPr>
          <p:cNvSpPr txBox="1"/>
          <p:nvPr/>
        </p:nvSpPr>
        <p:spPr>
          <a:xfrm>
            <a:off x="400514" y="2038573"/>
            <a:ext cx="6351978"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Branded Hydration Stations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 logos on water stations throughout the course, offering high visibility and direct runner interaction</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Wellness Expo Booths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engage attendees in health-focused activities and product demonstrations</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Photo Booths and Social Media Stations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Sponsor-branded areas where participants can share race-day memories online</a:t>
            </a:r>
          </a:p>
          <a:p>
            <a:pPr marL="0" marR="0" lvl="0" indent="0" rtl="0">
              <a:spcBef>
                <a:spcPts val="0"/>
              </a:spcBef>
              <a:spcAft>
                <a:spcPts val="0"/>
              </a:spcAft>
              <a:buNone/>
            </a:pPr>
            <a:endParaRPr lang="en-US" sz="1600" dirty="0">
              <a:solidFill>
                <a:schemeClr val="bg1"/>
              </a:solidFill>
              <a:latin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rPr>
              <a:t>VIP Area Sponsorship</a:t>
            </a:r>
          </a:p>
          <a:p>
            <a:pPr marL="0" marR="0" lvl="0" indent="0" rtl="0">
              <a:spcBef>
                <a:spcPts val="0"/>
              </a:spcBef>
              <a:spcAft>
                <a:spcPts val="0"/>
              </a:spcAft>
              <a:buNone/>
            </a:pPr>
            <a:r>
              <a:rPr lang="en-US" sz="1600" dirty="0">
                <a:solidFill>
                  <a:schemeClr val="bg1"/>
                </a:solidFill>
                <a:latin typeface="Century Gothic"/>
              </a:rPr>
              <a:t>Branding in exclusive lounges for runners, media, and key stakeholders, creating a premium presence</a:t>
            </a:r>
            <a:endParaRPr lang="en-US" sz="1600" dirty="0">
              <a:solidFill>
                <a:schemeClr val="bg1"/>
              </a:solidFill>
              <a:latin typeface="Century Gothic"/>
              <a:sym typeface="Century Gothic"/>
            </a:endParaRPr>
          </a:p>
        </p:txBody>
      </p:sp>
      <p:pic>
        <p:nvPicPr>
          <p:cNvPr id="9" name="Picture 8" descr="Woman jogging on deserted road">
            <a:extLst>
              <a:ext uri="{FF2B5EF4-FFF2-40B4-BE49-F238E27FC236}">
                <a16:creationId xmlns:a16="http://schemas.microsoft.com/office/drawing/2014/main" id="{7786C1F7-6113-A607-6701-544687A42BBB}"/>
              </a:ext>
            </a:extLst>
          </p:cNvPr>
          <p:cNvPicPr>
            <a:picLocks noChangeAspect="1"/>
          </p:cNvPicPr>
          <p:nvPr/>
        </p:nvPicPr>
        <p:blipFill>
          <a:blip r:embed="rId3" cstate="email">
            <a:extLst>
              <a:ext uri="{28A0092B-C50C-407E-A947-70E740481C1C}">
                <a14:useLocalDpi xmlns:a14="http://schemas.microsoft.com/office/drawing/2010/main"/>
              </a:ext>
            </a:extLst>
          </a:blip>
          <a:srcRect l="26200" r="27456" b="1254"/>
          <a:stretch/>
        </p:blipFill>
        <p:spPr>
          <a:xfrm>
            <a:off x="7368987" y="0"/>
            <a:ext cx="4823011" cy="6858001"/>
          </a:xfrm>
          <a:prstGeom prst="rect">
            <a:avLst/>
          </a:prstGeom>
        </p:spPr>
      </p:pic>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834568"/>
          </a:xfrm>
          <a:prstGeom prst="roundRect">
            <a:avLst>
              <a:gd name="adj" fmla="val 0"/>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21535"/>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“The RiverRun Marathon allowed us to connect with our ideal audience while reinforcing our commitment to wellness and community support.”</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50,000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7,500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participants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306465" y="1149661"/>
            <a:ext cx="7579070"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The RiverRun Marathon has a proven track record, with</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07657"/>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These metrics and testimonials illustrate the event’s impact and sponsor value.</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momentumathletics.com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sponsorships@momentumathletics.com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Facebook, Threads,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234-5678</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Leigh Gibbs</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59D3"/>
        </a:solidFill>
        <a:effectLst/>
      </p:bgPr>
    </p:bg>
    <p:spTree>
      <p:nvGrpSpPr>
        <p:cNvPr id="1" name=""/>
        <p:cNvGrpSpPr/>
        <p:nvPr/>
      </p:nvGrpSpPr>
      <p:grpSpPr>
        <a:xfrm>
          <a:off x="0" y="0"/>
          <a:ext cx="0" cy="0"/>
          <a:chOff x="0" y="0"/>
          <a:chExt cx="0" cy="0"/>
        </a:xfrm>
      </p:grpSpPr>
      <p:pic>
        <p:nvPicPr>
          <p:cNvPr id="8" name="Picture 7" descr="Man running on a sidewalk by a body of water">
            <a:extLst>
              <a:ext uri="{FF2B5EF4-FFF2-40B4-BE49-F238E27FC236}">
                <a16:creationId xmlns:a16="http://schemas.microsoft.com/office/drawing/2014/main" id="{9C1F2636-DF90-B2EB-4189-550C85E6D14E}"/>
              </a:ext>
            </a:extLst>
          </p:cNvPr>
          <p:cNvPicPr>
            <a:picLocks noChangeAspect="1"/>
          </p:cNvPicPr>
          <p:nvPr/>
        </p:nvPicPr>
        <p:blipFill>
          <a:blip r:embed="rId3" cstate="email">
            <a:extLst>
              <a:ext uri="{28A0092B-C50C-407E-A947-70E740481C1C}">
                <a14:useLocalDpi xmlns:a14="http://schemas.microsoft.com/office/drawing/2010/main"/>
              </a:ext>
            </a:extLst>
          </a:blip>
          <a:srcRect l="41524" t="6975" r="13226" b="4558"/>
          <a:stretch/>
        </p:blipFill>
        <p:spPr>
          <a:xfrm>
            <a:off x="7241934" y="-1"/>
            <a:ext cx="4950066" cy="6451897"/>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Marathon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RiverRun Marathon 20XX: Paving the Path to Wellness</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October 20XX, Riverside City Park</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Momentum Athletics Group</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Krista Ahmed</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1594549864"/>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Community Impact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Runner and Spectator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419989342"/>
              </p:ext>
            </p:extLst>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66EDAD10-949E-F3B7-5638-6E8BBF0217BA}"/>
              </a:ext>
            </a:extLst>
          </p:cNvPr>
          <p:cNvSpPr/>
          <p:nvPr/>
        </p:nvSpPr>
        <p:spPr>
          <a:xfrm>
            <a:off x="0" y="5674659"/>
            <a:ext cx="12192000" cy="1183341"/>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4" name="Rounded Rectangle 3">
            <a:extLst>
              <a:ext uri="{FF2B5EF4-FFF2-40B4-BE49-F238E27FC236}">
                <a16:creationId xmlns:a16="http://schemas.microsoft.com/office/drawing/2014/main" id="{58CD2A30-5339-0071-02A3-35E5AF9E9944}"/>
              </a:ext>
            </a:extLst>
          </p:cNvPr>
          <p:cNvSpPr/>
          <p:nvPr/>
        </p:nvSpPr>
        <p:spPr>
          <a:xfrm>
            <a:off x="0" y="1317356"/>
            <a:ext cx="12192000" cy="4357303"/>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Google Shape;90;p1">
            <a:extLst>
              <a:ext uri="{FF2B5EF4-FFF2-40B4-BE49-F238E27FC236}">
                <a16:creationId xmlns:a16="http://schemas.microsoft.com/office/drawing/2014/main" id="{08FE8C00-23B9-5EF0-BC4E-3F054CD0FD0B}"/>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10" name="Google Shape;90;p1">
            <a:extLst>
              <a:ext uri="{FF2B5EF4-FFF2-40B4-BE49-F238E27FC236}">
                <a16:creationId xmlns:a16="http://schemas.microsoft.com/office/drawing/2014/main" id="{96A278BC-99FD-BCF6-F7DB-35043E12384F}"/>
              </a:ext>
            </a:extLst>
          </p:cNvPr>
          <p:cNvSpPr txBox="1"/>
          <p:nvPr/>
        </p:nvSpPr>
        <p:spPr>
          <a:xfrm>
            <a:off x="705314" y="2033399"/>
            <a:ext cx="4537246"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The RiverRun Marathon 20XX unites runners, families, and wellness enthusiasts in a day of fitness, community spirit, and personal achievement. With over 8,000 participants expected, this event promotes health and active lifestyles while supporting local charities. Sponsorship of RiverRun Marathon aligns your brand with wellness values, offering a platform to engage with a health-conscious audience and enhance community impact.</a:t>
            </a:r>
          </a:p>
        </p:txBody>
      </p:sp>
      <p:pic>
        <p:nvPicPr>
          <p:cNvPr id="13" name="Picture 12" descr="Jogger stretching on urban footbridge">
            <a:extLst>
              <a:ext uri="{FF2B5EF4-FFF2-40B4-BE49-F238E27FC236}">
                <a16:creationId xmlns:a16="http://schemas.microsoft.com/office/drawing/2014/main" id="{C29EBA73-9D60-50D9-54BD-08F80FC25DE1}"/>
              </a:ext>
            </a:extLst>
          </p:cNvPr>
          <p:cNvPicPr>
            <a:picLocks noChangeAspect="1"/>
          </p:cNvPicPr>
          <p:nvPr/>
        </p:nvPicPr>
        <p:blipFill>
          <a:blip r:embed="rId3" cstate="email">
            <a:extLst>
              <a:ext uri="{28A0092B-C50C-407E-A947-70E740481C1C}">
                <a14:useLocalDpi xmlns:a14="http://schemas.microsoft.com/office/drawing/2010/main"/>
              </a:ext>
            </a:extLst>
          </a:blip>
          <a:srcRect l="40741"/>
          <a:stretch/>
        </p:blipFill>
        <p:spPr>
          <a:xfrm>
            <a:off x="6096000" y="-1"/>
            <a:ext cx="6096000" cy="6857999"/>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5860950"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October 20XX, Riverside City Park</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8,000 participants, including runners, families, </a:t>
            </a:r>
            <a:br>
              <a:rPr lang="en-US" sz="16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and spectators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 scenic 26.2-mile course featuring Riverside’s landmarks, a wellness expo with sponsor booths and health-focused activities, and post-race celebrations, including awards and live entertainment</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02D4A">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24817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Naming rights for the marathon, including the event title and logo integration across all promotional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Course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 placement on mile markers, water stations, and the start/finish line for prime visibility</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Expo Sponsorship</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Branding opportunities within the wellness expo, including booth placement and signage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Sponsor mentions on the event website, social media, and marathon tracking app</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F2A53F00-90B5-971E-2EF9-26986F01E5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6195" y="5143771"/>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5C59D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680602"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gain unparalleled brand exposure through digital platforms, in-race signage, and interactive runner engagement opportunities. By aligning with RiverRun Marathon, your brand reinforces its connection to health, fitness, and community impact. Enhanced visibility extends before, during, and after the marathon, ensuring a long-lasting brand presence.</a:t>
            </a:r>
          </a:p>
        </p:txBody>
      </p:sp>
      <p:pic>
        <p:nvPicPr>
          <p:cNvPr id="10" name="Picture 9" descr="People jogging together">
            <a:extLst>
              <a:ext uri="{FF2B5EF4-FFF2-40B4-BE49-F238E27FC236}">
                <a16:creationId xmlns:a16="http://schemas.microsoft.com/office/drawing/2014/main" id="{5C254700-EDA1-CE1F-264A-0E47986B2F0C}"/>
              </a:ext>
            </a:extLst>
          </p:cNvPr>
          <p:cNvPicPr>
            <a:picLocks noChangeAspect="1"/>
          </p:cNvPicPr>
          <p:nvPr/>
        </p:nvPicPr>
        <p:blipFill>
          <a:blip r:embed="rId3" cstate="email">
            <a:extLst>
              <a:ext uri="{28A0092B-C50C-407E-A947-70E740481C1C}">
                <a14:useLocalDpi xmlns:a14="http://schemas.microsoft.com/office/drawing/2010/main"/>
              </a:ext>
            </a:extLst>
          </a:blip>
          <a:srcRect l="471" t="27415" r="55999"/>
          <a:stretch/>
        </p:blipFill>
        <p:spPr>
          <a:xfrm>
            <a:off x="6014720" y="0"/>
            <a:ext cx="6177280" cy="6866926"/>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premium logo placement on all course markers and event materials, 40 VIP passes, a branded finish line banner, and featured media coverage</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Prominent logo placement on water stations and participant gear, 25 VIP passes, branded merchandise giveaways, and mentions in social media promotions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on the event website, 15 general admission tickets, and acknowledgment in event newsletters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5C59D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in the event program, social media thank-you post, and five general admission tickets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5C59D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66998"/>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RiverRun Marathon 20XX offers tailored sponsorship opportunities, including branded hydration stations, sponsor-hosted warm-up areas, exclusive branded giveaways, and post-race celebration zones. These custom options give sponsors a unique platform to connect directly with runners and spectators.</a:t>
            </a:r>
          </a:p>
        </p:txBody>
      </p:sp>
      <p:pic>
        <p:nvPicPr>
          <p:cNvPr id="7" name="Picture 6" descr="Legs of person in athletic shoes and leggings running on wet path">
            <a:extLst>
              <a:ext uri="{FF2B5EF4-FFF2-40B4-BE49-F238E27FC236}">
                <a16:creationId xmlns:a16="http://schemas.microsoft.com/office/drawing/2014/main" id="{1B9F1C57-D613-DC9D-A051-9CC4349D5833}"/>
              </a:ext>
            </a:extLst>
          </p:cNvPr>
          <p:cNvPicPr>
            <a:picLocks noChangeAspect="1"/>
          </p:cNvPicPr>
          <p:nvPr/>
        </p:nvPicPr>
        <p:blipFill>
          <a:blip r:embed="rId3" cstate="email">
            <a:extLst>
              <a:ext uri="{28A0092B-C50C-407E-A947-70E740481C1C}">
                <a14:useLocalDpi xmlns:a14="http://schemas.microsoft.com/office/drawing/2010/main"/>
              </a:ext>
            </a:extLst>
          </a:blip>
          <a:srcRect l="9799" r="30327"/>
          <a:stretch/>
        </p:blipFill>
        <p:spPr>
          <a:xfrm>
            <a:off x="6032806" y="0"/>
            <a:ext cx="6159194" cy="6858000"/>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15571</TotalTime>
  <Words>899</Words>
  <Application>Microsoft Office PowerPoint</Application>
  <PresentationFormat>Widescreen</PresentationFormat>
  <Paragraphs>147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237</cp:revision>
  <dcterms:created xsi:type="dcterms:W3CDTF">2022-05-22T18:55:25Z</dcterms:created>
  <dcterms:modified xsi:type="dcterms:W3CDTF">2024-12-13T14:28:38Z</dcterms:modified>
</cp:coreProperties>
</file>