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342" r:id="rId2"/>
    <p:sldId id="355" r:id="rId3"/>
    <p:sldId id="365" r:id="rId4"/>
    <p:sldId id="357" r:id="rId5"/>
    <p:sldId id="358" r:id="rId6"/>
    <p:sldId id="359" r:id="rId7"/>
    <p:sldId id="360" r:id="rId8"/>
    <p:sldId id="361" r:id="rId9"/>
    <p:sldId id="362" r:id="rId10"/>
    <p:sldId id="363" r:id="rId11"/>
    <p:sldId id="364" r:id="rId12"/>
    <p:sldId id="29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B579"/>
    <a:srgbClr val="ECF0E4"/>
    <a:srgbClr val="DAE1CB"/>
    <a:srgbClr val="EBD9B6"/>
    <a:srgbClr val="F6EEDE"/>
    <a:srgbClr val="A1E3DD"/>
    <a:srgbClr val="CBD6B5"/>
    <a:srgbClr val="DCF4F2"/>
    <a:srgbClr val="2B8D84"/>
    <a:srgbClr val="39BD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18CA32-1098-4A68-8062-6A2AFA79FBF5}" v="4" dt="2024-04-19T02:41:30.3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5" autoAdjust="0"/>
    <p:restoredTop sz="86447"/>
  </p:normalViewPr>
  <p:slideViewPr>
    <p:cSldViewPr snapToGrid="0" snapToObjects="1">
      <p:cViewPr varScale="1">
        <p:scale>
          <a:sx n="81" d="100"/>
          <a:sy n="81" d="100"/>
        </p:scale>
        <p:origin x="1788" y="90"/>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12/11/2024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12/11/2024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12/11/2024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12/11/2024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12/11/2024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12/11/2024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martsheet.com/try-it?trp=12278&amp;utm_source=template-powerpoint&amp;utm_medium=content&amp;utm_campaign=Event+Sponsorship+Proposal+Example-powerpoint-12278&amp;lpa=Event+Sponsorship+Proposal+Example+powerpoint+12278"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Blue abstract design with square in middle and lines">
            <a:extLst>
              <a:ext uri="{FF2B5EF4-FFF2-40B4-BE49-F238E27FC236}">
                <a16:creationId xmlns:a16="http://schemas.microsoft.com/office/drawing/2014/main" id="{E7B7A9D5-2EBF-589D-ED9E-57118FAEC82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0448" y="1553966"/>
            <a:ext cx="7695191" cy="5190133"/>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309810"/>
            <a:ext cx="6290236" cy="892552"/>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PowerPoint Event Sponsorship Proposal Template Example</a:t>
            </a:r>
          </a:p>
        </p:txBody>
      </p:sp>
      <p:sp>
        <p:nvSpPr>
          <p:cNvPr id="2" name="TextBox 1">
            <a:extLst>
              <a:ext uri="{FF2B5EF4-FFF2-40B4-BE49-F238E27FC236}">
                <a16:creationId xmlns:a16="http://schemas.microsoft.com/office/drawing/2014/main" id="{FF52D5F1-171D-DD9F-AAC4-B41DC75DE343}"/>
              </a:ext>
            </a:extLst>
          </p:cNvPr>
          <p:cNvSpPr txBox="1"/>
          <p:nvPr/>
        </p:nvSpPr>
        <p:spPr>
          <a:xfrm>
            <a:off x="8151223" y="1553965"/>
            <a:ext cx="3200396" cy="1846659"/>
          </a:xfrm>
          <a:prstGeom prst="rect">
            <a:avLst/>
          </a:prstGeom>
          <a:noFill/>
        </p:spPr>
        <p:txBody>
          <a:bodyPr wrap="square" rtlCol="0">
            <a:spAutoFit/>
          </a:bodyPr>
          <a:lstStyle/>
          <a:p>
            <a:r>
              <a:rPr lang="en-US" sz="3800" b="1" dirty="0">
                <a:solidFill>
                  <a:srgbClr val="A1B579"/>
                </a:solidFill>
                <a:latin typeface="Century Gothic" panose="020B0502020202020204" pitchFamily="34" charset="0"/>
              </a:rPr>
              <a:t>ANNUAL TECH EXPO 20XX</a:t>
            </a:r>
          </a:p>
        </p:txBody>
      </p:sp>
      <p:sp>
        <p:nvSpPr>
          <p:cNvPr id="9" name="TextBox 8">
            <a:extLst>
              <a:ext uri="{FF2B5EF4-FFF2-40B4-BE49-F238E27FC236}">
                <a16:creationId xmlns:a16="http://schemas.microsoft.com/office/drawing/2014/main" id="{6045839C-986E-CB74-52B0-8750B55F87D5}"/>
              </a:ext>
            </a:extLst>
          </p:cNvPr>
          <p:cNvSpPr txBox="1"/>
          <p:nvPr/>
        </p:nvSpPr>
        <p:spPr>
          <a:xfrm>
            <a:off x="8148535" y="4297999"/>
            <a:ext cx="3869472" cy="738664"/>
          </a:xfrm>
          <a:prstGeom prst="rect">
            <a:avLst/>
          </a:prstGeom>
          <a:noFill/>
        </p:spPr>
        <p:txBody>
          <a:bodyPr wrap="square" rtlCol="0">
            <a:spAutoFit/>
          </a:bodyPr>
          <a:lstStyle/>
          <a:p>
            <a:r>
              <a:rPr lang="en-US" sz="1400" dirty="0">
                <a:solidFill>
                  <a:srgbClr val="A1B579"/>
                </a:solidFill>
                <a:latin typeface="Century Gothic" panose="020B0502020202020204" pitchFamily="34" charset="0"/>
              </a:rPr>
              <a:t>Event Date: September 5-7, 20XX</a:t>
            </a:r>
          </a:p>
          <a:p>
            <a:r>
              <a:rPr lang="en-US" sz="1400" dirty="0">
                <a:solidFill>
                  <a:srgbClr val="A1B579"/>
                </a:solidFill>
                <a:latin typeface="Century Gothic" panose="020B0502020202020204" pitchFamily="34" charset="0"/>
              </a:rPr>
              <a:t>Prepared by: Joe Girardi</a:t>
            </a:r>
          </a:p>
          <a:p>
            <a:r>
              <a:rPr lang="en-US" sz="1400" dirty="0">
                <a:solidFill>
                  <a:srgbClr val="A1B579"/>
                </a:solidFill>
                <a:latin typeface="Century Gothic" panose="020B0502020202020204" pitchFamily="34" charset="0"/>
              </a:rPr>
              <a:t>Prepared for: Weller Corp.</a:t>
            </a:r>
          </a:p>
        </p:txBody>
      </p:sp>
      <p:sp>
        <p:nvSpPr>
          <p:cNvPr id="14" name="Parallelogram 13">
            <a:extLst>
              <a:ext uri="{FF2B5EF4-FFF2-40B4-BE49-F238E27FC236}">
                <a16:creationId xmlns:a16="http://schemas.microsoft.com/office/drawing/2014/main" id="{7CCF6FFF-E9B0-112B-41D8-B659E13FF886}"/>
              </a:ext>
            </a:extLst>
          </p:cNvPr>
          <p:cNvSpPr/>
          <p:nvPr/>
        </p:nvSpPr>
        <p:spPr>
          <a:xfrm>
            <a:off x="5728053" y="1553964"/>
            <a:ext cx="2249214" cy="5190135"/>
          </a:xfrm>
          <a:prstGeom prst="parallelogram">
            <a:avLst/>
          </a:prstGeom>
          <a:solidFill>
            <a:srgbClr val="DAE1CB">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032661EB-0157-19B5-2772-B9A5A174F14D}"/>
              </a:ext>
            </a:extLst>
          </p:cNvPr>
          <p:cNvSpPr/>
          <p:nvPr/>
        </p:nvSpPr>
        <p:spPr>
          <a:xfrm>
            <a:off x="3875314" y="1553966"/>
            <a:ext cx="2249214" cy="5190135"/>
          </a:xfrm>
          <a:prstGeom prst="parallelogram">
            <a:avLst/>
          </a:prstGeom>
          <a:solidFill>
            <a:srgbClr val="DAE1CB">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979D3F0-CE6E-186A-2538-61E5574AE109}"/>
              </a:ext>
            </a:extLst>
          </p:cNvPr>
          <p:cNvGrpSpPr/>
          <p:nvPr/>
        </p:nvGrpSpPr>
        <p:grpSpPr>
          <a:xfrm>
            <a:off x="10083271" y="5911168"/>
            <a:ext cx="1937424" cy="754206"/>
            <a:chOff x="10083271" y="5911168"/>
            <a:chExt cx="1937424" cy="754206"/>
          </a:xfrm>
          <a:effectLst>
            <a:outerShdw blurRad="50800" dist="38100" dir="5400000" algn="t" rotWithShape="0">
              <a:prstClr val="black">
                <a:alpha val="40000"/>
              </a:prstClr>
            </a:outerShdw>
          </a:effectLst>
        </p:grpSpPr>
        <p:sp>
          <p:nvSpPr>
            <p:cNvPr id="17" name="Flowchart: Off-page Connector 16">
              <a:extLst>
                <a:ext uri="{FF2B5EF4-FFF2-40B4-BE49-F238E27FC236}">
                  <a16:creationId xmlns:a16="http://schemas.microsoft.com/office/drawing/2014/main" id="{2269905A-AA8D-FEA5-1A5F-59681315D98B}"/>
                </a:ext>
              </a:extLst>
            </p:cNvPr>
            <p:cNvSpPr/>
            <p:nvPr/>
          </p:nvSpPr>
          <p:spPr>
            <a:xfrm rot="5400000">
              <a:off x="10674880" y="5319559"/>
              <a:ext cx="754206" cy="1937424"/>
            </a:xfrm>
            <a:prstGeom prst="flowChartOffpageConnector">
              <a:avLst/>
            </a:prstGeom>
            <a:solidFill>
              <a:srgbClr val="F6EEDE"/>
            </a:solidFill>
            <a:ln w="28575">
              <a:solidFill>
                <a:srgbClr val="EBD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3E51C45-137F-8628-841B-30AF1927D8F2}"/>
                </a:ext>
              </a:extLst>
            </p:cNvPr>
            <p:cNvSpPr txBox="1"/>
            <p:nvPr/>
          </p:nvSpPr>
          <p:spPr>
            <a:xfrm>
              <a:off x="10312912" y="6154882"/>
              <a:ext cx="1707783" cy="307777"/>
            </a:xfrm>
            <a:prstGeom prst="rect">
              <a:avLst/>
            </a:prstGeom>
            <a:noFill/>
          </p:spPr>
          <p:txBody>
            <a:bodyPr wrap="square" rtlCol="0">
              <a:spAutoFit/>
            </a:bodyPr>
            <a:lstStyle/>
            <a:p>
              <a:r>
                <a:rPr lang="en-US" sz="1400" b="1" dirty="0">
                  <a:solidFill>
                    <a:srgbClr val="A1B579"/>
                  </a:solidFill>
                  <a:latin typeface="Century Gothic" panose="020B0502020202020204" pitchFamily="34" charset="0"/>
                </a:rPr>
                <a:t>YOUR LOGO HERE</a:t>
              </a:r>
            </a:p>
          </p:txBody>
        </p:sp>
      </p:grpSp>
      <p:pic>
        <p:nvPicPr>
          <p:cNvPr id="3" name="Google Shape;93;p1">
            <a:hlinkClick r:id="rId3"/>
            <a:extLst>
              <a:ext uri="{FF2B5EF4-FFF2-40B4-BE49-F238E27FC236}">
                <a16:creationId xmlns:a16="http://schemas.microsoft.com/office/drawing/2014/main" id="{B258281F-0A25-91F7-9401-381D176BF49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707903" y="403387"/>
            <a:ext cx="3041396" cy="604919"/>
          </a:xfrm>
          <a:prstGeom prst="rect">
            <a:avLst/>
          </a:prstGeom>
          <a:noFill/>
          <a:ln>
            <a:noFill/>
          </a:ln>
        </p:spPr>
      </p:pic>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8. TESTIMONIALS AND PAST SUCCESS</a:t>
            </a:r>
            <a:endParaRPr lang="en-US" sz="1600" dirty="0">
              <a:solidFill>
                <a:schemeClr val="tx1">
                  <a:lumMod val="65000"/>
                  <a:lumOff val="35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id="{D2F6D308-5335-D71B-2DF4-ABA8984AF9B6}"/>
              </a:ext>
            </a:extLst>
          </p:cNvPr>
          <p:cNvSpPr/>
          <p:nvPr/>
        </p:nvSpPr>
        <p:spPr>
          <a:xfrm>
            <a:off x="313508" y="1538260"/>
            <a:ext cx="3509555" cy="5208731"/>
          </a:xfrm>
          <a:prstGeom prst="rect">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9F84310-18B4-6AFE-CB9B-26F70150EFC5}"/>
              </a:ext>
            </a:extLst>
          </p:cNvPr>
          <p:cNvSpPr txBox="1"/>
          <p:nvPr/>
        </p:nvSpPr>
        <p:spPr>
          <a:xfrm>
            <a:off x="3892731" y="6482473"/>
            <a:ext cx="8107814"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testimonials and/or images from past events and quotes from past sponsors or attendees.</a:t>
            </a:r>
          </a:p>
        </p:txBody>
      </p:sp>
      <p:pic>
        <p:nvPicPr>
          <p:cNvPr id="9" name="Graphic 8" descr="Open quotation mark with solid fill">
            <a:extLst>
              <a:ext uri="{FF2B5EF4-FFF2-40B4-BE49-F238E27FC236}">
                <a16:creationId xmlns:a16="http://schemas.microsoft.com/office/drawing/2014/main" id="{0B429BA9-6B7C-268B-232F-5B7E1145EC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134" y="2866445"/>
            <a:ext cx="1222103" cy="1222103"/>
          </a:xfrm>
          <a:prstGeom prst="rect">
            <a:avLst/>
          </a:prstGeom>
        </p:spPr>
      </p:pic>
      <p:sp>
        <p:nvSpPr>
          <p:cNvPr id="4" name="TextBox 3">
            <a:extLst>
              <a:ext uri="{FF2B5EF4-FFF2-40B4-BE49-F238E27FC236}">
                <a16:creationId xmlns:a16="http://schemas.microsoft.com/office/drawing/2014/main" id="{6A04BA55-891D-AEDD-1E97-921613986F9D}"/>
              </a:ext>
            </a:extLst>
          </p:cNvPr>
          <p:cNvSpPr txBox="1"/>
          <p:nvPr/>
        </p:nvSpPr>
        <p:spPr>
          <a:xfrm>
            <a:off x="377302" y="4142364"/>
            <a:ext cx="3228047" cy="1446550"/>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Sponsoring Tech Expo 20XX was rewarding and benefitted our growing partnerships.</a:t>
            </a:r>
          </a:p>
        </p:txBody>
      </p:sp>
      <p:sp>
        <p:nvSpPr>
          <p:cNvPr id="10" name="TextBox 9">
            <a:extLst>
              <a:ext uri="{FF2B5EF4-FFF2-40B4-BE49-F238E27FC236}">
                <a16:creationId xmlns:a16="http://schemas.microsoft.com/office/drawing/2014/main" id="{B67AC8D1-2CC7-0E8B-D659-D5EE0157852B}"/>
              </a:ext>
            </a:extLst>
          </p:cNvPr>
          <p:cNvSpPr txBox="1"/>
          <p:nvPr/>
        </p:nvSpPr>
        <p:spPr>
          <a:xfrm>
            <a:off x="487680" y="5959253"/>
            <a:ext cx="3322598" cy="523220"/>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Bernie Williams, Package C Sponsor Tech Expo 20XX</a:t>
            </a:r>
          </a:p>
        </p:txBody>
      </p:sp>
      <p:pic>
        <p:nvPicPr>
          <p:cNvPr id="11" name="Picture 10" descr="Hands held up high during a conference">
            <a:extLst>
              <a:ext uri="{FF2B5EF4-FFF2-40B4-BE49-F238E27FC236}">
                <a16:creationId xmlns:a16="http://schemas.microsoft.com/office/drawing/2014/main" id="{CA461D72-8775-3151-616B-F12D489D578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368939" y="264452"/>
            <a:ext cx="2962269" cy="3741848"/>
          </a:xfrm>
          <a:prstGeom prst="rect">
            <a:avLst/>
          </a:prstGeom>
        </p:spPr>
      </p:pic>
      <p:pic>
        <p:nvPicPr>
          <p:cNvPr id="18" name="Picture 17" descr="Smiling young man in focus seated with three other people out of focus">
            <a:extLst>
              <a:ext uri="{FF2B5EF4-FFF2-40B4-BE49-F238E27FC236}">
                <a16:creationId xmlns:a16="http://schemas.microsoft.com/office/drawing/2014/main" id="{1C5FD7C0-DE92-9ADF-40B4-BDB158E773B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17747" y="1538260"/>
            <a:ext cx="4091184" cy="2726926"/>
          </a:xfrm>
          <a:prstGeom prst="rect">
            <a:avLst/>
          </a:prstGeom>
        </p:spPr>
      </p:pic>
      <p:pic>
        <p:nvPicPr>
          <p:cNvPr id="20" name="Picture 19" descr="Two men in work T-shirts standing outdoors, with grass, shrubs, and trees behind, looking at folder contents held by one man">
            <a:extLst>
              <a:ext uri="{FF2B5EF4-FFF2-40B4-BE49-F238E27FC236}">
                <a16:creationId xmlns:a16="http://schemas.microsoft.com/office/drawing/2014/main" id="{9BE569CD-D426-1D80-A6EF-DDE696FE24C1}"/>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833449" y="3636522"/>
            <a:ext cx="5167095" cy="2726925"/>
          </a:xfrm>
          <a:prstGeom prst="rect">
            <a:avLst/>
          </a:prstGeom>
        </p:spPr>
      </p:pic>
      <p:pic>
        <p:nvPicPr>
          <p:cNvPr id="5" name="Picture 4" descr="Businessman smiling">
            <a:extLst>
              <a:ext uri="{FF2B5EF4-FFF2-40B4-BE49-F238E27FC236}">
                <a16:creationId xmlns:a16="http://schemas.microsoft.com/office/drawing/2014/main" id="{7EEF6E21-15CA-3C16-0E40-E358D2BDCEA5}"/>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0" y="621117"/>
            <a:ext cx="2573016" cy="2473800"/>
          </a:xfrm>
          <a:prstGeom prst="rect">
            <a:avLst/>
          </a:prstGeom>
        </p:spPr>
      </p:pic>
    </p:spTree>
    <p:extLst>
      <p:ext uri="{BB962C8B-B14F-4D97-AF65-F5344CB8AC3E}">
        <p14:creationId xmlns:p14="http://schemas.microsoft.com/office/powerpoint/2010/main" val="2802085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DEE988-EE64-2AA7-6F88-896AFFDD666F}"/>
              </a:ext>
            </a:extLst>
          </p:cNvPr>
          <p:cNvSpPr/>
          <p:nvPr/>
        </p:nvSpPr>
        <p:spPr>
          <a:xfrm>
            <a:off x="267790" y="3079737"/>
            <a:ext cx="9607730" cy="3667253"/>
          </a:xfrm>
          <a:prstGeom prst="rect">
            <a:avLst/>
          </a:prstGeom>
          <a:solidFill>
            <a:srgbClr val="ECF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D11F34D-B8C6-9C8B-71D2-BC0EBAFA67AF}"/>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9. CONTACT INFORMATION AND CALL TO ACTION</a:t>
            </a:r>
            <a:endParaRPr lang="en-US" sz="1600" dirty="0">
              <a:solidFill>
                <a:schemeClr val="tx1">
                  <a:lumMod val="65000"/>
                  <a:lumOff val="35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CF9F8977-70BD-947B-6A9B-ED258C48594F}"/>
              </a:ext>
            </a:extLst>
          </p:cNvPr>
          <p:cNvSpPr txBox="1"/>
          <p:nvPr/>
        </p:nvSpPr>
        <p:spPr>
          <a:xfrm>
            <a:off x="267791" y="1589890"/>
            <a:ext cx="8911044"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Detail how to proceed with sponsoring or participating in this event…</a:t>
            </a:r>
          </a:p>
        </p:txBody>
      </p:sp>
      <p:sp>
        <p:nvSpPr>
          <p:cNvPr id="12" name="Rectangle 11">
            <a:extLst>
              <a:ext uri="{FF2B5EF4-FFF2-40B4-BE49-F238E27FC236}">
                <a16:creationId xmlns:a16="http://schemas.microsoft.com/office/drawing/2014/main" id="{22678EFD-B826-8F91-221A-A3CA20841A44}"/>
              </a:ext>
            </a:extLst>
          </p:cNvPr>
          <p:cNvSpPr/>
          <p:nvPr/>
        </p:nvSpPr>
        <p:spPr>
          <a:xfrm>
            <a:off x="374469" y="3979817"/>
            <a:ext cx="1071154" cy="1071154"/>
          </a:xfrm>
          <a:prstGeom prst="rect">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E72AE5D-6967-6E38-87DC-9997AB834451}"/>
              </a:ext>
            </a:extLst>
          </p:cNvPr>
          <p:cNvSpPr txBox="1"/>
          <p:nvPr/>
        </p:nvSpPr>
        <p:spPr>
          <a:xfrm>
            <a:off x="420189" y="4261960"/>
            <a:ext cx="979714" cy="461665"/>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Insert QR code</a:t>
            </a:r>
          </a:p>
        </p:txBody>
      </p:sp>
      <p:sp>
        <p:nvSpPr>
          <p:cNvPr id="28" name="TextBox 27">
            <a:extLst>
              <a:ext uri="{FF2B5EF4-FFF2-40B4-BE49-F238E27FC236}">
                <a16:creationId xmlns:a16="http://schemas.microsoft.com/office/drawing/2014/main" id="{9419EF63-AB98-20E2-A1A7-693B36D12601}"/>
              </a:ext>
            </a:extLst>
          </p:cNvPr>
          <p:cNvSpPr txBox="1"/>
          <p:nvPr/>
        </p:nvSpPr>
        <p:spPr>
          <a:xfrm>
            <a:off x="267790" y="3154598"/>
            <a:ext cx="7389220" cy="677108"/>
          </a:xfrm>
          <a:prstGeom prst="rect">
            <a:avLst/>
          </a:prstGeom>
          <a:noFill/>
        </p:spPr>
        <p:txBody>
          <a:bodyPr wrap="square" rtlCol="0">
            <a:spAutoFit/>
          </a:bodyPr>
          <a:lstStyle/>
          <a:p>
            <a:r>
              <a:rPr lang="en-US" sz="3800" b="1" dirty="0">
                <a:solidFill>
                  <a:srgbClr val="A1B579"/>
                </a:solidFill>
                <a:latin typeface="Century Gothic" panose="020B0502020202020204" pitchFamily="34" charset="0"/>
              </a:rPr>
              <a:t>ANNUAL TECH EXPO 20XX</a:t>
            </a:r>
          </a:p>
        </p:txBody>
      </p:sp>
      <p:sp>
        <p:nvSpPr>
          <p:cNvPr id="29" name="TextBox 28">
            <a:extLst>
              <a:ext uri="{FF2B5EF4-FFF2-40B4-BE49-F238E27FC236}">
                <a16:creationId xmlns:a16="http://schemas.microsoft.com/office/drawing/2014/main" id="{4DAB26E4-00EB-4D51-C054-18EE0065A87A}"/>
              </a:ext>
            </a:extLst>
          </p:cNvPr>
          <p:cNvSpPr txBox="1"/>
          <p:nvPr/>
        </p:nvSpPr>
        <p:spPr>
          <a:xfrm>
            <a:off x="2105298" y="3979817"/>
            <a:ext cx="5921829"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A1B579"/>
                </a:solidFill>
                <a:latin typeface="Century Gothic" panose="020B0502020202020204" pitchFamily="34" charset="0"/>
              </a:rPr>
              <a:t>Event Date: MM/DD/YY</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Website</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Tech Expo Social Media Information</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Person of Contact: Joe Girardi, Tech Expo VP</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Phone</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Email</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Address</a:t>
            </a:r>
          </a:p>
        </p:txBody>
      </p:sp>
      <p:grpSp>
        <p:nvGrpSpPr>
          <p:cNvPr id="2" name="Group 1">
            <a:extLst>
              <a:ext uri="{FF2B5EF4-FFF2-40B4-BE49-F238E27FC236}">
                <a16:creationId xmlns:a16="http://schemas.microsoft.com/office/drawing/2014/main" id="{EEB6E9E0-729C-A5FA-C776-7879EF203AF3}"/>
              </a:ext>
            </a:extLst>
          </p:cNvPr>
          <p:cNvGrpSpPr/>
          <p:nvPr/>
        </p:nvGrpSpPr>
        <p:grpSpPr>
          <a:xfrm>
            <a:off x="10083271" y="5911168"/>
            <a:ext cx="1937424" cy="754206"/>
            <a:chOff x="10083271" y="5911168"/>
            <a:chExt cx="1937424" cy="754206"/>
          </a:xfrm>
          <a:effectLst>
            <a:outerShdw blurRad="50800" dist="38100" dir="5400000" algn="t" rotWithShape="0">
              <a:prstClr val="black">
                <a:alpha val="40000"/>
              </a:prstClr>
            </a:outerShdw>
          </a:effectLst>
        </p:grpSpPr>
        <p:sp>
          <p:nvSpPr>
            <p:cNvPr id="3" name="Flowchart: Off-page Connector 2">
              <a:extLst>
                <a:ext uri="{FF2B5EF4-FFF2-40B4-BE49-F238E27FC236}">
                  <a16:creationId xmlns:a16="http://schemas.microsoft.com/office/drawing/2014/main" id="{8DB39EF8-8FDE-C597-A249-05375ADFE651}"/>
                </a:ext>
              </a:extLst>
            </p:cNvPr>
            <p:cNvSpPr/>
            <p:nvPr/>
          </p:nvSpPr>
          <p:spPr>
            <a:xfrm rot="5400000">
              <a:off x="10674880" y="5319559"/>
              <a:ext cx="754206" cy="1937424"/>
            </a:xfrm>
            <a:prstGeom prst="flowChartOffpageConnector">
              <a:avLst/>
            </a:prstGeom>
            <a:solidFill>
              <a:srgbClr val="F6EEDE"/>
            </a:solidFill>
            <a:ln w="28575">
              <a:solidFill>
                <a:srgbClr val="EBD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D93EBB-188A-6AD4-F0E0-E4F24C0CAD01}"/>
                </a:ext>
              </a:extLst>
            </p:cNvPr>
            <p:cNvSpPr txBox="1"/>
            <p:nvPr/>
          </p:nvSpPr>
          <p:spPr>
            <a:xfrm>
              <a:off x="10312912" y="6154882"/>
              <a:ext cx="1707783" cy="307777"/>
            </a:xfrm>
            <a:prstGeom prst="rect">
              <a:avLst/>
            </a:prstGeom>
            <a:noFill/>
          </p:spPr>
          <p:txBody>
            <a:bodyPr wrap="square" rtlCol="0">
              <a:spAutoFit/>
            </a:bodyPr>
            <a:lstStyle/>
            <a:p>
              <a:r>
                <a:rPr lang="en-US" sz="1400" b="1" dirty="0">
                  <a:solidFill>
                    <a:srgbClr val="A1B579"/>
                  </a:solidFill>
                  <a:latin typeface="Century Gothic" panose="020B0502020202020204" pitchFamily="34" charset="0"/>
                </a:rPr>
                <a:t>YOUR LOGO HERE</a:t>
              </a:r>
            </a:p>
          </p:txBody>
        </p:sp>
      </p:grpSp>
      <p:pic>
        <p:nvPicPr>
          <p:cNvPr id="5" name="Graphic 4" descr="A ring of radial lines">
            <a:extLst>
              <a:ext uri="{FF2B5EF4-FFF2-40B4-BE49-F238E27FC236}">
                <a16:creationId xmlns:a16="http://schemas.microsoft.com/office/drawing/2014/main" id="{129FEA98-B749-09AF-A5A2-B98CC31246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27127" y="1413986"/>
            <a:ext cx="3433354" cy="3433354"/>
          </a:xfrm>
          <a:prstGeom prst="rect">
            <a:avLst/>
          </a:prstGeom>
        </p:spPr>
      </p:pic>
    </p:spTree>
    <p:extLst>
      <p:ext uri="{BB962C8B-B14F-4D97-AF65-F5344CB8AC3E}">
        <p14:creationId xmlns:p14="http://schemas.microsoft.com/office/powerpoint/2010/main" val="2442841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E5C1BAE2-D03E-066C-AF2D-FC671FD3DABA}"/>
              </a:ext>
            </a:extLst>
          </p:cNvPr>
          <p:cNvSpPr/>
          <p:nvPr/>
        </p:nvSpPr>
        <p:spPr>
          <a:xfrm>
            <a:off x="1829456" y="-9980"/>
            <a:ext cx="2249214" cy="6867979"/>
          </a:xfrm>
          <a:prstGeom prst="parallelogram">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BF423FC4-D26D-1254-B4E8-8730442A3AB2}"/>
              </a:ext>
            </a:extLst>
          </p:cNvPr>
          <p:cNvSpPr/>
          <p:nvPr/>
        </p:nvSpPr>
        <p:spPr>
          <a:xfrm>
            <a:off x="0" y="0"/>
            <a:ext cx="2249214" cy="6858000"/>
          </a:xfrm>
          <a:prstGeom prst="parallelogram">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41213C6-929C-63DC-CAE2-3AE56BDB7F24}"/>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CONTENTS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808FFD0-70EE-010E-F4F3-644CE571EE22}"/>
              </a:ext>
            </a:extLst>
          </p:cNvPr>
          <p:cNvSpPr txBox="1"/>
          <p:nvPr/>
        </p:nvSpPr>
        <p:spPr>
          <a:xfrm>
            <a:off x="4724741" y="1055867"/>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OVERVIEW</a:t>
            </a:r>
          </a:p>
        </p:txBody>
      </p:sp>
      <p:sp>
        <p:nvSpPr>
          <p:cNvPr id="6" name="TextBox 5">
            <a:extLst>
              <a:ext uri="{FF2B5EF4-FFF2-40B4-BE49-F238E27FC236}">
                <a16:creationId xmlns:a16="http://schemas.microsoft.com/office/drawing/2014/main" id="{A9A1EE7E-CBF5-7402-C26A-77C35D0F1E17}"/>
              </a:ext>
            </a:extLst>
          </p:cNvPr>
          <p:cNvSpPr txBox="1"/>
          <p:nvPr/>
        </p:nvSpPr>
        <p:spPr>
          <a:xfrm>
            <a:off x="4200537" y="99446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a:t>
            </a:r>
            <a:endParaRPr lang="en-US" sz="1600" b="1" dirty="0">
              <a:solidFill>
                <a:schemeClr val="tx1">
                  <a:lumMod val="65000"/>
                  <a:lumOff val="3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4DB88848-906C-8856-4883-2DCAFB6BE3FF}"/>
              </a:ext>
            </a:extLst>
          </p:cNvPr>
          <p:cNvSpPr txBox="1"/>
          <p:nvPr/>
        </p:nvSpPr>
        <p:spPr>
          <a:xfrm>
            <a:off x="4712450" y="2256196"/>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OBJECTIVES AND GOALS</a:t>
            </a:r>
          </a:p>
        </p:txBody>
      </p:sp>
      <p:sp>
        <p:nvSpPr>
          <p:cNvPr id="15" name="TextBox 14">
            <a:extLst>
              <a:ext uri="{FF2B5EF4-FFF2-40B4-BE49-F238E27FC236}">
                <a16:creationId xmlns:a16="http://schemas.microsoft.com/office/drawing/2014/main" id="{719F7F35-A047-7205-7E71-0955B057F236}"/>
              </a:ext>
            </a:extLst>
          </p:cNvPr>
          <p:cNvSpPr txBox="1"/>
          <p:nvPr/>
        </p:nvSpPr>
        <p:spPr>
          <a:xfrm>
            <a:off x="4200537" y="217925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2</a:t>
            </a:r>
            <a:endParaRPr lang="en-US" sz="1600" b="1"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E00BEED8-B366-58E4-F519-DEA58EF791BC}"/>
              </a:ext>
            </a:extLst>
          </p:cNvPr>
          <p:cNvSpPr txBox="1"/>
          <p:nvPr/>
        </p:nvSpPr>
        <p:spPr>
          <a:xfrm>
            <a:off x="4724741" y="3447370"/>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AGENDA / ITINERARY</a:t>
            </a:r>
          </a:p>
        </p:txBody>
      </p:sp>
      <p:sp>
        <p:nvSpPr>
          <p:cNvPr id="17" name="TextBox 16">
            <a:extLst>
              <a:ext uri="{FF2B5EF4-FFF2-40B4-BE49-F238E27FC236}">
                <a16:creationId xmlns:a16="http://schemas.microsoft.com/office/drawing/2014/main" id="{1CDA9122-F2F5-AB18-4B89-44DC0247A94E}"/>
              </a:ext>
            </a:extLst>
          </p:cNvPr>
          <p:cNvSpPr txBox="1"/>
          <p:nvPr/>
        </p:nvSpPr>
        <p:spPr>
          <a:xfrm>
            <a:off x="4200537" y="3364181"/>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3</a:t>
            </a:r>
            <a:endParaRPr lang="en-US" sz="1600" b="1" dirty="0">
              <a:solidFill>
                <a:schemeClr val="tx1">
                  <a:lumMod val="65000"/>
                  <a:lumOff val="3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DCF07B7B-0B19-4730-8363-7DDB2881617C}"/>
              </a:ext>
            </a:extLst>
          </p:cNvPr>
          <p:cNvSpPr txBox="1"/>
          <p:nvPr/>
        </p:nvSpPr>
        <p:spPr>
          <a:xfrm>
            <a:off x="4751107" y="4498371"/>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VENUE AND LAYOUT</a:t>
            </a:r>
          </a:p>
        </p:txBody>
      </p:sp>
      <p:sp>
        <p:nvSpPr>
          <p:cNvPr id="19" name="TextBox 18">
            <a:extLst>
              <a:ext uri="{FF2B5EF4-FFF2-40B4-BE49-F238E27FC236}">
                <a16:creationId xmlns:a16="http://schemas.microsoft.com/office/drawing/2014/main" id="{68CC8BCB-DA32-6162-3440-3E876EAE7862}"/>
              </a:ext>
            </a:extLst>
          </p:cNvPr>
          <p:cNvSpPr txBox="1"/>
          <p:nvPr/>
        </p:nvSpPr>
        <p:spPr>
          <a:xfrm>
            <a:off x="4200537" y="4397420"/>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4</a:t>
            </a:r>
            <a:endParaRPr lang="en-US" sz="1600" b="1" dirty="0">
              <a:solidFill>
                <a:schemeClr val="tx1">
                  <a:lumMod val="65000"/>
                  <a:lumOff val="3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81C0FAEA-061F-BB8B-6D1D-581CBCE3EAE5}"/>
              </a:ext>
            </a:extLst>
          </p:cNvPr>
          <p:cNvSpPr txBox="1"/>
          <p:nvPr/>
        </p:nvSpPr>
        <p:spPr>
          <a:xfrm>
            <a:off x="4774890" y="5561263"/>
            <a:ext cx="271124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BUDGET OVERVIEW</a:t>
            </a:r>
          </a:p>
        </p:txBody>
      </p:sp>
      <p:sp>
        <p:nvSpPr>
          <p:cNvPr id="21" name="TextBox 20">
            <a:extLst>
              <a:ext uri="{FF2B5EF4-FFF2-40B4-BE49-F238E27FC236}">
                <a16:creationId xmlns:a16="http://schemas.microsoft.com/office/drawing/2014/main" id="{9C7DD9C2-0F11-9500-98E2-A774853B1CDB}"/>
              </a:ext>
            </a:extLst>
          </p:cNvPr>
          <p:cNvSpPr txBox="1"/>
          <p:nvPr/>
        </p:nvSpPr>
        <p:spPr>
          <a:xfrm>
            <a:off x="4200537" y="5472429"/>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5</a:t>
            </a:r>
            <a:endParaRPr lang="en-US" sz="1600" b="1" dirty="0">
              <a:solidFill>
                <a:schemeClr val="tx1">
                  <a:lumMod val="65000"/>
                  <a:lumOff val="3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0B4A0E54-12F4-B792-F8BD-E86619A3C4F3}"/>
              </a:ext>
            </a:extLst>
          </p:cNvPr>
          <p:cNvSpPr txBox="1"/>
          <p:nvPr/>
        </p:nvSpPr>
        <p:spPr>
          <a:xfrm>
            <a:off x="9208250" y="1005612"/>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MARKETING AND PROMOTION PLAN</a:t>
            </a:r>
          </a:p>
        </p:txBody>
      </p:sp>
      <p:sp>
        <p:nvSpPr>
          <p:cNvPr id="23" name="TextBox 22">
            <a:extLst>
              <a:ext uri="{FF2B5EF4-FFF2-40B4-BE49-F238E27FC236}">
                <a16:creationId xmlns:a16="http://schemas.microsoft.com/office/drawing/2014/main" id="{7ED91C19-6D62-6992-3CE9-8C3E50D9B7C7}"/>
              </a:ext>
            </a:extLst>
          </p:cNvPr>
          <p:cNvSpPr txBox="1"/>
          <p:nvPr/>
        </p:nvSpPr>
        <p:spPr>
          <a:xfrm>
            <a:off x="8504174" y="100561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6</a:t>
            </a:r>
            <a:endParaRPr lang="en-US" sz="1600" b="1" dirty="0">
              <a:solidFill>
                <a:schemeClr val="tx1">
                  <a:lumMod val="65000"/>
                  <a:lumOff val="3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EC12D96-8839-6F26-BB3C-727244C5E636}"/>
              </a:ext>
            </a:extLst>
          </p:cNvPr>
          <p:cNvSpPr txBox="1"/>
          <p:nvPr/>
        </p:nvSpPr>
        <p:spPr>
          <a:xfrm>
            <a:off x="9208250" y="2065896"/>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SPONSORSHIP OPPORTUNITIES</a:t>
            </a:r>
          </a:p>
        </p:txBody>
      </p:sp>
      <p:sp>
        <p:nvSpPr>
          <p:cNvPr id="25" name="TextBox 24">
            <a:extLst>
              <a:ext uri="{FF2B5EF4-FFF2-40B4-BE49-F238E27FC236}">
                <a16:creationId xmlns:a16="http://schemas.microsoft.com/office/drawing/2014/main" id="{644EFF3D-2590-E884-A6AD-74533994456A}"/>
              </a:ext>
            </a:extLst>
          </p:cNvPr>
          <p:cNvSpPr txBox="1"/>
          <p:nvPr/>
        </p:nvSpPr>
        <p:spPr>
          <a:xfrm>
            <a:off x="8401390" y="2065896"/>
            <a:ext cx="730660"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7</a:t>
            </a:r>
            <a:endParaRPr lang="en-US" sz="1600" b="1" dirty="0">
              <a:solidFill>
                <a:schemeClr val="tx1">
                  <a:lumMod val="65000"/>
                  <a:lumOff val="3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8FDF008-2795-C96D-2D64-F92887AD3AC3}"/>
              </a:ext>
            </a:extLst>
          </p:cNvPr>
          <p:cNvSpPr txBox="1"/>
          <p:nvPr/>
        </p:nvSpPr>
        <p:spPr>
          <a:xfrm>
            <a:off x="9208250" y="3228787"/>
            <a:ext cx="287261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TESTIMONIALS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AND PAST SUCCESS</a:t>
            </a:r>
          </a:p>
        </p:txBody>
      </p:sp>
      <p:sp>
        <p:nvSpPr>
          <p:cNvPr id="27" name="TextBox 26">
            <a:extLst>
              <a:ext uri="{FF2B5EF4-FFF2-40B4-BE49-F238E27FC236}">
                <a16:creationId xmlns:a16="http://schemas.microsoft.com/office/drawing/2014/main" id="{66E8E115-29D9-4C57-FD9F-4E9A950162A1}"/>
              </a:ext>
            </a:extLst>
          </p:cNvPr>
          <p:cNvSpPr txBox="1"/>
          <p:nvPr/>
        </p:nvSpPr>
        <p:spPr>
          <a:xfrm>
            <a:off x="8516031" y="3221631"/>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8</a:t>
            </a:r>
            <a:endParaRPr lang="en-US" sz="1600" b="1" dirty="0">
              <a:solidFill>
                <a:schemeClr val="tx1">
                  <a:lumMod val="65000"/>
                  <a:lumOff val="3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16AFC671-44F1-FB00-95BA-5872B76E1980}"/>
              </a:ext>
            </a:extLst>
          </p:cNvPr>
          <p:cNvSpPr txBox="1"/>
          <p:nvPr/>
        </p:nvSpPr>
        <p:spPr>
          <a:xfrm>
            <a:off x="9205429" y="4316235"/>
            <a:ext cx="2872610"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CONTACT INFORMATION AND CALL TO ACTION</a:t>
            </a:r>
          </a:p>
        </p:txBody>
      </p:sp>
      <p:sp>
        <p:nvSpPr>
          <p:cNvPr id="4" name="TextBox 3">
            <a:extLst>
              <a:ext uri="{FF2B5EF4-FFF2-40B4-BE49-F238E27FC236}">
                <a16:creationId xmlns:a16="http://schemas.microsoft.com/office/drawing/2014/main" id="{F33E3D6C-B9FA-60EF-2FD9-EFFE58E9F38B}"/>
              </a:ext>
            </a:extLst>
          </p:cNvPr>
          <p:cNvSpPr txBox="1"/>
          <p:nvPr/>
        </p:nvSpPr>
        <p:spPr>
          <a:xfrm>
            <a:off x="8513210" y="4309079"/>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9</a:t>
            </a:r>
            <a:endParaRPr lang="en-US" sz="1600" b="1" dirty="0">
              <a:solidFill>
                <a:schemeClr val="tx1">
                  <a:lumMod val="65000"/>
                  <a:lumOff val="35000"/>
                </a:schemeClr>
              </a:solidFill>
              <a:latin typeface="Century Gothic" panose="020B0502020202020204" pitchFamily="34" charset="0"/>
            </a:endParaRPr>
          </a:p>
        </p:txBody>
      </p:sp>
      <p:pic>
        <p:nvPicPr>
          <p:cNvPr id="10" name="Graphic 9" descr="A ring of radial lines">
            <a:extLst>
              <a:ext uri="{FF2B5EF4-FFF2-40B4-BE49-F238E27FC236}">
                <a16:creationId xmlns:a16="http://schemas.microsoft.com/office/drawing/2014/main" id="{E4002E43-AD9F-D14F-4DB1-5566895EEF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spTree>
    <p:extLst>
      <p:ext uri="{BB962C8B-B14F-4D97-AF65-F5344CB8AC3E}">
        <p14:creationId xmlns:p14="http://schemas.microsoft.com/office/powerpoint/2010/main" val="361183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3A322A5E-34B5-0A15-C01F-5E5FDA3626C6}"/>
              </a:ext>
            </a:extLst>
          </p:cNvPr>
          <p:cNvSpPr/>
          <p:nvPr/>
        </p:nvSpPr>
        <p:spPr>
          <a:xfrm>
            <a:off x="8315283" y="890103"/>
            <a:ext cx="3576417" cy="5915994"/>
          </a:xfrm>
          <a:prstGeom prst="rect">
            <a:avLst/>
          </a:prstGeom>
          <a:solidFill>
            <a:schemeClr val="bg1">
              <a:lumMod val="95000"/>
            </a:schemeClr>
          </a:solidFill>
          <a:ln w="38100">
            <a:solidFill>
              <a:srgbClr val="CBD6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0" name="Straight Connector 139">
            <a:extLst>
              <a:ext uri="{FF2B5EF4-FFF2-40B4-BE49-F238E27FC236}">
                <a16:creationId xmlns:a16="http://schemas.microsoft.com/office/drawing/2014/main" id="{06F41D1A-975B-064C-4986-055D48E3DC7E}"/>
              </a:ext>
            </a:extLst>
          </p:cNvPr>
          <p:cNvCxnSpPr>
            <a:cxnSpLocks/>
          </p:cNvCxnSpPr>
          <p:nvPr/>
        </p:nvCxnSpPr>
        <p:spPr>
          <a:xfrm flipH="1">
            <a:off x="9508426" y="4904673"/>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09BED19-47DC-B44C-2109-4E8888679B87}"/>
              </a:ext>
            </a:extLst>
          </p:cNvPr>
          <p:cNvCxnSpPr>
            <a:cxnSpLocks/>
          </p:cNvCxnSpPr>
          <p:nvPr/>
        </p:nvCxnSpPr>
        <p:spPr>
          <a:xfrm flipH="1">
            <a:off x="9508426" y="2294657"/>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779DD2F-31B9-34F5-13F0-07A6A23A8F4A}"/>
              </a:ext>
            </a:extLst>
          </p:cNvPr>
          <p:cNvCxnSpPr>
            <a:cxnSpLocks/>
          </p:cNvCxnSpPr>
          <p:nvPr/>
        </p:nvCxnSpPr>
        <p:spPr>
          <a:xfrm>
            <a:off x="10872010" y="4947910"/>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A34CA10-A91E-F40D-DC5D-0336205586D5}"/>
              </a:ext>
            </a:extLst>
          </p:cNvPr>
          <p:cNvCxnSpPr>
            <a:cxnSpLocks/>
          </p:cNvCxnSpPr>
          <p:nvPr/>
        </p:nvCxnSpPr>
        <p:spPr>
          <a:xfrm>
            <a:off x="9198375" y="3750404"/>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BC12D6A-1F25-9F9D-F4AB-9BDE059B6C52}"/>
              </a:ext>
            </a:extLst>
          </p:cNvPr>
          <p:cNvCxnSpPr>
            <a:cxnSpLocks/>
          </p:cNvCxnSpPr>
          <p:nvPr/>
        </p:nvCxnSpPr>
        <p:spPr>
          <a:xfrm>
            <a:off x="10865255" y="2722419"/>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D0A2252-96C1-EE21-81F7-BCC8D93ED2E3}"/>
              </a:ext>
            </a:extLst>
          </p:cNvPr>
          <p:cNvCxnSpPr>
            <a:cxnSpLocks/>
          </p:cNvCxnSpPr>
          <p:nvPr/>
        </p:nvCxnSpPr>
        <p:spPr>
          <a:xfrm>
            <a:off x="9179330" y="1443248"/>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0" name="Rectangle: Diagonal Corners Rounded 1">
            <a:extLst>
              <a:ext uri="{FF2B5EF4-FFF2-40B4-BE49-F238E27FC236}">
                <a16:creationId xmlns:a16="http://schemas.microsoft.com/office/drawing/2014/main" id="{FCBBC571-D1B8-2043-475B-9776D0A69709}"/>
              </a:ext>
            </a:extLst>
          </p:cNvPr>
          <p:cNvSpPr/>
          <p:nvPr/>
        </p:nvSpPr>
        <p:spPr>
          <a:xfrm>
            <a:off x="8432230" y="3175580"/>
            <a:ext cx="3290433" cy="917157"/>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1" name="Rectangle: Diagonal Corners Rounded 1">
            <a:extLst>
              <a:ext uri="{FF2B5EF4-FFF2-40B4-BE49-F238E27FC236}">
                <a16:creationId xmlns:a16="http://schemas.microsoft.com/office/drawing/2014/main" id="{919B0389-E321-5576-0CC9-61C50014561C}"/>
              </a:ext>
            </a:extLst>
          </p:cNvPr>
          <p:cNvSpPr/>
          <p:nvPr/>
        </p:nvSpPr>
        <p:spPr>
          <a:xfrm>
            <a:off x="8432231" y="1685440"/>
            <a:ext cx="1537833" cy="1256534"/>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2" name="Rectangle: Diagonal Corners Rounded 1">
            <a:extLst>
              <a:ext uri="{FF2B5EF4-FFF2-40B4-BE49-F238E27FC236}">
                <a16:creationId xmlns:a16="http://schemas.microsoft.com/office/drawing/2014/main" id="{97B5849C-AF61-21CF-3C02-5C9719120B54}"/>
              </a:ext>
            </a:extLst>
          </p:cNvPr>
          <p:cNvSpPr/>
          <p:nvPr/>
        </p:nvSpPr>
        <p:spPr>
          <a:xfrm>
            <a:off x="10184831" y="1687113"/>
            <a:ext cx="1537833" cy="1264386"/>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3" name="Rectangle: Diagonal Corners Rounded 1">
            <a:extLst>
              <a:ext uri="{FF2B5EF4-FFF2-40B4-BE49-F238E27FC236}">
                <a16:creationId xmlns:a16="http://schemas.microsoft.com/office/drawing/2014/main" id="{A33AA252-A349-E360-153C-2CB32C146330}"/>
              </a:ext>
            </a:extLst>
          </p:cNvPr>
          <p:cNvSpPr/>
          <p:nvPr/>
        </p:nvSpPr>
        <p:spPr>
          <a:xfrm>
            <a:off x="8432231" y="4266883"/>
            <a:ext cx="1537834" cy="1256533"/>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4" name="Rectangle: Diagonal Corners Rounded 1">
            <a:extLst>
              <a:ext uri="{FF2B5EF4-FFF2-40B4-BE49-F238E27FC236}">
                <a16:creationId xmlns:a16="http://schemas.microsoft.com/office/drawing/2014/main" id="{83DA8D18-2DD8-545C-B928-8EA2B32A00D7}"/>
              </a:ext>
            </a:extLst>
          </p:cNvPr>
          <p:cNvSpPr/>
          <p:nvPr/>
        </p:nvSpPr>
        <p:spPr>
          <a:xfrm>
            <a:off x="8432229" y="5729425"/>
            <a:ext cx="3290433" cy="917157"/>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5" name="Rectangle: Diagonal Corners Rounded 1">
            <a:extLst>
              <a:ext uri="{FF2B5EF4-FFF2-40B4-BE49-F238E27FC236}">
                <a16:creationId xmlns:a16="http://schemas.microsoft.com/office/drawing/2014/main" id="{E7886651-7C07-385D-6C22-913A7D7146B7}"/>
              </a:ext>
            </a:extLst>
          </p:cNvPr>
          <p:cNvSpPr/>
          <p:nvPr/>
        </p:nvSpPr>
        <p:spPr>
          <a:xfrm>
            <a:off x="10177914" y="4266882"/>
            <a:ext cx="1544750" cy="1256533"/>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8" name="TextBox 77">
            <a:extLst>
              <a:ext uri="{FF2B5EF4-FFF2-40B4-BE49-F238E27FC236}">
                <a16:creationId xmlns:a16="http://schemas.microsoft.com/office/drawing/2014/main" id="{8F1672B9-7FE6-CA9C-976B-EE4037D4EA7C}"/>
              </a:ext>
            </a:extLst>
          </p:cNvPr>
          <p:cNvSpPr txBox="1"/>
          <p:nvPr/>
        </p:nvSpPr>
        <p:spPr>
          <a:xfrm>
            <a:off x="8432233" y="1046535"/>
            <a:ext cx="3290431" cy="369332"/>
          </a:xfrm>
          <a:prstGeom prst="rect">
            <a:avLst/>
          </a:prstGeom>
          <a:noFill/>
        </p:spPr>
        <p:txBody>
          <a:bodyPr wrap="square">
            <a:spAutoFit/>
          </a:bodyPr>
          <a:lstStyle/>
          <a:p>
            <a:pPr algn="ctr"/>
            <a:r>
              <a:rPr lang="en-US" b="1" dirty="0">
                <a:solidFill>
                  <a:schemeClr val="tx1">
                    <a:lumMod val="65000"/>
                    <a:lumOff val="35000"/>
                  </a:schemeClr>
                </a:solidFill>
                <a:latin typeface="Century Gothic" panose="020B0502020202020204" pitchFamily="34" charset="0"/>
              </a:rPr>
              <a:t>Event’s Lifecycle</a:t>
            </a:r>
            <a:endParaRPr lang="en-US" dirty="0">
              <a:solidFill>
                <a:schemeClr val="tx1">
                  <a:lumMod val="65000"/>
                  <a:lumOff val="35000"/>
                </a:schemeClr>
              </a:solidFill>
              <a:latin typeface="Century Gothic" panose="020B0502020202020204" pitchFamily="34" charset="0"/>
            </a:endParaRPr>
          </a:p>
        </p:txBody>
      </p:sp>
      <p:sp>
        <p:nvSpPr>
          <p:cNvPr id="124" name="TextBox 123">
            <a:extLst>
              <a:ext uri="{FF2B5EF4-FFF2-40B4-BE49-F238E27FC236}">
                <a16:creationId xmlns:a16="http://schemas.microsoft.com/office/drawing/2014/main" id="{6C6C3764-A00D-A53D-6800-9BF22D89F726}"/>
              </a:ext>
            </a:extLst>
          </p:cNvPr>
          <p:cNvSpPr txBox="1"/>
          <p:nvPr/>
        </p:nvSpPr>
        <p:spPr>
          <a:xfrm>
            <a:off x="8432231" y="1871004"/>
            <a:ext cx="1537832"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1</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25" name="TextBox 124">
            <a:extLst>
              <a:ext uri="{FF2B5EF4-FFF2-40B4-BE49-F238E27FC236}">
                <a16:creationId xmlns:a16="http://schemas.microsoft.com/office/drawing/2014/main" id="{A31F4CE8-1C8F-70BF-789C-D496047051C3}"/>
              </a:ext>
            </a:extLst>
          </p:cNvPr>
          <p:cNvSpPr txBox="1"/>
          <p:nvPr/>
        </p:nvSpPr>
        <p:spPr>
          <a:xfrm>
            <a:off x="10184830" y="1791954"/>
            <a:ext cx="1516992" cy="646331"/>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2</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r>
              <a:rPr lang="en-US" sz="1200" dirty="0">
                <a:solidFill>
                  <a:schemeClr val="bg1"/>
                </a:solidFill>
                <a:latin typeface="Century Gothic" panose="020B0502020202020204" pitchFamily="34" charset="0"/>
              </a:rPr>
              <a:t>.</a:t>
            </a:r>
          </a:p>
        </p:txBody>
      </p:sp>
      <p:sp>
        <p:nvSpPr>
          <p:cNvPr id="126" name="TextBox 125">
            <a:extLst>
              <a:ext uri="{FF2B5EF4-FFF2-40B4-BE49-F238E27FC236}">
                <a16:creationId xmlns:a16="http://schemas.microsoft.com/office/drawing/2014/main" id="{AA3B2BD6-8A49-A879-3E56-5376041733BD}"/>
              </a:ext>
            </a:extLst>
          </p:cNvPr>
          <p:cNvSpPr txBox="1"/>
          <p:nvPr/>
        </p:nvSpPr>
        <p:spPr>
          <a:xfrm>
            <a:off x="8432229" y="3269627"/>
            <a:ext cx="3269591"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3</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27" name="TextBox 126">
            <a:extLst>
              <a:ext uri="{FF2B5EF4-FFF2-40B4-BE49-F238E27FC236}">
                <a16:creationId xmlns:a16="http://schemas.microsoft.com/office/drawing/2014/main" id="{0CD165B8-19CE-1C67-1DA3-68105EE4ABDB}"/>
              </a:ext>
            </a:extLst>
          </p:cNvPr>
          <p:cNvSpPr txBox="1"/>
          <p:nvPr/>
        </p:nvSpPr>
        <p:spPr>
          <a:xfrm>
            <a:off x="8432229" y="4401963"/>
            <a:ext cx="1537832" cy="646331"/>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4</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r>
              <a:rPr lang="en-US" sz="1200" dirty="0">
                <a:solidFill>
                  <a:schemeClr val="bg1"/>
                </a:solidFill>
                <a:latin typeface="Century Gothic" panose="020B0502020202020204" pitchFamily="34" charset="0"/>
              </a:rPr>
              <a:t>.</a:t>
            </a:r>
          </a:p>
        </p:txBody>
      </p:sp>
      <p:sp>
        <p:nvSpPr>
          <p:cNvPr id="128" name="TextBox 127">
            <a:extLst>
              <a:ext uri="{FF2B5EF4-FFF2-40B4-BE49-F238E27FC236}">
                <a16:creationId xmlns:a16="http://schemas.microsoft.com/office/drawing/2014/main" id="{4508A140-55B5-D27F-A2E2-D336DEC1B0D6}"/>
              </a:ext>
            </a:extLst>
          </p:cNvPr>
          <p:cNvSpPr txBox="1"/>
          <p:nvPr/>
        </p:nvSpPr>
        <p:spPr>
          <a:xfrm>
            <a:off x="10184828" y="4322913"/>
            <a:ext cx="1516992"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5</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29" name="TextBox 128">
            <a:extLst>
              <a:ext uri="{FF2B5EF4-FFF2-40B4-BE49-F238E27FC236}">
                <a16:creationId xmlns:a16="http://schemas.microsoft.com/office/drawing/2014/main" id="{0032A1CD-787C-D4FA-596C-2951E3165267}"/>
              </a:ext>
            </a:extLst>
          </p:cNvPr>
          <p:cNvSpPr txBox="1"/>
          <p:nvPr/>
        </p:nvSpPr>
        <p:spPr>
          <a:xfrm>
            <a:off x="8453073" y="5743629"/>
            <a:ext cx="3290431"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6</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30" name="Rectangle 129">
            <a:extLst>
              <a:ext uri="{FF2B5EF4-FFF2-40B4-BE49-F238E27FC236}">
                <a16:creationId xmlns:a16="http://schemas.microsoft.com/office/drawing/2014/main" id="{CAFEC7BC-3662-50BF-9430-85D0D9C707BF}"/>
              </a:ext>
            </a:extLst>
          </p:cNvPr>
          <p:cNvSpPr/>
          <p:nvPr/>
        </p:nvSpPr>
        <p:spPr>
          <a:xfrm>
            <a:off x="8415056" y="1019044"/>
            <a:ext cx="3307608" cy="424314"/>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Arrow: Right 136">
            <a:extLst>
              <a:ext uri="{FF2B5EF4-FFF2-40B4-BE49-F238E27FC236}">
                <a16:creationId xmlns:a16="http://schemas.microsoft.com/office/drawing/2014/main" id="{A887142E-6D81-75F4-A7EA-7581857C28F1}"/>
              </a:ext>
            </a:extLst>
          </p:cNvPr>
          <p:cNvSpPr/>
          <p:nvPr/>
        </p:nvSpPr>
        <p:spPr>
          <a:xfrm>
            <a:off x="9926003" y="220318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Arrow: Right 140">
            <a:extLst>
              <a:ext uri="{FF2B5EF4-FFF2-40B4-BE49-F238E27FC236}">
                <a16:creationId xmlns:a16="http://schemas.microsoft.com/office/drawing/2014/main" id="{20C20E9D-6650-73D1-474A-E1FFEBA160EE}"/>
              </a:ext>
            </a:extLst>
          </p:cNvPr>
          <p:cNvSpPr/>
          <p:nvPr/>
        </p:nvSpPr>
        <p:spPr>
          <a:xfrm>
            <a:off x="9923458" y="4810219"/>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Arrow: Right 141">
            <a:extLst>
              <a:ext uri="{FF2B5EF4-FFF2-40B4-BE49-F238E27FC236}">
                <a16:creationId xmlns:a16="http://schemas.microsoft.com/office/drawing/2014/main" id="{84406E2E-E85B-ED08-EB46-8F62CDEE372B}"/>
              </a:ext>
            </a:extLst>
          </p:cNvPr>
          <p:cNvSpPr/>
          <p:nvPr/>
        </p:nvSpPr>
        <p:spPr>
          <a:xfrm rot="5400000">
            <a:off x="9080008" y="1457493"/>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Arrow: Right 142">
            <a:extLst>
              <a:ext uri="{FF2B5EF4-FFF2-40B4-BE49-F238E27FC236}">
                <a16:creationId xmlns:a16="http://schemas.microsoft.com/office/drawing/2014/main" id="{A64D4A9F-EBCF-E6CC-4D1A-713D1C956637}"/>
              </a:ext>
            </a:extLst>
          </p:cNvPr>
          <p:cNvSpPr/>
          <p:nvPr/>
        </p:nvSpPr>
        <p:spPr>
          <a:xfrm rot="5400000">
            <a:off x="10767431" y="291000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Arrow: Right 143">
            <a:extLst>
              <a:ext uri="{FF2B5EF4-FFF2-40B4-BE49-F238E27FC236}">
                <a16:creationId xmlns:a16="http://schemas.microsoft.com/office/drawing/2014/main" id="{B3ADCAC8-CCC3-3D8F-1D87-ABDC0AA1A39E}"/>
              </a:ext>
            </a:extLst>
          </p:cNvPr>
          <p:cNvSpPr/>
          <p:nvPr/>
        </p:nvSpPr>
        <p:spPr>
          <a:xfrm rot="5400000">
            <a:off x="9099053" y="4029771"/>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Arrow: Right 144">
            <a:extLst>
              <a:ext uri="{FF2B5EF4-FFF2-40B4-BE49-F238E27FC236}">
                <a16:creationId xmlns:a16="http://schemas.microsoft.com/office/drawing/2014/main" id="{FAD01C9F-23AE-843C-AD4C-D0A16DFE796C}"/>
              </a:ext>
            </a:extLst>
          </p:cNvPr>
          <p:cNvSpPr/>
          <p:nvPr/>
        </p:nvSpPr>
        <p:spPr>
          <a:xfrm rot="5400000">
            <a:off x="10764238" y="5452008"/>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E081505-FFE3-7410-E2A6-31DE1CB545C1}"/>
              </a:ext>
            </a:extLst>
          </p:cNvPr>
          <p:cNvSpPr txBox="1"/>
          <p:nvPr/>
        </p:nvSpPr>
        <p:spPr>
          <a:xfrm>
            <a:off x="161598" y="111009"/>
            <a:ext cx="7406152"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 EVENT OVERVIEW</a:t>
            </a:r>
            <a:endParaRPr lang="en-US" sz="1600" dirty="0">
              <a:solidFill>
                <a:schemeClr val="tx1">
                  <a:lumMod val="65000"/>
                  <a:lumOff val="35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08942C75-33CC-C508-3B49-638FC02C48FF}"/>
              </a:ext>
            </a:extLst>
          </p:cNvPr>
          <p:cNvSpPr/>
          <p:nvPr/>
        </p:nvSpPr>
        <p:spPr>
          <a:xfrm>
            <a:off x="357050" y="890103"/>
            <a:ext cx="7629137" cy="1832316"/>
          </a:xfrm>
          <a:prstGeom prst="rect">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B134BFD-C1C2-5DD9-8B99-D430E258FD51}"/>
              </a:ext>
            </a:extLst>
          </p:cNvPr>
          <p:cNvSpPr txBox="1"/>
          <p:nvPr/>
        </p:nvSpPr>
        <p:spPr>
          <a:xfrm>
            <a:off x="531224" y="992777"/>
            <a:ext cx="4815839" cy="1477328"/>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Write a brief introduction to the Tech Expo, highlighting its role as a premier event for showcasing technological advancements and fostering industry networking.</a:t>
            </a:r>
          </a:p>
        </p:txBody>
      </p:sp>
      <p:sp>
        <p:nvSpPr>
          <p:cNvPr id="6" name="TextBox 5">
            <a:extLst>
              <a:ext uri="{FF2B5EF4-FFF2-40B4-BE49-F238E27FC236}">
                <a16:creationId xmlns:a16="http://schemas.microsoft.com/office/drawing/2014/main" id="{36922B73-691B-498D-2BA2-3B64C77C51A5}"/>
              </a:ext>
            </a:extLst>
          </p:cNvPr>
          <p:cNvSpPr txBox="1"/>
          <p:nvPr/>
        </p:nvSpPr>
        <p:spPr>
          <a:xfrm>
            <a:off x="3444133" y="5989850"/>
            <a:ext cx="4524102" cy="461665"/>
          </a:xfrm>
          <a:prstGeom prst="rect">
            <a:avLst/>
          </a:prstGeom>
          <a:noFill/>
        </p:spPr>
        <p:txBody>
          <a:bodyPr wrap="square" rtlCol="0">
            <a:spAutoFit/>
          </a:bodyPr>
          <a:lstStyle/>
          <a:p>
            <a:pPr algn="r"/>
            <a:r>
              <a:rPr lang="en-US" sz="1200" i="1" dirty="0">
                <a:solidFill>
                  <a:schemeClr val="tx1">
                    <a:lumMod val="65000"/>
                    <a:lumOff val="35000"/>
                  </a:schemeClr>
                </a:solidFill>
                <a:latin typeface="Century Gothic" panose="020B0502020202020204" pitchFamily="34" charset="0"/>
              </a:rPr>
              <a:t>Build a flowchart that aligns with the hierarchy of your event structure or cycle, illustrating the event’s lifecycle.</a:t>
            </a:r>
          </a:p>
        </p:txBody>
      </p:sp>
      <p:pic>
        <p:nvPicPr>
          <p:cNvPr id="7" name="Graphic 6" descr="A ring of radial lines">
            <a:extLst>
              <a:ext uri="{FF2B5EF4-FFF2-40B4-BE49-F238E27FC236}">
                <a16:creationId xmlns:a16="http://schemas.microsoft.com/office/drawing/2014/main" id="{BCFD43CF-CE97-AA2A-0804-E47C8501AD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spTree>
    <p:extLst>
      <p:ext uri="{BB962C8B-B14F-4D97-AF65-F5344CB8AC3E}">
        <p14:creationId xmlns:p14="http://schemas.microsoft.com/office/powerpoint/2010/main" val="253328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2. OBJECTIVES AND GOALS</a:t>
            </a:r>
            <a:endParaRPr lang="en-US" sz="1600" dirty="0">
              <a:solidFill>
                <a:schemeClr val="tx1">
                  <a:lumMod val="65000"/>
                  <a:lumOff val="35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63B99BDF-ADA0-6D9E-C107-E6A8242A8D9D}"/>
              </a:ext>
            </a:extLst>
          </p:cNvPr>
          <p:cNvSpPr txBox="1"/>
          <p:nvPr/>
        </p:nvSpPr>
        <p:spPr>
          <a:xfrm>
            <a:off x="5893526" y="3330936"/>
            <a:ext cx="453716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GOAL 3: Description</a:t>
            </a:r>
          </a:p>
        </p:txBody>
      </p:sp>
      <p:pic>
        <p:nvPicPr>
          <p:cNvPr id="2" name="Graphic 1" descr="A ring of radial lines">
            <a:extLst>
              <a:ext uri="{FF2B5EF4-FFF2-40B4-BE49-F238E27FC236}">
                <a16:creationId xmlns:a16="http://schemas.microsoft.com/office/drawing/2014/main" id="{1C815348-034D-C109-EDAB-5A97BEAC77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pic>
        <p:nvPicPr>
          <p:cNvPr id="8" name="Graphic 7" descr="Pin with solid fill">
            <a:extLst>
              <a:ext uri="{FF2B5EF4-FFF2-40B4-BE49-F238E27FC236}">
                <a16:creationId xmlns:a16="http://schemas.microsoft.com/office/drawing/2014/main" id="{0F01DC3F-6058-61A0-5488-2706D27F82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47110" y="969131"/>
            <a:ext cx="914400" cy="914400"/>
          </a:xfrm>
          <a:prstGeom prst="rect">
            <a:avLst/>
          </a:prstGeom>
        </p:spPr>
      </p:pic>
      <p:graphicFrame>
        <p:nvGraphicFramePr>
          <p:cNvPr id="9" name="Table 8">
            <a:extLst>
              <a:ext uri="{FF2B5EF4-FFF2-40B4-BE49-F238E27FC236}">
                <a16:creationId xmlns:a16="http://schemas.microsoft.com/office/drawing/2014/main" id="{5E7F3A98-1C45-BE3E-5CD2-AE9FC27C588D}"/>
              </a:ext>
            </a:extLst>
          </p:cNvPr>
          <p:cNvGraphicFramePr>
            <a:graphicFrameLocks noGrp="1"/>
          </p:cNvGraphicFramePr>
          <p:nvPr>
            <p:extLst>
              <p:ext uri="{D42A27DB-BD31-4B8C-83A1-F6EECF244321}">
                <p14:modId xmlns:p14="http://schemas.microsoft.com/office/powerpoint/2010/main" val="779519140"/>
              </p:ext>
            </p:extLst>
          </p:nvPr>
        </p:nvGraphicFramePr>
        <p:xfrm>
          <a:off x="3570513" y="1105987"/>
          <a:ext cx="7863841" cy="5529944"/>
        </p:xfrm>
        <a:graphic>
          <a:graphicData uri="http://schemas.openxmlformats.org/drawingml/2006/table">
            <a:tbl>
              <a:tblPr firstRow="1" bandRow="1">
                <a:tableStyleId>{5C22544A-7EE6-4342-B048-85BDC9FD1C3A}</a:tableStyleId>
              </a:tblPr>
              <a:tblGrid>
                <a:gridCol w="2261907">
                  <a:extLst>
                    <a:ext uri="{9D8B030D-6E8A-4147-A177-3AD203B41FA5}">
                      <a16:colId xmlns:a16="http://schemas.microsoft.com/office/drawing/2014/main" val="301294402"/>
                    </a:ext>
                  </a:extLst>
                </a:gridCol>
                <a:gridCol w="5601934">
                  <a:extLst>
                    <a:ext uri="{9D8B030D-6E8A-4147-A177-3AD203B41FA5}">
                      <a16:colId xmlns:a16="http://schemas.microsoft.com/office/drawing/2014/main" val="393996563"/>
                    </a:ext>
                  </a:extLst>
                </a:gridCol>
              </a:tblGrid>
              <a:tr h="1382486">
                <a:tc>
                  <a:txBody>
                    <a:bodyPr/>
                    <a:lstStyle/>
                    <a:p>
                      <a:r>
                        <a:rPr lang="en-US" sz="1400" b="0" dirty="0">
                          <a:solidFill>
                            <a:schemeClr val="tx1">
                              <a:lumMod val="65000"/>
                              <a:lumOff val="35000"/>
                            </a:schemeClr>
                          </a:solidFill>
                          <a:latin typeface="Century Gothic" panose="020B0502020202020204" pitchFamily="34" charset="0"/>
                        </a:rPr>
                        <a:t>GOAL 1</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Connecting innovators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1478264975"/>
                  </a:ext>
                </a:extLst>
              </a:tr>
              <a:tr h="1382486">
                <a:tc>
                  <a:txBody>
                    <a:bodyPr/>
                    <a:lstStyle/>
                    <a:p>
                      <a:r>
                        <a:rPr lang="en-US" sz="1400" b="0" dirty="0">
                          <a:solidFill>
                            <a:schemeClr val="tx1">
                              <a:lumMod val="65000"/>
                              <a:lumOff val="35000"/>
                            </a:schemeClr>
                          </a:solidFill>
                          <a:latin typeface="Century Gothic" panose="020B0502020202020204" pitchFamily="34" charset="0"/>
                        </a:rPr>
                        <a:t>GOAL 2</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Launching new products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2505878380"/>
                  </a:ext>
                </a:extLst>
              </a:tr>
              <a:tr h="1382486">
                <a:tc>
                  <a:txBody>
                    <a:bodyPr/>
                    <a:lstStyle/>
                    <a:p>
                      <a:r>
                        <a:rPr lang="en-US" sz="1400" b="0" dirty="0">
                          <a:solidFill>
                            <a:schemeClr val="tx1">
                              <a:lumMod val="65000"/>
                              <a:lumOff val="35000"/>
                            </a:schemeClr>
                          </a:solidFill>
                          <a:latin typeface="Century Gothic" panose="020B0502020202020204" pitchFamily="34" charset="0"/>
                        </a:rPr>
                        <a:t>GOAL 3</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Facilitating industry discussions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3234413496"/>
                  </a:ext>
                </a:extLst>
              </a:tr>
              <a:tr h="1382486">
                <a:tc>
                  <a:txBody>
                    <a:bodyPr/>
                    <a:lstStyle/>
                    <a:p>
                      <a:r>
                        <a:rPr lang="en-US" sz="1400" b="0" dirty="0">
                          <a:solidFill>
                            <a:schemeClr val="tx1">
                              <a:lumMod val="65000"/>
                              <a:lumOff val="35000"/>
                            </a:schemeClr>
                          </a:solidFill>
                          <a:latin typeface="Century Gothic" panose="020B0502020202020204" pitchFamily="34" charset="0"/>
                        </a:rPr>
                        <a:t>GOAL 4</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Identifying future tech trends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861490572"/>
                  </a:ext>
                </a:extLst>
              </a:tr>
            </a:tbl>
          </a:graphicData>
        </a:graphic>
      </p:graphicFrame>
      <p:pic>
        <p:nvPicPr>
          <p:cNvPr id="11" name="Graphic 10" descr="Pin with solid fill">
            <a:extLst>
              <a:ext uri="{FF2B5EF4-FFF2-40B4-BE49-F238E27FC236}">
                <a16:creationId xmlns:a16="http://schemas.microsoft.com/office/drawing/2014/main" id="{602E9D3D-6EA6-D0D7-303F-1BBC1E27EE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8954" y="2490766"/>
            <a:ext cx="914400" cy="914400"/>
          </a:xfrm>
          <a:prstGeom prst="rect">
            <a:avLst/>
          </a:prstGeom>
        </p:spPr>
      </p:pic>
      <p:pic>
        <p:nvPicPr>
          <p:cNvPr id="13" name="Graphic 12" descr="Pin with solid fill">
            <a:extLst>
              <a:ext uri="{FF2B5EF4-FFF2-40B4-BE49-F238E27FC236}">
                <a16:creationId xmlns:a16="http://schemas.microsoft.com/office/drawing/2014/main" id="{22C4477D-464F-00B7-BE0C-9C1B7723C8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8954" y="3870959"/>
            <a:ext cx="914400" cy="914400"/>
          </a:xfrm>
          <a:prstGeom prst="rect">
            <a:avLst/>
          </a:prstGeom>
        </p:spPr>
      </p:pic>
      <p:pic>
        <p:nvPicPr>
          <p:cNvPr id="14" name="Graphic 13" descr="Pin with solid fill">
            <a:extLst>
              <a:ext uri="{FF2B5EF4-FFF2-40B4-BE49-F238E27FC236}">
                <a16:creationId xmlns:a16="http://schemas.microsoft.com/office/drawing/2014/main" id="{6B2177A5-4818-837C-8211-E0CB7B6B67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87534" y="5392595"/>
            <a:ext cx="914400" cy="914400"/>
          </a:xfrm>
          <a:prstGeom prst="rect">
            <a:avLst/>
          </a:prstGeom>
        </p:spPr>
      </p:pic>
    </p:spTree>
    <p:extLst>
      <p:ext uri="{BB962C8B-B14F-4D97-AF65-F5344CB8AC3E}">
        <p14:creationId xmlns:p14="http://schemas.microsoft.com/office/powerpoint/2010/main" val="304376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3. AGENDA / ITINERARY</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2">
            <a:extLst>
              <a:ext uri="{FF2B5EF4-FFF2-40B4-BE49-F238E27FC236}">
                <a16:creationId xmlns:a16="http://schemas.microsoft.com/office/drawing/2014/main" id="{0F4960FC-D0B3-29F5-227E-9DD04A0BAB09}"/>
              </a:ext>
            </a:extLst>
          </p:cNvPr>
          <p:cNvGraphicFramePr>
            <a:graphicFrameLocks noGrp="1"/>
          </p:cNvGraphicFramePr>
          <p:nvPr>
            <p:extLst>
              <p:ext uri="{D42A27DB-BD31-4B8C-83A1-F6EECF244321}">
                <p14:modId xmlns:p14="http://schemas.microsoft.com/office/powerpoint/2010/main" val="4078022631"/>
              </p:ext>
            </p:extLst>
          </p:nvPr>
        </p:nvGraphicFramePr>
        <p:xfrm>
          <a:off x="242801" y="803419"/>
          <a:ext cx="11529256" cy="4957800"/>
        </p:xfrm>
        <a:graphic>
          <a:graphicData uri="http://schemas.openxmlformats.org/drawingml/2006/table">
            <a:tbl>
              <a:tblPr firstRow="1" bandRow="1">
                <a:tableStyleId>{5C22544A-7EE6-4342-B048-85BDC9FD1C3A}</a:tableStyleId>
              </a:tblPr>
              <a:tblGrid>
                <a:gridCol w="3499444">
                  <a:extLst>
                    <a:ext uri="{9D8B030D-6E8A-4147-A177-3AD203B41FA5}">
                      <a16:colId xmlns:a16="http://schemas.microsoft.com/office/drawing/2014/main" val="602210714"/>
                    </a:ext>
                  </a:extLst>
                </a:gridCol>
                <a:gridCol w="1376678">
                  <a:extLst>
                    <a:ext uri="{9D8B030D-6E8A-4147-A177-3AD203B41FA5}">
                      <a16:colId xmlns:a16="http://schemas.microsoft.com/office/drawing/2014/main" val="745651107"/>
                    </a:ext>
                  </a:extLst>
                </a:gridCol>
                <a:gridCol w="1376678">
                  <a:extLst>
                    <a:ext uri="{9D8B030D-6E8A-4147-A177-3AD203B41FA5}">
                      <a16:colId xmlns:a16="http://schemas.microsoft.com/office/drawing/2014/main" val="3203644497"/>
                    </a:ext>
                  </a:extLst>
                </a:gridCol>
                <a:gridCol w="1319114">
                  <a:extLst>
                    <a:ext uri="{9D8B030D-6E8A-4147-A177-3AD203B41FA5}">
                      <a16:colId xmlns:a16="http://schemas.microsoft.com/office/drawing/2014/main" val="3839570682"/>
                    </a:ext>
                  </a:extLst>
                </a:gridCol>
                <a:gridCol w="1319114">
                  <a:extLst>
                    <a:ext uri="{9D8B030D-6E8A-4147-A177-3AD203B41FA5}">
                      <a16:colId xmlns:a16="http://schemas.microsoft.com/office/drawing/2014/main" val="436924813"/>
                    </a:ext>
                  </a:extLst>
                </a:gridCol>
                <a:gridCol w="1319114">
                  <a:extLst>
                    <a:ext uri="{9D8B030D-6E8A-4147-A177-3AD203B41FA5}">
                      <a16:colId xmlns:a16="http://schemas.microsoft.com/office/drawing/2014/main" val="3893106002"/>
                    </a:ext>
                  </a:extLst>
                </a:gridCol>
                <a:gridCol w="1319114">
                  <a:extLst>
                    <a:ext uri="{9D8B030D-6E8A-4147-A177-3AD203B41FA5}">
                      <a16:colId xmlns:a16="http://schemas.microsoft.com/office/drawing/2014/main" val="1896848035"/>
                    </a:ext>
                  </a:extLst>
                </a:gridCol>
              </a:tblGrid>
              <a:tr h="243926">
                <a:tc>
                  <a:txBody>
                    <a:bodyPr/>
                    <a:lstStyle/>
                    <a:p>
                      <a:pPr>
                        <a:lnSpc>
                          <a:spcPct val="100000"/>
                        </a:lnSpc>
                      </a:pPr>
                      <a:r>
                        <a:rPr lang="en-US" sz="900" dirty="0">
                          <a:solidFill>
                            <a:schemeClr val="tx1"/>
                          </a:solidFill>
                          <a:latin typeface="Century Gothic" panose="020B0502020202020204" pitchFamily="34" charset="0"/>
                        </a:rPr>
                        <a:t>TASKS</a:t>
                      </a:r>
                      <a:endParaRPr lang="en-US" sz="800" dirty="0">
                        <a:solidFill>
                          <a:schemeClr val="tx1"/>
                        </a:solidFill>
                        <a:latin typeface="Century Gothic" panose="020B0502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CF4F2"/>
                    </a:solidFill>
                  </a:tcPr>
                </a:tc>
                <a:tc>
                  <a:txBody>
                    <a:bodyPr/>
                    <a:lstStyle/>
                    <a:p>
                      <a:pPr algn="ctr">
                        <a:lnSpc>
                          <a:spcPct val="100000"/>
                        </a:lnSpc>
                      </a:pPr>
                      <a:r>
                        <a:rPr lang="en-US" sz="1200" b="0" dirty="0">
                          <a:solidFill>
                            <a:schemeClr val="tx1"/>
                          </a:solidFill>
                          <a:latin typeface="Century Gothic" panose="020B0502020202020204" pitchFamily="34" charset="0"/>
                        </a:rPr>
                        <a:t>DAY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50915962"/>
                  </a:ext>
                </a:extLst>
              </a:tr>
              <a:tr h="468348">
                <a:tc>
                  <a:txBody>
                    <a:bodyPr/>
                    <a:lstStyle/>
                    <a:p>
                      <a:pPr>
                        <a:lnSpc>
                          <a:spcPct val="100000"/>
                        </a:lnSpc>
                      </a:pPr>
                      <a:r>
                        <a:rPr lang="en-US" sz="1000" b="0" dirty="0">
                          <a:solidFill>
                            <a:schemeClr val="tx1"/>
                          </a:solidFill>
                          <a:latin typeface="Century Gothic" panose="020B0502020202020204" pitchFamily="34" charset="0"/>
                        </a:rPr>
                        <a:t>Keynote Address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965858687"/>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entury Gothic" panose="020B0502020202020204" pitchFamily="34" charset="0"/>
                        </a:rPr>
                        <a:t>New Product Launches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00816345"/>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Industry Roundtables and Discussions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9250201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Future Tech Trends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699537522"/>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311914119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1156140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7</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9420927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8</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390668724"/>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9</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99392616"/>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10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34152558"/>
                  </a:ext>
                </a:extLst>
              </a:tr>
            </a:tbl>
          </a:graphicData>
        </a:graphic>
      </p:graphicFrame>
      <p:sp>
        <p:nvSpPr>
          <p:cNvPr id="4" name="Rectangle 3">
            <a:extLst>
              <a:ext uri="{FF2B5EF4-FFF2-40B4-BE49-F238E27FC236}">
                <a16:creationId xmlns:a16="http://schemas.microsoft.com/office/drawing/2014/main" id="{F3BDBB21-04DE-351F-D748-F4DF94CC8C0F}"/>
              </a:ext>
            </a:extLst>
          </p:cNvPr>
          <p:cNvSpPr/>
          <p:nvPr/>
        </p:nvSpPr>
        <p:spPr>
          <a:xfrm>
            <a:off x="3740326" y="1127895"/>
            <a:ext cx="1393002" cy="36576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9 AM–12 PM</a:t>
            </a:r>
          </a:p>
        </p:txBody>
      </p:sp>
      <p:sp>
        <p:nvSpPr>
          <p:cNvPr id="8" name="Rectangle 7">
            <a:extLst>
              <a:ext uri="{FF2B5EF4-FFF2-40B4-BE49-F238E27FC236}">
                <a16:creationId xmlns:a16="http://schemas.microsoft.com/office/drawing/2014/main" id="{F4BE67A9-B90E-E581-25B3-85F4C3A4A04F}"/>
              </a:ext>
            </a:extLst>
          </p:cNvPr>
          <p:cNvSpPr/>
          <p:nvPr/>
        </p:nvSpPr>
        <p:spPr>
          <a:xfrm>
            <a:off x="3740327" y="1595868"/>
            <a:ext cx="1393002"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12 PM–4 PM</a:t>
            </a:r>
          </a:p>
        </p:txBody>
      </p:sp>
      <p:sp>
        <p:nvSpPr>
          <p:cNvPr id="29" name="Rectangle 28">
            <a:extLst>
              <a:ext uri="{FF2B5EF4-FFF2-40B4-BE49-F238E27FC236}">
                <a16:creationId xmlns:a16="http://schemas.microsoft.com/office/drawing/2014/main" id="{ECCD9DDB-B920-211D-AB88-2F9A1EA430ED}"/>
              </a:ext>
            </a:extLst>
          </p:cNvPr>
          <p:cNvSpPr/>
          <p:nvPr/>
        </p:nvSpPr>
        <p:spPr>
          <a:xfrm>
            <a:off x="6533645" y="2512156"/>
            <a:ext cx="1243110" cy="36576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2 PM–4 PM </a:t>
            </a:r>
          </a:p>
        </p:txBody>
      </p:sp>
      <p:sp>
        <p:nvSpPr>
          <p:cNvPr id="31" name="Rectangle 30">
            <a:extLst>
              <a:ext uri="{FF2B5EF4-FFF2-40B4-BE49-F238E27FC236}">
                <a16:creationId xmlns:a16="http://schemas.microsoft.com/office/drawing/2014/main" id="{B5BF10B9-2BC2-7F24-33BA-FF373466D512}"/>
              </a:ext>
            </a:extLst>
          </p:cNvPr>
          <p:cNvSpPr/>
          <p:nvPr/>
        </p:nvSpPr>
        <p:spPr>
          <a:xfrm>
            <a:off x="5134150" y="2067009"/>
            <a:ext cx="2642604" cy="36576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9 AM–4 PM</a:t>
            </a:r>
          </a:p>
        </p:txBody>
      </p:sp>
      <p:sp>
        <p:nvSpPr>
          <p:cNvPr id="32" name="Rectangle 31">
            <a:extLst>
              <a:ext uri="{FF2B5EF4-FFF2-40B4-BE49-F238E27FC236}">
                <a16:creationId xmlns:a16="http://schemas.microsoft.com/office/drawing/2014/main" id="{D617C0C9-48C9-2CCB-87E2-4853FCADC184}"/>
              </a:ext>
            </a:extLst>
          </p:cNvPr>
          <p:cNvSpPr/>
          <p:nvPr/>
        </p:nvSpPr>
        <p:spPr>
          <a:xfrm>
            <a:off x="899612" y="6081927"/>
            <a:ext cx="274320" cy="22860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2871EF3A-3B2D-4526-5583-F72634D2738C}"/>
              </a:ext>
            </a:extLst>
          </p:cNvPr>
          <p:cNvSpPr/>
          <p:nvPr/>
        </p:nvSpPr>
        <p:spPr>
          <a:xfrm>
            <a:off x="899612" y="6407535"/>
            <a:ext cx="27432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4" name="Rectangle 33">
            <a:extLst>
              <a:ext uri="{FF2B5EF4-FFF2-40B4-BE49-F238E27FC236}">
                <a16:creationId xmlns:a16="http://schemas.microsoft.com/office/drawing/2014/main" id="{A39ED2F5-7E48-B82A-6800-950451D35368}"/>
              </a:ext>
            </a:extLst>
          </p:cNvPr>
          <p:cNvSpPr/>
          <p:nvPr/>
        </p:nvSpPr>
        <p:spPr>
          <a:xfrm>
            <a:off x="3374783" y="6081927"/>
            <a:ext cx="274320" cy="22860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5" name="Rectangle 34">
            <a:extLst>
              <a:ext uri="{FF2B5EF4-FFF2-40B4-BE49-F238E27FC236}">
                <a16:creationId xmlns:a16="http://schemas.microsoft.com/office/drawing/2014/main" id="{23573FE5-56F4-5376-EE8A-4780600844D9}"/>
              </a:ext>
            </a:extLst>
          </p:cNvPr>
          <p:cNvSpPr/>
          <p:nvPr/>
        </p:nvSpPr>
        <p:spPr>
          <a:xfrm>
            <a:off x="3374783" y="6407535"/>
            <a:ext cx="274320" cy="22860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6" name="Rectangle 35">
            <a:extLst>
              <a:ext uri="{FF2B5EF4-FFF2-40B4-BE49-F238E27FC236}">
                <a16:creationId xmlns:a16="http://schemas.microsoft.com/office/drawing/2014/main" id="{4144EDE3-F244-B45A-31C7-9AAA03C6492C}"/>
              </a:ext>
            </a:extLst>
          </p:cNvPr>
          <p:cNvSpPr/>
          <p:nvPr/>
        </p:nvSpPr>
        <p:spPr>
          <a:xfrm>
            <a:off x="5849954" y="6081927"/>
            <a:ext cx="274320" cy="228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7" name="Rectangle 36">
            <a:extLst>
              <a:ext uri="{FF2B5EF4-FFF2-40B4-BE49-F238E27FC236}">
                <a16:creationId xmlns:a16="http://schemas.microsoft.com/office/drawing/2014/main" id="{FAADD59A-A77E-8179-AA71-613931A715EE}"/>
              </a:ext>
            </a:extLst>
          </p:cNvPr>
          <p:cNvSpPr/>
          <p:nvPr/>
        </p:nvSpPr>
        <p:spPr>
          <a:xfrm>
            <a:off x="5849954" y="6407535"/>
            <a:ext cx="274320" cy="22860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8" name="Rectangle 37">
            <a:extLst>
              <a:ext uri="{FF2B5EF4-FFF2-40B4-BE49-F238E27FC236}">
                <a16:creationId xmlns:a16="http://schemas.microsoft.com/office/drawing/2014/main" id="{F2726F33-659E-7B56-EF7A-E13C46C3274D}"/>
              </a:ext>
            </a:extLst>
          </p:cNvPr>
          <p:cNvSpPr/>
          <p:nvPr/>
        </p:nvSpPr>
        <p:spPr>
          <a:xfrm>
            <a:off x="8313551" y="6081927"/>
            <a:ext cx="274320" cy="228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9" name="Rectangle 38">
            <a:extLst>
              <a:ext uri="{FF2B5EF4-FFF2-40B4-BE49-F238E27FC236}">
                <a16:creationId xmlns:a16="http://schemas.microsoft.com/office/drawing/2014/main" id="{966496C2-F22C-DE31-6731-39FABC1BAAA0}"/>
              </a:ext>
            </a:extLst>
          </p:cNvPr>
          <p:cNvSpPr/>
          <p:nvPr/>
        </p:nvSpPr>
        <p:spPr>
          <a:xfrm>
            <a:off x="8313551" y="6407535"/>
            <a:ext cx="274320" cy="22860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35929DF6-7010-FB31-01A2-13B4A9DFBA61}"/>
              </a:ext>
            </a:extLst>
          </p:cNvPr>
          <p:cNvSpPr txBox="1"/>
          <p:nvPr/>
        </p:nvSpPr>
        <p:spPr>
          <a:xfrm>
            <a:off x="1173931" y="6081927"/>
            <a:ext cx="2194560" cy="246221"/>
          </a:xfrm>
          <a:prstGeom prst="rect">
            <a:avLst/>
          </a:prstGeom>
          <a:noFill/>
        </p:spPr>
        <p:txBody>
          <a:bodyPr wrap="square" rtlCol="0">
            <a:spAutoFit/>
          </a:bodyPr>
          <a:lstStyle/>
          <a:p>
            <a:r>
              <a:rPr lang="en-US" sz="1000" dirty="0">
                <a:latin typeface="Century Gothic" panose="020B0502020202020204" pitchFamily="34" charset="0"/>
              </a:rPr>
              <a:t>Tech Leadership</a:t>
            </a:r>
          </a:p>
        </p:txBody>
      </p:sp>
      <p:sp>
        <p:nvSpPr>
          <p:cNvPr id="41" name="TextBox 40">
            <a:extLst>
              <a:ext uri="{FF2B5EF4-FFF2-40B4-BE49-F238E27FC236}">
                <a16:creationId xmlns:a16="http://schemas.microsoft.com/office/drawing/2014/main" id="{4736269B-E8CF-E655-FB10-341A3443B35A}"/>
              </a:ext>
            </a:extLst>
          </p:cNvPr>
          <p:cNvSpPr txBox="1"/>
          <p:nvPr/>
        </p:nvSpPr>
        <p:spPr>
          <a:xfrm>
            <a:off x="1173931" y="6407535"/>
            <a:ext cx="2194560" cy="246221"/>
          </a:xfrm>
          <a:prstGeom prst="rect">
            <a:avLst/>
          </a:prstGeom>
          <a:noFill/>
        </p:spPr>
        <p:txBody>
          <a:bodyPr wrap="square" rtlCol="0">
            <a:spAutoFit/>
          </a:bodyPr>
          <a:lstStyle/>
          <a:p>
            <a:r>
              <a:rPr lang="en-US" sz="1000" dirty="0">
                <a:latin typeface="Century Gothic" panose="020B0502020202020204" pitchFamily="34" charset="0"/>
              </a:rPr>
              <a:t>Tech Companies A and B</a:t>
            </a:r>
          </a:p>
        </p:txBody>
      </p:sp>
      <p:sp>
        <p:nvSpPr>
          <p:cNvPr id="42" name="TextBox 41">
            <a:extLst>
              <a:ext uri="{FF2B5EF4-FFF2-40B4-BE49-F238E27FC236}">
                <a16:creationId xmlns:a16="http://schemas.microsoft.com/office/drawing/2014/main" id="{F7ECBD19-4C88-D2E2-8320-60D5286D3239}"/>
              </a:ext>
            </a:extLst>
          </p:cNvPr>
          <p:cNvSpPr txBox="1"/>
          <p:nvPr/>
        </p:nvSpPr>
        <p:spPr>
          <a:xfrm>
            <a:off x="3642349" y="6081590"/>
            <a:ext cx="2194560" cy="246221"/>
          </a:xfrm>
          <a:prstGeom prst="rect">
            <a:avLst/>
          </a:prstGeom>
          <a:noFill/>
        </p:spPr>
        <p:txBody>
          <a:bodyPr wrap="square" rtlCol="0">
            <a:spAutoFit/>
          </a:bodyPr>
          <a:lstStyle/>
          <a:p>
            <a:r>
              <a:rPr lang="en-US" sz="1000" dirty="0">
                <a:latin typeface="Century Gothic" panose="020B0502020202020204" pitchFamily="34" charset="0"/>
              </a:rPr>
              <a:t>Industry Professionals</a:t>
            </a:r>
          </a:p>
        </p:txBody>
      </p:sp>
      <p:sp>
        <p:nvSpPr>
          <p:cNvPr id="43" name="TextBox 42">
            <a:extLst>
              <a:ext uri="{FF2B5EF4-FFF2-40B4-BE49-F238E27FC236}">
                <a16:creationId xmlns:a16="http://schemas.microsoft.com/office/drawing/2014/main" id="{0C738DF9-A2DC-857B-70AE-E94BB7853208}"/>
              </a:ext>
            </a:extLst>
          </p:cNvPr>
          <p:cNvSpPr txBox="1"/>
          <p:nvPr/>
        </p:nvSpPr>
        <p:spPr>
          <a:xfrm>
            <a:off x="3642349" y="6407198"/>
            <a:ext cx="2194560" cy="246221"/>
          </a:xfrm>
          <a:prstGeom prst="rect">
            <a:avLst/>
          </a:prstGeom>
          <a:noFill/>
        </p:spPr>
        <p:txBody>
          <a:bodyPr wrap="square" rtlCol="0">
            <a:spAutoFit/>
          </a:bodyPr>
          <a:lstStyle/>
          <a:p>
            <a:r>
              <a:rPr lang="en-US" sz="1000" dirty="0">
                <a:latin typeface="Century Gothic" panose="020B0502020202020204" pitchFamily="34" charset="0"/>
              </a:rPr>
              <a:t>Tech Companies C and D</a:t>
            </a:r>
          </a:p>
        </p:txBody>
      </p:sp>
      <p:sp>
        <p:nvSpPr>
          <p:cNvPr id="44" name="TextBox 43">
            <a:extLst>
              <a:ext uri="{FF2B5EF4-FFF2-40B4-BE49-F238E27FC236}">
                <a16:creationId xmlns:a16="http://schemas.microsoft.com/office/drawing/2014/main" id="{50AB13AB-7DCA-9BFC-BDF5-F973BDE11B95}"/>
              </a:ext>
            </a:extLst>
          </p:cNvPr>
          <p:cNvSpPr txBox="1"/>
          <p:nvPr/>
        </p:nvSpPr>
        <p:spPr>
          <a:xfrm>
            <a:off x="6108859" y="6079852"/>
            <a:ext cx="2194560" cy="246221"/>
          </a:xfrm>
          <a:prstGeom prst="rect">
            <a:avLst/>
          </a:prstGeom>
          <a:noFill/>
        </p:spPr>
        <p:txBody>
          <a:bodyPr wrap="square" rtlCol="0">
            <a:spAutoFit/>
          </a:bodyPr>
          <a:lstStyle/>
          <a:p>
            <a:r>
              <a:rPr lang="en-US" sz="1000" dirty="0">
                <a:latin typeface="Century Gothic" panose="020B0502020202020204" pitchFamily="34" charset="0"/>
              </a:rPr>
              <a:t>Task Owner 5</a:t>
            </a:r>
          </a:p>
        </p:txBody>
      </p:sp>
      <p:sp>
        <p:nvSpPr>
          <p:cNvPr id="45" name="TextBox 44">
            <a:extLst>
              <a:ext uri="{FF2B5EF4-FFF2-40B4-BE49-F238E27FC236}">
                <a16:creationId xmlns:a16="http://schemas.microsoft.com/office/drawing/2014/main" id="{60503DC0-A6BC-7440-3B3D-C105EBF22C90}"/>
              </a:ext>
            </a:extLst>
          </p:cNvPr>
          <p:cNvSpPr txBox="1"/>
          <p:nvPr/>
        </p:nvSpPr>
        <p:spPr>
          <a:xfrm>
            <a:off x="6108859" y="6405460"/>
            <a:ext cx="2194560" cy="246221"/>
          </a:xfrm>
          <a:prstGeom prst="rect">
            <a:avLst/>
          </a:prstGeom>
          <a:noFill/>
        </p:spPr>
        <p:txBody>
          <a:bodyPr wrap="square" rtlCol="0">
            <a:spAutoFit/>
          </a:bodyPr>
          <a:lstStyle/>
          <a:p>
            <a:r>
              <a:rPr lang="en-US" sz="1000" dirty="0">
                <a:latin typeface="Century Gothic" panose="020B0502020202020204" pitchFamily="34" charset="0"/>
              </a:rPr>
              <a:t>Task Owner 6</a:t>
            </a:r>
          </a:p>
        </p:txBody>
      </p:sp>
      <p:sp>
        <p:nvSpPr>
          <p:cNvPr id="46" name="TextBox 45">
            <a:extLst>
              <a:ext uri="{FF2B5EF4-FFF2-40B4-BE49-F238E27FC236}">
                <a16:creationId xmlns:a16="http://schemas.microsoft.com/office/drawing/2014/main" id="{2BFA049E-E58E-4A2E-2EBA-45F776962852}"/>
              </a:ext>
            </a:extLst>
          </p:cNvPr>
          <p:cNvSpPr txBox="1"/>
          <p:nvPr/>
        </p:nvSpPr>
        <p:spPr>
          <a:xfrm>
            <a:off x="8565702" y="6079515"/>
            <a:ext cx="2194560" cy="246221"/>
          </a:xfrm>
          <a:prstGeom prst="rect">
            <a:avLst/>
          </a:prstGeom>
          <a:noFill/>
        </p:spPr>
        <p:txBody>
          <a:bodyPr wrap="square" rtlCol="0">
            <a:spAutoFit/>
          </a:bodyPr>
          <a:lstStyle/>
          <a:p>
            <a:r>
              <a:rPr lang="en-US" sz="1000" dirty="0">
                <a:latin typeface="Century Gothic" panose="020B0502020202020204" pitchFamily="34" charset="0"/>
              </a:rPr>
              <a:t>Task Owner 7</a:t>
            </a:r>
          </a:p>
        </p:txBody>
      </p:sp>
      <p:sp>
        <p:nvSpPr>
          <p:cNvPr id="47" name="TextBox 46">
            <a:extLst>
              <a:ext uri="{FF2B5EF4-FFF2-40B4-BE49-F238E27FC236}">
                <a16:creationId xmlns:a16="http://schemas.microsoft.com/office/drawing/2014/main" id="{9E1870DA-80D0-C2F1-7CB1-C07BFE090DC4}"/>
              </a:ext>
            </a:extLst>
          </p:cNvPr>
          <p:cNvSpPr txBox="1"/>
          <p:nvPr/>
        </p:nvSpPr>
        <p:spPr>
          <a:xfrm>
            <a:off x="8565702" y="6405123"/>
            <a:ext cx="2194560" cy="246221"/>
          </a:xfrm>
          <a:prstGeom prst="rect">
            <a:avLst/>
          </a:prstGeom>
          <a:noFill/>
        </p:spPr>
        <p:txBody>
          <a:bodyPr wrap="square" rtlCol="0">
            <a:spAutoFit/>
          </a:bodyPr>
          <a:lstStyle/>
          <a:p>
            <a:r>
              <a:rPr lang="en-US" sz="1000" dirty="0">
                <a:latin typeface="Century Gothic" panose="020B0502020202020204" pitchFamily="34" charset="0"/>
              </a:rPr>
              <a:t>Task Owner 8</a:t>
            </a:r>
          </a:p>
        </p:txBody>
      </p:sp>
      <p:grpSp>
        <p:nvGrpSpPr>
          <p:cNvPr id="48" name="Group 47">
            <a:extLst>
              <a:ext uri="{FF2B5EF4-FFF2-40B4-BE49-F238E27FC236}">
                <a16:creationId xmlns:a16="http://schemas.microsoft.com/office/drawing/2014/main" id="{8903CB9E-A976-37AB-9CD7-DAA3B90DA0B5}"/>
              </a:ext>
            </a:extLst>
          </p:cNvPr>
          <p:cNvGrpSpPr/>
          <p:nvPr/>
        </p:nvGrpSpPr>
        <p:grpSpPr>
          <a:xfrm>
            <a:off x="5821680" y="238282"/>
            <a:ext cx="548640" cy="5597491"/>
            <a:chOff x="5331873" y="127357"/>
            <a:chExt cx="548640" cy="5597491"/>
          </a:xfrm>
        </p:grpSpPr>
        <p:sp>
          <p:nvSpPr>
            <p:cNvPr id="49" name="Rectangle 48">
              <a:extLst>
                <a:ext uri="{FF2B5EF4-FFF2-40B4-BE49-F238E27FC236}">
                  <a16:creationId xmlns:a16="http://schemas.microsoft.com/office/drawing/2014/main" id="{E3997166-9BAE-8513-F55A-5B58CB9BB981}"/>
                </a:ext>
              </a:extLst>
            </p:cNvPr>
            <p:cNvSpPr/>
            <p:nvPr/>
          </p:nvSpPr>
          <p:spPr>
            <a:xfrm>
              <a:off x="5331873" y="133873"/>
              <a:ext cx="548640" cy="228600"/>
            </a:xfrm>
            <a:prstGeom prst="rect">
              <a:avLst/>
            </a:prstGeom>
            <a:gradFill>
              <a:gsLst>
                <a:gs pos="0">
                  <a:schemeClr val="accent1">
                    <a:lumMod val="5000"/>
                    <a:lumOff val="95000"/>
                  </a:schemeClr>
                </a:gs>
                <a:gs pos="83000">
                  <a:srgbClr val="FFC000"/>
                </a:gs>
                <a:gs pos="100000">
                  <a:srgbClr val="F0A62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solidFill>
                    <a:schemeClr val="tx1"/>
                  </a:solidFill>
                  <a:latin typeface="Century Gothic" panose="020B0502020202020204" pitchFamily="34" charset="0"/>
                </a:rPr>
                <a:t>TODAY</a:t>
              </a:r>
              <a:endParaRPr lang="en-US" sz="900" dirty="0">
                <a:solidFill>
                  <a:schemeClr val="tx1"/>
                </a:solidFill>
                <a:latin typeface="Century Gothic" panose="020B0502020202020204" pitchFamily="34" charset="0"/>
              </a:endParaRPr>
            </a:p>
          </p:txBody>
        </p:sp>
        <p:cxnSp>
          <p:nvCxnSpPr>
            <p:cNvPr id="50" name="Straight Connector 49">
              <a:extLst>
                <a:ext uri="{FF2B5EF4-FFF2-40B4-BE49-F238E27FC236}">
                  <a16:creationId xmlns:a16="http://schemas.microsoft.com/office/drawing/2014/main" id="{A45736EE-B06A-3F11-856A-D8F339DD11BA}"/>
                </a:ext>
              </a:extLst>
            </p:cNvPr>
            <p:cNvCxnSpPr/>
            <p:nvPr/>
          </p:nvCxnSpPr>
          <p:spPr>
            <a:xfrm>
              <a:off x="5331873" y="127357"/>
              <a:ext cx="0" cy="5597491"/>
            </a:xfrm>
            <a:prstGeom prst="line">
              <a:avLst/>
            </a:prstGeom>
            <a:ln w="38100" cap="rnd">
              <a:solidFill>
                <a:srgbClr val="F0A622">
                  <a:alpha val="60000"/>
                </a:srgb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879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ople in a classroom">
            <a:extLst>
              <a:ext uri="{FF2B5EF4-FFF2-40B4-BE49-F238E27FC236}">
                <a16:creationId xmlns:a16="http://schemas.microsoft.com/office/drawing/2014/main" id="{CED19365-C196-001A-62F8-78DD1C0E8E5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596" y="1788558"/>
            <a:ext cx="8218929" cy="4958434"/>
          </a:xfrm>
          <a:prstGeom prst="rect">
            <a:avLst/>
          </a:prstGeom>
        </p:spPr>
      </p:pic>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4. VENUE AND LAYOUT</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859536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Provide details regarding the Silicon Valley Convention Center, complete with tech demo areas and networking lounges.</a:t>
            </a:r>
          </a:p>
        </p:txBody>
      </p:sp>
      <p:sp>
        <p:nvSpPr>
          <p:cNvPr id="29" name="TextBox 28">
            <a:extLst>
              <a:ext uri="{FF2B5EF4-FFF2-40B4-BE49-F238E27FC236}">
                <a16:creationId xmlns:a16="http://schemas.microsoft.com/office/drawing/2014/main" id="{C9F84310-18B4-6AFE-CB9B-26F70150EFC5}"/>
              </a:ext>
            </a:extLst>
          </p:cNvPr>
          <p:cNvSpPr txBox="1"/>
          <p:nvPr/>
        </p:nvSpPr>
        <p:spPr>
          <a:xfrm>
            <a:off x="8491909" y="2127913"/>
            <a:ext cx="2479063" cy="646331"/>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Replace with images, layouts, and photos related to your event venue and layout.</a:t>
            </a:r>
          </a:p>
        </p:txBody>
      </p:sp>
      <p:sp>
        <p:nvSpPr>
          <p:cNvPr id="11" name="Rectangle 10">
            <a:extLst>
              <a:ext uri="{FF2B5EF4-FFF2-40B4-BE49-F238E27FC236}">
                <a16:creationId xmlns:a16="http://schemas.microsoft.com/office/drawing/2014/main" id="{08F18ABF-32DF-898B-0B04-6E55E1A75D66}"/>
              </a:ext>
            </a:extLst>
          </p:cNvPr>
          <p:cNvSpPr/>
          <p:nvPr/>
        </p:nvSpPr>
        <p:spPr>
          <a:xfrm>
            <a:off x="8481096" y="3072670"/>
            <a:ext cx="3409551" cy="3679720"/>
          </a:xfrm>
          <a:prstGeom prst="rect">
            <a:avLst/>
          </a:prstGeom>
          <a:solidFill>
            <a:schemeClr val="bg1">
              <a:lumMod val="95000"/>
            </a:schemeClr>
          </a:solidFill>
          <a:ln w="38100">
            <a:solidFill>
              <a:srgbClr val="CBD6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7F24B185-4996-CAF1-0D76-388FB95D9BAB}"/>
              </a:ext>
            </a:extLst>
          </p:cNvPr>
          <p:cNvGrpSpPr/>
          <p:nvPr/>
        </p:nvGrpSpPr>
        <p:grpSpPr>
          <a:xfrm>
            <a:off x="8500618" y="4323278"/>
            <a:ext cx="1299971" cy="368535"/>
            <a:chOff x="9923417" y="634229"/>
            <a:chExt cx="1299971" cy="368535"/>
          </a:xfrm>
        </p:grpSpPr>
        <p:pic>
          <p:nvPicPr>
            <p:cNvPr id="9" name="Graphic 8" descr="Office Chair outline">
              <a:extLst>
                <a:ext uri="{FF2B5EF4-FFF2-40B4-BE49-F238E27FC236}">
                  <a16:creationId xmlns:a16="http://schemas.microsoft.com/office/drawing/2014/main" id="{B19E5E9D-780F-F02F-A51F-98878715D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12" name="Graphic 11" descr="Office Chair outline">
              <a:extLst>
                <a:ext uri="{FF2B5EF4-FFF2-40B4-BE49-F238E27FC236}">
                  <a16:creationId xmlns:a16="http://schemas.microsoft.com/office/drawing/2014/main" id="{E757647D-AA6B-C5D2-2CD0-772A353BB6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13" name="Graphic 12" descr="Office Chair outline">
              <a:extLst>
                <a:ext uri="{FF2B5EF4-FFF2-40B4-BE49-F238E27FC236}">
                  <a16:creationId xmlns:a16="http://schemas.microsoft.com/office/drawing/2014/main" id="{15A3D498-5193-8D4A-872D-E81AB58978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14" name="Graphic 13" descr="Office Chair outline">
              <a:extLst>
                <a:ext uri="{FF2B5EF4-FFF2-40B4-BE49-F238E27FC236}">
                  <a16:creationId xmlns:a16="http://schemas.microsoft.com/office/drawing/2014/main" id="{AA8BAC6B-1BBD-221D-E6A2-152757309C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25" name="Group 24">
            <a:extLst>
              <a:ext uri="{FF2B5EF4-FFF2-40B4-BE49-F238E27FC236}">
                <a16:creationId xmlns:a16="http://schemas.microsoft.com/office/drawing/2014/main" id="{623C65F9-07D1-8C50-3A69-85039F16169B}"/>
              </a:ext>
            </a:extLst>
          </p:cNvPr>
          <p:cNvGrpSpPr/>
          <p:nvPr/>
        </p:nvGrpSpPr>
        <p:grpSpPr>
          <a:xfrm>
            <a:off x="8519087" y="4788231"/>
            <a:ext cx="1299971" cy="368535"/>
            <a:chOff x="9923417" y="634229"/>
            <a:chExt cx="1299971" cy="368535"/>
          </a:xfrm>
        </p:grpSpPr>
        <p:pic>
          <p:nvPicPr>
            <p:cNvPr id="26" name="Graphic 25" descr="Office Chair outline">
              <a:extLst>
                <a:ext uri="{FF2B5EF4-FFF2-40B4-BE49-F238E27FC236}">
                  <a16:creationId xmlns:a16="http://schemas.microsoft.com/office/drawing/2014/main" id="{66CEAE8C-B078-5309-9C0D-7564EFFB01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27" name="Graphic 26" descr="Office Chair outline">
              <a:extLst>
                <a:ext uri="{FF2B5EF4-FFF2-40B4-BE49-F238E27FC236}">
                  <a16:creationId xmlns:a16="http://schemas.microsoft.com/office/drawing/2014/main" id="{D43C7BCC-C163-C267-665A-06A9EEB939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28" name="Graphic 27" descr="Office Chair outline">
              <a:extLst>
                <a:ext uri="{FF2B5EF4-FFF2-40B4-BE49-F238E27FC236}">
                  <a16:creationId xmlns:a16="http://schemas.microsoft.com/office/drawing/2014/main" id="{511BDD0D-12F4-577B-086C-65BDAB4216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30" name="Graphic 29" descr="Office Chair outline">
              <a:extLst>
                <a:ext uri="{FF2B5EF4-FFF2-40B4-BE49-F238E27FC236}">
                  <a16:creationId xmlns:a16="http://schemas.microsoft.com/office/drawing/2014/main" id="{BBA59C96-EC87-E3B2-23A3-3D3636C3E3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31" name="Group 30">
            <a:extLst>
              <a:ext uri="{FF2B5EF4-FFF2-40B4-BE49-F238E27FC236}">
                <a16:creationId xmlns:a16="http://schemas.microsoft.com/office/drawing/2014/main" id="{61E58972-17F7-CB3E-6408-9A93D093A8F1}"/>
              </a:ext>
            </a:extLst>
          </p:cNvPr>
          <p:cNvGrpSpPr/>
          <p:nvPr/>
        </p:nvGrpSpPr>
        <p:grpSpPr>
          <a:xfrm>
            <a:off x="8537556" y="5253184"/>
            <a:ext cx="1299971" cy="368535"/>
            <a:chOff x="9923417" y="634229"/>
            <a:chExt cx="1299971" cy="368535"/>
          </a:xfrm>
        </p:grpSpPr>
        <p:pic>
          <p:nvPicPr>
            <p:cNvPr id="32" name="Graphic 31" descr="Office Chair outline">
              <a:extLst>
                <a:ext uri="{FF2B5EF4-FFF2-40B4-BE49-F238E27FC236}">
                  <a16:creationId xmlns:a16="http://schemas.microsoft.com/office/drawing/2014/main" id="{5B52E580-906E-A0FF-75ED-BA6FD8FF56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33" name="Graphic 32" descr="Office Chair outline">
              <a:extLst>
                <a:ext uri="{FF2B5EF4-FFF2-40B4-BE49-F238E27FC236}">
                  <a16:creationId xmlns:a16="http://schemas.microsoft.com/office/drawing/2014/main" id="{D75D6D6A-520B-81C8-5D32-861D8D4DBB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34" name="Graphic 33" descr="Office Chair outline">
              <a:extLst>
                <a:ext uri="{FF2B5EF4-FFF2-40B4-BE49-F238E27FC236}">
                  <a16:creationId xmlns:a16="http://schemas.microsoft.com/office/drawing/2014/main" id="{8E4B07EE-E756-A2D1-1752-E075A40A8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35" name="Graphic 34" descr="Office Chair outline">
              <a:extLst>
                <a:ext uri="{FF2B5EF4-FFF2-40B4-BE49-F238E27FC236}">
                  <a16:creationId xmlns:a16="http://schemas.microsoft.com/office/drawing/2014/main" id="{BAA6557A-40E1-1F99-6247-665F6DBA3D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36" name="Group 35">
            <a:extLst>
              <a:ext uri="{FF2B5EF4-FFF2-40B4-BE49-F238E27FC236}">
                <a16:creationId xmlns:a16="http://schemas.microsoft.com/office/drawing/2014/main" id="{812A70F4-0213-65EA-5395-3B7AF2D64F53}"/>
              </a:ext>
            </a:extLst>
          </p:cNvPr>
          <p:cNvGrpSpPr/>
          <p:nvPr/>
        </p:nvGrpSpPr>
        <p:grpSpPr>
          <a:xfrm>
            <a:off x="8556025" y="5704446"/>
            <a:ext cx="1299971" cy="368535"/>
            <a:chOff x="9923417" y="634229"/>
            <a:chExt cx="1299971" cy="368535"/>
          </a:xfrm>
        </p:grpSpPr>
        <p:pic>
          <p:nvPicPr>
            <p:cNvPr id="37" name="Graphic 36" descr="Office Chair outline">
              <a:extLst>
                <a:ext uri="{FF2B5EF4-FFF2-40B4-BE49-F238E27FC236}">
                  <a16:creationId xmlns:a16="http://schemas.microsoft.com/office/drawing/2014/main" id="{2AB4323A-3317-7648-C061-1E1F1FEA2C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38" name="Graphic 37" descr="Office Chair outline">
              <a:extLst>
                <a:ext uri="{FF2B5EF4-FFF2-40B4-BE49-F238E27FC236}">
                  <a16:creationId xmlns:a16="http://schemas.microsoft.com/office/drawing/2014/main" id="{1F04807A-FB4A-E327-DB48-3DEF422B49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39" name="Graphic 38" descr="Office Chair outline">
              <a:extLst>
                <a:ext uri="{FF2B5EF4-FFF2-40B4-BE49-F238E27FC236}">
                  <a16:creationId xmlns:a16="http://schemas.microsoft.com/office/drawing/2014/main" id="{A219AD5C-1837-A28F-EAF4-57DEEA23AC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40" name="Graphic 39" descr="Office Chair outline">
              <a:extLst>
                <a:ext uri="{FF2B5EF4-FFF2-40B4-BE49-F238E27FC236}">
                  <a16:creationId xmlns:a16="http://schemas.microsoft.com/office/drawing/2014/main" id="{1B01DE9C-19B6-A52D-3587-39F3394AFF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41" name="Group 40">
            <a:extLst>
              <a:ext uri="{FF2B5EF4-FFF2-40B4-BE49-F238E27FC236}">
                <a16:creationId xmlns:a16="http://schemas.microsoft.com/office/drawing/2014/main" id="{9192E49B-EF26-203C-1EAA-562E9E3E18FC}"/>
              </a:ext>
            </a:extLst>
          </p:cNvPr>
          <p:cNvGrpSpPr/>
          <p:nvPr/>
        </p:nvGrpSpPr>
        <p:grpSpPr>
          <a:xfrm>
            <a:off x="10490527" y="4331196"/>
            <a:ext cx="1299971" cy="368535"/>
            <a:chOff x="9923417" y="634229"/>
            <a:chExt cx="1299971" cy="368535"/>
          </a:xfrm>
        </p:grpSpPr>
        <p:pic>
          <p:nvPicPr>
            <p:cNvPr id="42" name="Graphic 41" descr="Office Chair outline">
              <a:extLst>
                <a:ext uri="{FF2B5EF4-FFF2-40B4-BE49-F238E27FC236}">
                  <a16:creationId xmlns:a16="http://schemas.microsoft.com/office/drawing/2014/main" id="{0D1F2D6F-54E8-E3FC-DC79-D7B5134159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43" name="Graphic 42" descr="Office Chair outline">
              <a:extLst>
                <a:ext uri="{FF2B5EF4-FFF2-40B4-BE49-F238E27FC236}">
                  <a16:creationId xmlns:a16="http://schemas.microsoft.com/office/drawing/2014/main" id="{1D22D270-19EE-D656-3C16-3D5B1FE3DC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44" name="Graphic 43" descr="Office Chair outline">
              <a:extLst>
                <a:ext uri="{FF2B5EF4-FFF2-40B4-BE49-F238E27FC236}">
                  <a16:creationId xmlns:a16="http://schemas.microsoft.com/office/drawing/2014/main" id="{F92122DB-5450-EB65-79E7-A6900B49CA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45" name="Graphic 44" descr="Office Chair outline">
              <a:extLst>
                <a:ext uri="{FF2B5EF4-FFF2-40B4-BE49-F238E27FC236}">
                  <a16:creationId xmlns:a16="http://schemas.microsoft.com/office/drawing/2014/main" id="{26AF2682-5237-7CD0-62D0-A3D6D7ABF6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46" name="Group 45">
            <a:extLst>
              <a:ext uri="{FF2B5EF4-FFF2-40B4-BE49-F238E27FC236}">
                <a16:creationId xmlns:a16="http://schemas.microsoft.com/office/drawing/2014/main" id="{41B95AA5-765A-3180-3234-A3AC87C398E4}"/>
              </a:ext>
            </a:extLst>
          </p:cNvPr>
          <p:cNvGrpSpPr/>
          <p:nvPr/>
        </p:nvGrpSpPr>
        <p:grpSpPr>
          <a:xfrm>
            <a:off x="10508996" y="4796149"/>
            <a:ext cx="1299971" cy="368535"/>
            <a:chOff x="9923417" y="634229"/>
            <a:chExt cx="1299971" cy="368535"/>
          </a:xfrm>
        </p:grpSpPr>
        <p:pic>
          <p:nvPicPr>
            <p:cNvPr id="47" name="Graphic 46" descr="Office Chair outline">
              <a:extLst>
                <a:ext uri="{FF2B5EF4-FFF2-40B4-BE49-F238E27FC236}">
                  <a16:creationId xmlns:a16="http://schemas.microsoft.com/office/drawing/2014/main" id="{207935F0-977F-637B-FCC5-70CCE578FD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48" name="Graphic 47" descr="Office Chair outline">
              <a:extLst>
                <a:ext uri="{FF2B5EF4-FFF2-40B4-BE49-F238E27FC236}">
                  <a16:creationId xmlns:a16="http://schemas.microsoft.com/office/drawing/2014/main" id="{AA5789BD-5E47-53DC-8312-4B68706BB7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49" name="Graphic 48" descr="Office Chair outline">
              <a:extLst>
                <a:ext uri="{FF2B5EF4-FFF2-40B4-BE49-F238E27FC236}">
                  <a16:creationId xmlns:a16="http://schemas.microsoft.com/office/drawing/2014/main" id="{5E621E51-364C-E053-2CFD-FD54313C52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50" name="Graphic 49" descr="Office Chair outline">
              <a:extLst>
                <a:ext uri="{FF2B5EF4-FFF2-40B4-BE49-F238E27FC236}">
                  <a16:creationId xmlns:a16="http://schemas.microsoft.com/office/drawing/2014/main" id="{15DAF29E-93DE-60B3-DAD9-D0CDEF0F77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51" name="Group 50">
            <a:extLst>
              <a:ext uri="{FF2B5EF4-FFF2-40B4-BE49-F238E27FC236}">
                <a16:creationId xmlns:a16="http://schemas.microsoft.com/office/drawing/2014/main" id="{2B50BF18-24C6-CE7B-D361-9156A45289DC}"/>
              </a:ext>
            </a:extLst>
          </p:cNvPr>
          <p:cNvGrpSpPr/>
          <p:nvPr/>
        </p:nvGrpSpPr>
        <p:grpSpPr>
          <a:xfrm>
            <a:off x="10527465" y="5314047"/>
            <a:ext cx="1299971" cy="368535"/>
            <a:chOff x="9923417" y="634229"/>
            <a:chExt cx="1299971" cy="368535"/>
          </a:xfrm>
        </p:grpSpPr>
        <p:pic>
          <p:nvPicPr>
            <p:cNvPr id="52" name="Graphic 51" descr="Office Chair outline">
              <a:extLst>
                <a:ext uri="{FF2B5EF4-FFF2-40B4-BE49-F238E27FC236}">
                  <a16:creationId xmlns:a16="http://schemas.microsoft.com/office/drawing/2014/main" id="{FD79C600-C689-A691-C165-BCA35E332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53" name="Graphic 52" descr="Office Chair outline">
              <a:extLst>
                <a:ext uri="{FF2B5EF4-FFF2-40B4-BE49-F238E27FC236}">
                  <a16:creationId xmlns:a16="http://schemas.microsoft.com/office/drawing/2014/main" id="{E5A4E747-AC32-8AA4-0F35-FCF964D121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54" name="Graphic 53" descr="Office Chair outline">
              <a:extLst>
                <a:ext uri="{FF2B5EF4-FFF2-40B4-BE49-F238E27FC236}">
                  <a16:creationId xmlns:a16="http://schemas.microsoft.com/office/drawing/2014/main" id="{556C84DC-A880-AA8B-B70B-40F8D3395E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55" name="Graphic 54" descr="Office Chair outline">
              <a:extLst>
                <a:ext uri="{FF2B5EF4-FFF2-40B4-BE49-F238E27FC236}">
                  <a16:creationId xmlns:a16="http://schemas.microsoft.com/office/drawing/2014/main" id="{EBA1DD2A-3F72-9A1A-4423-1DBA5F816E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56" name="Group 55">
            <a:extLst>
              <a:ext uri="{FF2B5EF4-FFF2-40B4-BE49-F238E27FC236}">
                <a16:creationId xmlns:a16="http://schemas.microsoft.com/office/drawing/2014/main" id="{732D7C74-E3AF-CBC3-AE63-656F752CDB08}"/>
              </a:ext>
            </a:extLst>
          </p:cNvPr>
          <p:cNvGrpSpPr/>
          <p:nvPr/>
        </p:nvGrpSpPr>
        <p:grpSpPr>
          <a:xfrm>
            <a:off x="10545934" y="5759228"/>
            <a:ext cx="1299971" cy="368535"/>
            <a:chOff x="9923417" y="634229"/>
            <a:chExt cx="1299971" cy="368535"/>
          </a:xfrm>
        </p:grpSpPr>
        <p:pic>
          <p:nvPicPr>
            <p:cNvPr id="57" name="Graphic 56" descr="Office Chair outline">
              <a:extLst>
                <a:ext uri="{FF2B5EF4-FFF2-40B4-BE49-F238E27FC236}">
                  <a16:creationId xmlns:a16="http://schemas.microsoft.com/office/drawing/2014/main" id="{80DAD655-AF9E-84BC-6F45-82F46BF858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58" name="Graphic 57" descr="Office Chair outline">
              <a:extLst>
                <a:ext uri="{FF2B5EF4-FFF2-40B4-BE49-F238E27FC236}">
                  <a16:creationId xmlns:a16="http://schemas.microsoft.com/office/drawing/2014/main" id="{AE0FBB69-7EA2-3638-10BC-229BC0A47E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59" name="Graphic 58" descr="Office Chair outline">
              <a:extLst>
                <a:ext uri="{FF2B5EF4-FFF2-40B4-BE49-F238E27FC236}">
                  <a16:creationId xmlns:a16="http://schemas.microsoft.com/office/drawing/2014/main" id="{4F8DCA5C-7183-AAC8-8C8F-51B6D8BA42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60" name="Graphic 59" descr="Office Chair outline">
              <a:extLst>
                <a:ext uri="{FF2B5EF4-FFF2-40B4-BE49-F238E27FC236}">
                  <a16:creationId xmlns:a16="http://schemas.microsoft.com/office/drawing/2014/main" id="{7AB52EFB-A806-2779-6A2B-79DB943ACE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pic>
        <p:nvPicPr>
          <p:cNvPr id="62" name="Graphic 61" descr="Meeting outline">
            <a:extLst>
              <a:ext uri="{FF2B5EF4-FFF2-40B4-BE49-F238E27FC236}">
                <a16:creationId xmlns:a16="http://schemas.microsoft.com/office/drawing/2014/main" id="{9EFE9F23-856C-0593-1A39-E97DCFC3FF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06245" y="3184026"/>
            <a:ext cx="457200" cy="457200"/>
          </a:xfrm>
          <a:prstGeom prst="rect">
            <a:avLst/>
          </a:prstGeom>
        </p:spPr>
      </p:pic>
      <p:pic>
        <p:nvPicPr>
          <p:cNvPr id="64" name="Graphic 63" descr="Meeting outline">
            <a:extLst>
              <a:ext uri="{FF2B5EF4-FFF2-40B4-BE49-F238E27FC236}">
                <a16:creationId xmlns:a16="http://schemas.microsoft.com/office/drawing/2014/main" id="{13CD04FC-AF61-3BDC-1D7B-EC16B52D02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37617" y="3536725"/>
            <a:ext cx="457200" cy="457200"/>
          </a:xfrm>
          <a:prstGeom prst="rect">
            <a:avLst/>
          </a:prstGeom>
        </p:spPr>
      </p:pic>
      <p:pic>
        <p:nvPicPr>
          <p:cNvPr id="65" name="Graphic 64" descr="Meeting outline">
            <a:extLst>
              <a:ext uri="{FF2B5EF4-FFF2-40B4-BE49-F238E27FC236}">
                <a16:creationId xmlns:a16="http://schemas.microsoft.com/office/drawing/2014/main" id="{495C83CC-B0BB-85CB-9D4D-ACED112DB6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96154" y="3371402"/>
            <a:ext cx="457200" cy="457200"/>
          </a:xfrm>
          <a:prstGeom prst="rect">
            <a:avLst/>
          </a:prstGeom>
        </p:spPr>
      </p:pic>
      <p:pic>
        <p:nvPicPr>
          <p:cNvPr id="66" name="Graphic 65" descr="Meeting outline">
            <a:extLst>
              <a:ext uri="{FF2B5EF4-FFF2-40B4-BE49-F238E27FC236}">
                <a16:creationId xmlns:a16="http://schemas.microsoft.com/office/drawing/2014/main" id="{F9244A4E-5E79-F06C-BEDE-4CA86A8F6F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27526" y="3724101"/>
            <a:ext cx="457200" cy="457200"/>
          </a:xfrm>
          <a:prstGeom prst="rect">
            <a:avLst/>
          </a:prstGeom>
        </p:spPr>
      </p:pic>
    </p:spTree>
    <p:extLst>
      <p:ext uri="{BB962C8B-B14F-4D97-AF65-F5344CB8AC3E}">
        <p14:creationId xmlns:p14="http://schemas.microsoft.com/office/powerpoint/2010/main" val="171048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5. BUDGET OVERVIEW</a:t>
            </a:r>
            <a:endParaRPr lang="en-US" sz="1600" dirty="0">
              <a:solidFill>
                <a:schemeClr val="tx1">
                  <a:lumMod val="65000"/>
                  <a:lumOff val="35000"/>
                </a:schemeClr>
              </a:solidFill>
              <a:latin typeface="Century Gothic" panose="020B0502020202020204" pitchFamily="34" charset="0"/>
            </a:endParaRPr>
          </a:p>
        </p:txBody>
      </p:sp>
      <p:pic>
        <p:nvPicPr>
          <p:cNvPr id="4" name="Picture 3" descr="A screenshot of a project&#10;&#10;Description automatically generated">
            <a:extLst>
              <a:ext uri="{FF2B5EF4-FFF2-40B4-BE49-F238E27FC236}">
                <a16:creationId xmlns:a16="http://schemas.microsoft.com/office/drawing/2014/main" id="{D966F667-908F-4CB5-239D-0B513622CAA9}"/>
              </a:ext>
            </a:extLst>
          </p:cNvPr>
          <p:cNvPicPr>
            <a:picLocks noChangeAspect="1"/>
          </p:cNvPicPr>
          <p:nvPr/>
        </p:nvPicPr>
        <p:blipFill>
          <a:blip r:embed="rId2"/>
          <a:stretch>
            <a:fillRect/>
          </a:stretch>
        </p:blipFill>
        <p:spPr>
          <a:xfrm>
            <a:off x="256836" y="623537"/>
            <a:ext cx="6570684" cy="6123454"/>
          </a:xfrm>
          <a:prstGeom prst="rect">
            <a:avLst/>
          </a:prstGeom>
        </p:spPr>
      </p:pic>
      <p:sp>
        <p:nvSpPr>
          <p:cNvPr id="8" name="TextBox 7">
            <a:extLst>
              <a:ext uri="{FF2B5EF4-FFF2-40B4-BE49-F238E27FC236}">
                <a16:creationId xmlns:a16="http://schemas.microsoft.com/office/drawing/2014/main" id="{6AD3C837-F103-DAC3-7308-CF97CA213E4A}"/>
              </a:ext>
            </a:extLst>
          </p:cNvPr>
          <p:cNvSpPr txBox="1"/>
          <p:nvPr/>
        </p:nvSpPr>
        <p:spPr>
          <a:xfrm>
            <a:off x="7036526" y="634229"/>
            <a:ext cx="4524102" cy="646331"/>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Build your event budget spreadsheet in Excel, with tables, charts, etc. Then, embed the file here and/or include a static image of the Excel spreadsheet. </a:t>
            </a:r>
          </a:p>
        </p:txBody>
      </p:sp>
    </p:spTree>
    <p:extLst>
      <p:ext uri="{BB962C8B-B14F-4D97-AF65-F5344CB8AC3E}">
        <p14:creationId xmlns:p14="http://schemas.microsoft.com/office/powerpoint/2010/main" val="1387154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6. MARKETING AND PROMOTION PLAN</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09" y="775063"/>
            <a:ext cx="11687037"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Describe your multi-platform marketing campaign, including digital media, influencer partnerships, and live event teasers.</a:t>
            </a:r>
          </a:p>
        </p:txBody>
      </p:sp>
      <p:sp>
        <p:nvSpPr>
          <p:cNvPr id="29" name="TextBox 28">
            <a:extLst>
              <a:ext uri="{FF2B5EF4-FFF2-40B4-BE49-F238E27FC236}">
                <a16:creationId xmlns:a16="http://schemas.microsoft.com/office/drawing/2014/main" id="{C9F84310-18B4-6AFE-CB9B-26F70150EFC5}"/>
              </a:ext>
            </a:extLst>
          </p:cNvPr>
          <p:cNvSpPr txBox="1"/>
          <p:nvPr/>
        </p:nvSpPr>
        <p:spPr>
          <a:xfrm>
            <a:off x="7419702" y="5956663"/>
            <a:ext cx="4458789" cy="461665"/>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Replace with images or videos of promotional materials directly related to your marketing plan.</a:t>
            </a:r>
          </a:p>
        </p:txBody>
      </p:sp>
      <p:pic>
        <p:nvPicPr>
          <p:cNvPr id="9" name="Picture 8" descr="Woman filming herself">
            <a:extLst>
              <a:ext uri="{FF2B5EF4-FFF2-40B4-BE49-F238E27FC236}">
                <a16:creationId xmlns:a16="http://schemas.microsoft.com/office/drawing/2014/main" id="{D2345EA9-7F61-8119-9256-49237F5DCB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3509" y="1562228"/>
            <a:ext cx="6981672" cy="4777612"/>
          </a:xfrm>
          <a:prstGeom prst="rect">
            <a:avLst/>
          </a:prstGeom>
        </p:spPr>
      </p:pic>
      <p:pic>
        <p:nvPicPr>
          <p:cNvPr id="11" name="Picture 10" descr="Video camera on stand recording man presenting and holding laptop with one hand">
            <a:extLst>
              <a:ext uri="{FF2B5EF4-FFF2-40B4-BE49-F238E27FC236}">
                <a16:creationId xmlns:a16="http://schemas.microsoft.com/office/drawing/2014/main" id="{EB6ABB7D-8ECE-6DCF-3271-CB09A32837A5}"/>
              </a:ext>
            </a:extLst>
          </p:cNvPr>
          <p:cNvPicPr>
            <a:picLocks noChangeAspect="1"/>
          </p:cNvPicPr>
          <p:nvPr/>
        </p:nvPicPr>
        <p:blipFill>
          <a:blip r:embed="rId3"/>
          <a:stretch>
            <a:fillRect/>
          </a:stretch>
        </p:blipFill>
        <p:spPr>
          <a:xfrm>
            <a:off x="6597831" y="1255943"/>
            <a:ext cx="4937760" cy="3291840"/>
          </a:xfrm>
          <a:prstGeom prst="rect">
            <a:avLst/>
          </a:prstGeom>
        </p:spPr>
      </p:pic>
    </p:spTree>
    <p:extLst>
      <p:ext uri="{BB962C8B-B14F-4D97-AF65-F5344CB8AC3E}">
        <p14:creationId xmlns:p14="http://schemas.microsoft.com/office/powerpoint/2010/main" val="3656165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7. SPONSORSHIP OPPORTUNITIES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61AE153E-14BD-1630-CA7B-CC0F3A9AF78C}"/>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Outline various sponsorship packages, including benefits for each level.</a:t>
            </a:r>
          </a:p>
        </p:txBody>
      </p:sp>
      <p:graphicFrame>
        <p:nvGraphicFramePr>
          <p:cNvPr id="12" name="Table 11">
            <a:extLst>
              <a:ext uri="{FF2B5EF4-FFF2-40B4-BE49-F238E27FC236}">
                <a16:creationId xmlns:a16="http://schemas.microsoft.com/office/drawing/2014/main" id="{50750C51-9DB2-4B66-BE18-12C34B8A4CC0}"/>
              </a:ext>
            </a:extLst>
          </p:cNvPr>
          <p:cNvGraphicFramePr>
            <a:graphicFrameLocks noGrp="1"/>
          </p:cNvGraphicFramePr>
          <p:nvPr>
            <p:extLst>
              <p:ext uri="{D42A27DB-BD31-4B8C-83A1-F6EECF244321}">
                <p14:modId xmlns:p14="http://schemas.microsoft.com/office/powerpoint/2010/main" val="4045480659"/>
              </p:ext>
            </p:extLst>
          </p:nvPr>
        </p:nvGraphicFramePr>
        <p:xfrm>
          <a:off x="461554" y="1393371"/>
          <a:ext cx="10972801" cy="5242560"/>
        </p:xfrm>
        <a:graphic>
          <a:graphicData uri="http://schemas.openxmlformats.org/drawingml/2006/table">
            <a:tbl>
              <a:tblPr firstRow="1" bandRow="1">
                <a:tableStyleId>{5C22544A-7EE6-4342-B048-85BDC9FD1C3A}</a:tableStyleId>
              </a:tblPr>
              <a:tblGrid>
                <a:gridCol w="3156149">
                  <a:extLst>
                    <a:ext uri="{9D8B030D-6E8A-4147-A177-3AD203B41FA5}">
                      <a16:colId xmlns:a16="http://schemas.microsoft.com/office/drawing/2014/main" val="301294402"/>
                    </a:ext>
                  </a:extLst>
                </a:gridCol>
                <a:gridCol w="7816652">
                  <a:extLst>
                    <a:ext uri="{9D8B030D-6E8A-4147-A177-3AD203B41FA5}">
                      <a16:colId xmlns:a16="http://schemas.microsoft.com/office/drawing/2014/main" val="393996563"/>
                    </a:ext>
                  </a:extLst>
                </a:gridCol>
              </a:tblGrid>
              <a:tr h="1310640">
                <a:tc>
                  <a:txBody>
                    <a:bodyPr/>
                    <a:lstStyle/>
                    <a:p>
                      <a:r>
                        <a:rPr lang="en-US" sz="1600" b="1" dirty="0">
                          <a:solidFill>
                            <a:schemeClr val="tx1">
                              <a:lumMod val="65000"/>
                              <a:lumOff val="35000"/>
                            </a:schemeClr>
                          </a:solidFill>
                          <a:latin typeface="Century Gothic" panose="020B0502020202020204" pitchFamily="34" charset="0"/>
                        </a:rPr>
                        <a:t>PACKAGE 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Digital ad space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1478264975"/>
                  </a:ext>
                </a:extLst>
              </a:tr>
              <a:tr h="1310640">
                <a:tc>
                  <a:txBody>
                    <a:bodyPr/>
                    <a:lstStyle/>
                    <a:p>
                      <a:r>
                        <a:rPr lang="en-US" sz="1600" b="1" dirty="0">
                          <a:solidFill>
                            <a:schemeClr val="tx1">
                              <a:lumMod val="65000"/>
                              <a:lumOff val="35000"/>
                            </a:schemeClr>
                          </a:solidFill>
                          <a:latin typeface="Century Gothic" panose="020B0502020202020204" pitchFamily="34" charset="0"/>
                        </a:rPr>
                        <a:t>PACKAGE 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Exhibit booths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2505878380"/>
                  </a:ext>
                </a:extLst>
              </a:tr>
              <a:tr h="1310640">
                <a:tc>
                  <a:txBody>
                    <a:bodyPr/>
                    <a:lstStyle/>
                    <a:p>
                      <a:r>
                        <a:rPr lang="en-US" sz="1600" b="1" dirty="0">
                          <a:solidFill>
                            <a:schemeClr val="tx1">
                              <a:lumMod val="65000"/>
                              <a:lumOff val="35000"/>
                            </a:schemeClr>
                          </a:solidFill>
                          <a:latin typeface="Century Gothic" panose="020B0502020202020204" pitchFamily="34" charset="0"/>
                        </a:rPr>
                        <a:t>PACKAGE 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Branded sponsorships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3234413496"/>
                  </a:ext>
                </a:extLst>
              </a:tr>
              <a:tr h="1310640">
                <a:tc>
                  <a:txBody>
                    <a:bodyPr/>
                    <a:lstStyle/>
                    <a:p>
                      <a:r>
                        <a:rPr lang="en-US" sz="1600" b="1" dirty="0">
                          <a:solidFill>
                            <a:schemeClr val="tx1">
                              <a:lumMod val="65000"/>
                              <a:lumOff val="35000"/>
                            </a:schemeClr>
                          </a:solidFill>
                          <a:latin typeface="Century Gothic" panose="020B0502020202020204" pitchFamily="34" charset="0"/>
                        </a:rPr>
                        <a:t>PACKAGE 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All benefits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861490572"/>
                  </a:ext>
                </a:extLst>
              </a:tr>
            </a:tbl>
          </a:graphicData>
        </a:graphic>
      </p:graphicFrame>
    </p:spTree>
    <p:extLst>
      <p:ext uri="{BB962C8B-B14F-4D97-AF65-F5344CB8AC3E}">
        <p14:creationId xmlns:p14="http://schemas.microsoft.com/office/powerpoint/2010/main" val="3074307783"/>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409</TotalTime>
  <Words>628</Words>
  <Application>Microsoft Office PowerPoint</Application>
  <PresentationFormat>Widescreen</PresentationFormat>
  <Paragraphs>120</Paragraphs>
  <Slides>12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Kayla Franssen</cp:lastModifiedBy>
  <cp:revision>31</cp:revision>
  <dcterms:created xsi:type="dcterms:W3CDTF">2022-05-22T18:55:25Z</dcterms:created>
  <dcterms:modified xsi:type="dcterms:W3CDTF">2024-12-11T15:02:47Z</dcterms:modified>
</cp:coreProperties>
</file>