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342" r:id="rId2"/>
    <p:sldId id="355" r:id="rId3"/>
    <p:sldId id="353"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F7F7"/>
    <a:srgbClr val="F2F2F2"/>
    <a:srgbClr val="E8DD06"/>
    <a:srgbClr val="C3BA05"/>
    <a:srgbClr val="578EA9"/>
    <a:srgbClr val="647C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21" autoAdjust="0"/>
    <p:restoredTop sz="94660"/>
  </p:normalViewPr>
  <p:slideViewPr>
    <p:cSldViewPr snapToGrid="0">
      <p:cViewPr varScale="1">
        <p:scale>
          <a:sx n="113" d="100"/>
          <a:sy n="113" d="100"/>
        </p:scale>
        <p:origin x="728"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Century Gothic" panose="020B0502020202020204" pitchFamily="34" charset="0"/>
                <a:ea typeface="+mn-ea"/>
                <a:cs typeface="+mn-cs"/>
              </a:defRPr>
            </a:pPr>
            <a:r>
              <a:rPr lang="en-US" sz="4200" dirty="0">
                <a:latin typeface="Century Gothic" panose="020B0502020202020204" pitchFamily="34" charset="0"/>
              </a:rPr>
              <a:t>Task Status</a:t>
            </a:r>
          </a:p>
        </c:rich>
      </c:tx>
      <c:layout>
        <c:manualLayout>
          <c:xMode val="edge"/>
          <c:yMode val="edge"/>
          <c:x val="2.465313972295801E-2"/>
          <c:y val="4.3650817373558561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Century Gothic" panose="020B0502020202020204" pitchFamily="34" charset="0"/>
              <a:ea typeface="+mn-ea"/>
              <a:cs typeface="+mn-cs"/>
            </a:defRPr>
          </a:pPr>
          <a:endParaRPr lang="en-US"/>
        </a:p>
      </c:txPr>
    </c:title>
    <c:autoTitleDeleted val="0"/>
    <c:plotArea>
      <c:layout/>
      <c:pieChart>
        <c:varyColors val="1"/>
        <c:ser>
          <c:idx val="0"/>
          <c:order val="0"/>
          <c:tx>
            <c:strRef>
              <c:f>Sheet1!$B$1</c:f>
              <c:strCache>
                <c:ptCount val="1"/>
                <c:pt idx="0">
                  <c:v>Task Status</c:v>
                </c:pt>
              </c:strCache>
            </c:strRef>
          </c:tx>
          <c:dPt>
            <c:idx val="0"/>
            <c:bubble3D val="0"/>
            <c:spPr>
              <a:solidFill>
                <a:schemeClr val="accent6"/>
              </a:solidFill>
              <a:ln w="19050">
                <a:solidFill>
                  <a:schemeClr val="lt1"/>
                </a:solidFill>
              </a:ln>
              <a:effectLst/>
            </c:spPr>
            <c:extLst>
              <c:ext xmlns:c16="http://schemas.microsoft.com/office/drawing/2014/chart" uri="{C3380CC4-5D6E-409C-BE32-E72D297353CC}">
                <c16:uniqueId val="{00000001-5243-4CE2-90D4-F540FAC24841}"/>
              </c:ext>
            </c:extLst>
          </c:dPt>
          <c:dPt>
            <c:idx val="1"/>
            <c:bubble3D val="0"/>
            <c:spPr>
              <a:solidFill>
                <a:srgbClr val="20928D"/>
              </a:solidFill>
              <a:ln w="19050">
                <a:solidFill>
                  <a:schemeClr val="lt1"/>
                </a:solidFill>
              </a:ln>
              <a:effectLst/>
            </c:spPr>
            <c:extLst>
              <c:ext xmlns:c16="http://schemas.microsoft.com/office/drawing/2014/chart" uri="{C3380CC4-5D6E-409C-BE32-E72D297353CC}">
                <c16:uniqueId val="{00000003-5243-4CE2-90D4-F540FAC24841}"/>
              </c:ext>
            </c:extLst>
          </c:dPt>
          <c:dPt>
            <c:idx val="2"/>
            <c:bubble3D val="0"/>
            <c:spPr>
              <a:solidFill>
                <a:schemeClr val="accent4">
                  <a:lumMod val="75000"/>
                </a:schemeClr>
              </a:solidFill>
              <a:ln w="19050">
                <a:solidFill>
                  <a:schemeClr val="lt1"/>
                </a:solidFill>
              </a:ln>
              <a:effectLst/>
            </c:spPr>
            <c:extLst>
              <c:ext xmlns:c16="http://schemas.microsoft.com/office/drawing/2014/chart" uri="{C3380CC4-5D6E-409C-BE32-E72D297353CC}">
                <c16:uniqueId val="{00000005-5243-4CE2-90D4-F540FAC24841}"/>
              </c:ext>
            </c:extLst>
          </c:dPt>
          <c:dPt>
            <c:idx val="3"/>
            <c:bubble3D val="0"/>
            <c:spPr>
              <a:solidFill>
                <a:schemeClr val="accent5"/>
              </a:solidFill>
              <a:ln w="19050">
                <a:solidFill>
                  <a:schemeClr val="lt1"/>
                </a:solidFill>
              </a:ln>
              <a:effectLst/>
            </c:spPr>
            <c:extLst>
              <c:ext xmlns:c16="http://schemas.microsoft.com/office/drawing/2014/chart" uri="{C3380CC4-5D6E-409C-BE32-E72D297353CC}">
                <c16:uniqueId val="{00000007-5243-4CE2-90D4-F540FAC24841}"/>
              </c:ext>
            </c:extLst>
          </c:dPt>
          <c:dLbls>
            <c:spPr>
              <a:noFill/>
              <a:ln>
                <a:noFill/>
              </a:ln>
              <a:effectLst/>
            </c:spPr>
            <c:txPr>
              <a:bodyPr rot="0" spcFirstLastPara="1" vertOverflow="ellipsis" vert="horz" wrap="square" lIns="38100" tIns="19050" rIns="38100" bIns="19050" anchor="ctr" anchorCtr="1">
                <a:spAutoFit/>
              </a:bodyPr>
              <a:lstStyle/>
              <a:p>
                <a:pPr>
                  <a:defRPr sz="2200" b="1" i="0" u="none" strike="noStrike" kern="1200" baseline="0">
                    <a:solidFill>
                      <a:schemeClr val="bg1"/>
                    </a:solidFill>
                    <a:latin typeface="Century Gothic" panose="020B0502020202020204" pitchFamily="34" charset="0"/>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Ready</c:v>
                </c:pt>
                <c:pt idx="1">
                  <c:v>In Progress</c:v>
                </c:pt>
                <c:pt idx="2">
                  <c:v>In Review</c:v>
                </c:pt>
                <c:pt idx="3">
                  <c:v>Done</c:v>
                </c:pt>
              </c:strCache>
            </c:strRef>
          </c:cat>
          <c:val>
            <c:numRef>
              <c:f>Sheet1!$B$2:$B$5</c:f>
              <c:numCache>
                <c:formatCode>General</c:formatCode>
                <c:ptCount val="4"/>
                <c:pt idx="0">
                  <c:v>3</c:v>
                </c:pt>
                <c:pt idx="1">
                  <c:v>2</c:v>
                </c:pt>
                <c:pt idx="2">
                  <c:v>4</c:v>
                </c:pt>
                <c:pt idx="3">
                  <c:v>1</c:v>
                </c:pt>
              </c:numCache>
            </c:numRef>
          </c:val>
          <c:extLst>
            <c:ext xmlns:c16="http://schemas.microsoft.com/office/drawing/2014/chart" uri="{C3380CC4-5D6E-409C-BE32-E72D297353CC}">
              <c16:uniqueId val="{00000008-5243-4CE2-90D4-F540FAC24841}"/>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rgbClr val="F1F6FB"/>
    </a:solidFill>
    <a:ln w="9525" cap="flat" cmpd="sng" algn="ctr">
      <a:noFill/>
      <a:round/>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12/19/24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hyperlink" Target="https://www.smartsheet.com/try-it?trp=12288&amp;utm_source=template-powerpoint&amp;utm_medium=content&amp;utm_campaign=Scrum+Board-powerpoint-12288&amp;lpa=Scrum+Board+powerpoint+12288" TargetMode="Externa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 Id="rId9" Type="http://schemas.openxmlformats.org/officeDocument/2006/relationships/image" Target="../media/image7.svg"/></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rcRect/>
          <a:stretch/>
        </p:blipFill>
        <p:spPr>
          <a:xfrm>
            <a:off x="8297056" y="402286"/>
            <a:ext cx="3594497" cy="71492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440827"/>
            <a:ext cx="7384507" cy="523220"/>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Scrum Board Template </a:t>
            </a:r>
          </a:p>
        </p:txBody>
      </p:sp>
      <p:graphicFrame>
        <p:nvGraphicFramePr>
          <p:cNvPr id="2" name="Table 1">
            <a:extLst>
              <a:ext uri="{FF2B5EF4-FFF2-40B4-BE49-F238E27FC236}">
                <a16:creationId xmlns:a16="http://schemas.microsoft.com/office/drawing/2014/main" id="{9ED823CB-B4A7-B9F8-C8BB-3765C08A11AE}"/>
              </a:ext>
            </a:extLst>
          </p:cNvPr>
          <p:cNvGraphicFramePr>
            <a:graphicFrameLocks noGrp="1"/>
          </p:cNvGraphicFramePr>
          <p:nvPr>
            <p:extLst>
              <p:ext uri="{D42A27DB-BD31-4B8C-83A1-F6EECF244321}">
                <p14:modId xmlns:p14="http://schemas.microsoft.com/office/powerpoint/2010/main" val="237632791"/>
              </p:ext>
            </p:extLst>
          </p:nvPr>
        </p:nvGraphicFramePr>
        <p:xfrm>
          <a:off x="300447" y="4123992"/>
          <a:ext cx="11591108" cy="2423160"/>
        </p:xfrm>
        <a:graphic>
          <a:graphicData uri="http://schemas.openxmlformats.org/drawingml/2006/table">
            <a:tbl>
              <a:tblPr firstRow="1" firstCol="1" bandRow="1"/>
              <a:tblGrid>
                <a:gridCol w="2897777">
                  <a:extLst>
                    <a:ext uri="{9D8B030D-6E8A-4147-A177-3AD203B41FA5}">
                      <a16:colId xmlns:a16="http://schemas.microsoft.com/office/drawing/2014/main" val="4101243021"/>
                    </a:ext>
                  </a:extLst>
                </a:gridCol>
                <a:gridCol w="2897777">
                  <a:extLst>
                    <a:ext uri="{9D8B030D-6E8A-4147-A177-3AD203B41FA5}">
                      <a16:colId xmlns:a16="http://schemas.microsoft.com/office/drawing/2014/main" val="146034568"/>
                    </a:ext>
                  </a:extLst>
                </a:gridCol>
                <a:gridCol w="2897777">
                  <a:extLst>
                    <a:ext uri="{9D8B030D-6E8A-4147-A177-3AD203B41FA5}">
                      <a16:colId xmlns:a16="http://schemas.microsoft.com/office/drawing/2014/main" val="784513916"/>
                    </a:ext>
                  </a:extLst>
                </a:gridCol>
                <a:gridCol w="2897777">
                  <a:extLst>
                    <a:ext uri="{9D8B030D-6E8A-4147-A177-3AD203B41FA5}">
                      <a16:colId xmlns:a16="http://schemas.microsoft.com/office/drawing/2014/main" val="3171206991"/>
                    </a:ext>
                  </a:extLst>
                </a:gridCol>
              </a:tblGrid>
              <a:tr h="257175">
                <a:tc gridSpan="2">
                  <a:txBody>
                    <a:bodyPr/>
                    <a:lstStyle/>
                    <a:p>
                      <a:pPr marL="0" marR="0">
                        <a:lnSpc>
                          <a:spcPct val="107000"/>
                        </a:lnSpc>
                        <a:spcAft>
                          <a:spcPts val="800"/>
                        </a:spcAft>
                      </a:pPr>
                      <a:r>
                        <a:rPr lang="en-US" sz="1200" kern="0">
                          <a:solidFill>
                            <a:srgbClr val="595959"/>
                          </a:solidFill>
                          <a:effectLst/>
                          <a:latin typeface="Century Gothic" panose="020B0502020202020204" pitchFamily="34" charset="0"/>
                          <a:ea typeface="Times New Roman" panose="02020603050405020304" pitchFamily="18" charset="0"/>
                          <a:cs typeface="Calibri" panose="020F0502020204030204" pitchFamily="34" charset="0"/>
                        </a:rPr>
                        <a:t>Project Name</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BFBFBF"/>
                      </a:solidFill>
                      <a:prstDash val="solid"/>
                      <a:round/>
                      <a:headEnd type="none" w="med" len="med"/>
                      <a:tailEnd type="none" w="med" len="med"/>
                    </a:lnB>
                    <a:noFill/>
                  </a:tcPr>
                </a:tc>
                <a:tc hMerge="1">
                  <a:txBody>
                    <a:bodyPr/>
                    <a:lstStyle/>
                    <a:p>
                      <a:endParaRPr lang="en-US"/>
                    </a:p>
                  </a:txBody>
                  <a:tcPr/>
                </a:tc>
                <a:tc gridSpan="2">
                  <a:txBody>
                    <a:bodyPr/>
                    <a:lstStyle/>
                    <a:p>
                      <a:pPr>
                        <a:lnSpc>
                          <a:spcPct val="107000"/>
                        </a:lnSpc>
                      </a:pPr>
                      <a:endParaRPr lang="en-US" sz="1100" kern="100">
                        <a:effectLst/>
                        <a:latin typeface="Aptos" panose="020B0004020202020204" pitchFamily="34" charset="0"/>
                      </a:endParaRPr>
                    </a:p>
                  </a:txBody>
                  <a:tcPr marL="68580" marR="68580" marT="0" marB="0" anchor="b">
                    <a:lnL>
                      <a:noFill/>
                    </a:lnL>
                    <a:lnR>
                      <a:noFill/>
                    </a:lnR>
                    <a:lnT>
                      <a:noFill/>
                    </a:lnT>
                    <a:lnB w="12700" cap="flat" cmpd="sng" algn="ctr">
                      <a:solidFill>
                        <a:srgbClr val="BFBFB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2167208714"/>
                  </a:ext>
                </a:extLst>
              </a:tr>
              <a:tr h="445770">
                <a:tc gridSpan="4">
                  <a:txBody>
                    <a:bodyPr/>
                    <a:lstStyle/>
                    <a:p>
                      <a:pPr marL="0" marR="0" indent="153035">
                        <a:lnSpc>
                          <a:spcPct val="107000"/>
                        </a:lnSpc>
                        <a:spcAft>
                          <a:spcPts val="800"/>
                        </a:spcAft>
                      </a:pPr>
                      <a:r>
                        <a:rPr lang="en-US" sz="1200" b="1" kern="0" dirty="0">
                          <a:solidFill>
                            <a:srgbClr val="595959"/>
                          </a:solidFill>
                          <a:effectLst/>
                          <a:latin typeface="Century Gothic" panose="020B0502020202020204" pitchFamily="34" charset="0"/>
                          <a:ea typeface="Times New Roman" panose="02020603050405020304" pitchFamily="18" charset="0"/>
                          <a:cs typeface="Calibri" panose="020F0502020204030204" pitchFamily="34" charset="0"/>
                        </a:rPr>
                        <a:t>Name</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03421690"/>
                  </a:ext>
                </a:extLst>
              </a:tr>
              <a:tr h="190500">
                <a:tc>
                  <a:txBody>
                    <a:bodyPr/>
                    <a:lstStyle/>
                    <a:p>
                      <a:pPr marL="0" marR="0" indent="153035">
                        <a:lnSpc>
                          <a:spcPct val="107000"/>
                        </a:lnSpc>
                        <a:spcAft>
                          <a:spcPts val="800"/>
                        </a:spcAft>
                      </a:pPr>
                      <a:r>
                        <a:rPr lang="en-US" sz="1200" b="1" kern="0">
                          <a:solidFill>
                            <a:srgbClr val="595959"/>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a:noFill/>
                    </a:lnL>
                    <a:lnR>
                      <a:noFill/>
                    </a:lnR>
                    <a:lnT w="12700" cap="flat" cmpd="sng" algn="ctr">
                      <a:solidFill>
                        <a:srgbClr val="BFBFBF"/>
                      </a:solidFill>
                      <a:prstDash val="solid"/>
                      <a:round/>
                      <a:headEnd type="none" w="med" len="med"/>
                      <a:tailEnd type="none" w="med" len="med"/>
                    </a:lnT>
                    <a:lnB>
                      <a:noFill/>
                    </a:lnB>
                    <a:solidFill>
                      <a:srgbClr val="FFFFFF"/>
                    </a:solidFill>
                  </a:tcPr>
                </a:tc>
                <a:tc>
                  <a:txBody>
                    <a:bodyPr/>
                    <a:lstStyle/>
                    <a:p>
                      <a:pPr marL="0" marR="0" indent="153035">
                        <a:lnSpc>
                          <a:spcPct val="107000"/>
                        </a:lnSpc>
                        <a:spcAft>
                          <a:spcPts val="800"/>
                        </a:spcAft>
                      </a:pPr>
                      <a:r>
                        <a:rPr lang="en-US" sz="1200" b="1" kern="0">
                          <a:solidFill>
                            <a:srgbClr val="595959"/>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a:noFill/>
                    </a:lnL>
                    <a:lnR>
                      <a:noFill/>
                    </a:lnR>
                    <a:lnT w="12700" cap="flat" cmpd="sng" algn="ctr">
                      <a:solidFill>
                        <a:srgbClr val="BFBFBF"/>
                      </a:solidFill>
                      <a:prstDash val="solid"/>
                      <a:round/>
                      <a:headEnd type="none" w="med" len="med"/>
                      <a:tailEnd type="none" w="med" len="med"/>
                    </a:lnT>
                    <a:lnB>
                      <a:noFill/>
                    </a:lnB>
                    <a:solidFill>
                      <a:srgbClr val="FFFFFF"/>
                    </a:solidFill>
                  </a:tcPr>
                </a:tc>
                <a:tc>
                  <a:txBody>
                    <a:bodyPr/>
                    <a:lstStyle/>
                    <a:p>
                      <a:pPr>
                        <a:lnSpc>
                          <a:spcPct val="107000"/>
                        </a:lnSpc>
                      </a:pPr>
                      <a:endParaRPr lang="en-US" sz="1100" kern="100">
                        <a:effectLst/>
                        <a:latin typeface="Aptos" panose="020B0004020202020204" pitchFamily="34" charset="0"/>
                      </a:endParaRPr>
                    </a:p>
                  </a:txBody>
                  <a:tcPr marL="68580" marR="68580" marT="0"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nSpc>
                          <a:spcPct val="107000"/>
                        </a:lnSpc>
                      </a:pPr>
                      <a:endParaRPr lang="en-US" sz="1100" kern="100">
                        <a:effectLst/>
                        <a:latin typeface="Aptos" panose="020B0004020202020204" pitchFamily="34" charset="0"/>
                      </a:endParaRPr>
                    </a:p>
                  </a:txBody>
                  <a:tcPr marL="68580" marR="68580" marT="0" marB="0" anchor="b">
                    <a:lnL>
                      <a:noFill/>
                    </a:lnL>
                    <a:lnR>
                      <a:noFill/>
                    </a:lnR>
                    <a:lnT w="12700" cap="flat" cmpd="sng" algn="ctr">
                      <a:solidFill>
                        <a:srgbClr val="BFBFBF"/>
                      </a:solidFill>
                      <a:prstDash val="solid"/>
                      <a:round/>
                      <a:headEnd type="none" w="med" len="med"/>
                      <a:tailEnd type="none" w="med" len="med"/>
                    </a:lnT>
                    <a:lnB>
                      <a:noFill/>
                    </a:lnB>
                    <a:noFill/>
                  </a:tcPr>
                </a:tc>
                <a:extLst>
                  <a:ext uri="{0D108BD9-81ED-4DB2-BD59-A6C34878D82A}">
                    <a16:rowId xmlns:a16="http://schemas.microsoft.com/office/drawing/2014/main" val="857277636"/>
                  </a:ext>
                </a:extLst>
              </a:tr>
              <a:tr h="190500">
                <a:tc gridSpan="2">
                  <a:txBody>
                    <a:bodyPr/>
                    <a:lstStyle/>
                    <a:p>
                      <a:pPr marL="0" marR="0">
                        <a:lnSpc>
                          <a:spcPct val="107000"/>
                        </a:lnSpc>
                        <a:spcAft>
                          <a:spcPts val="800"/>
                        </a:spcAft>
                      </a:pPr>
                      <a:r>
                        <a:rPr lang="en-US" sz="1200" kern="0">
                          <a:solidFill>
                            <a:srgbClr val="595959"/>
                          </a:solidFill>
                          <a:effectLst/>
                          <a:latin typeface="Century Gothic" panose="020B0502020202020204" pitchFamily="34" charset="0"/>
                          <a:ea typeface="Times New Roman" panose="02020603050405020304" pitchFamily="18" charset="0"/>
                          <a:cs typeface="Calibri" panose="020F0502020204030204" pitchFamily="34" charset="0"/>
                        </a:rPr>
                        <a:t>Product Owner</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w="12700" cap="flat" cmpd="sng" algn="ctr">
                      <a:solidFill>
                        <a:srgbClr val="BFBFBF"/>
                      </a:solidFill>
                      <a:prstDash val="solid"/>
                      <a:round/>
                      <a:headEnd type="none" w="med" len="med"/>
                      <a:tailEnd type="none" w="med" len="med"/>
                    </a:lnB>
                    <a:noFill/>
                  </a:tcPr>
                </a:tc>
                <a:tc hMerge="1">
                  <a:txBody>
                    <a:bodyPr/>
                    <a:lstStyle/>
                    <a:p>
                      <a:endParaRPr lang="en-US"/>
                    </a:p>
                  </a:txBody>
                  <a:tcPr/>
                </a:tc>
                <a:tc gridSpan="2">
                  <a:txBody>
                    <a:bodyPr/>
                    <a:lstStyle/>
                    <a:p>
                      <a:pPr marL="0" marR="0">
                        <a:lnSpc>
                          <a:spcPct val="107000"/>
                        </a:lnSpc>
                        <a:spcAft>
                          <a:spcPts val="800"/>
                        </a:spcAft>
                      </a:pPr>
                      <a:r>
                        <a:rPr lang="en-US" sz="1200" kern="0">
                          <a:solidFill>
                            <a:srgbClr val="595959"/>
                          </a:solidFill>
                          <a:effectLst/>
                          <a:latin typeface="Century Gothic" panose="020B0502020202020204" pitchFamily="34" charset="0"/>
                          <a:ea typeface="Times New Roman" panose="02020603050405020304" pitchFamily="18" charset="0"/>
                          <a:cs typeface="Calibri" panose="020F0502020204030204" pitchFamily="34" charset="0"/>
                        </a:rPr>
                        <a:t>Scrum Master</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w="12700" cap="flat" cmpd="sng" algn="ctr">
                      <a:solidFill>
                        <a:srgbClr val="BFBFB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758305591"/>
                  </a:ext>
                </a:extLst>
              </a:tr>
              <a:tr h="445770">
                <a:tc gridSpan="2">
                  <a:txBody>
                    <a:bodyPr/>
                    <a:lstStyle/>
                    <a:p>
                      <a:pPr marL="0" marR="0" indent="153035">
                        <a:lnSpc>
                          <a:spcPct val="107000"/>
                        </a:lnSpc>
                        <a:spcAft>
                          <a:spcPts val="800"/>
                        </a:spcAft>
                      </a:pPr>
                      <a:r>
                        <a:rPr lang="en-US" sz="1200" b="1" kern="0">
                          <a:solidFill>
                            <a:srgbClr val="595959"/>
                          </a:solidFill>
                          <a:effectLst/>
                          <a:latin typeface="Century Gothic" panose="020B0502020202020204" pitchFamily="34" charset="0"/>
                          <a:ea typeface="Times New Roman" panose="02020603050405020304" pitchFamily="18" charset="0"/>
                          <a:cs typeface="Calibri" panose="020F0502020204030204" pitchFamily="34" charset="0"/>
                        </a:rPr>
                        <a:t>Name</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hMerge="1">
                  <a:txBody>
                    <a:bodyPr/>
                    <a:lstStyle/>
                    <a:p>
                      <a:endParaRPr lang="en-US"/>
                    </a:p>
                  </a:txBody>
                  <a:tcPr/>
                </a:tc>
                <a:tc gridSpan="2">
                  <a:txBody>
                    <a:bodyPr/>
                    <a:lstStyle/>
                    <a:p>
                      <a:pPr marL="0" marR="0" indent="153035">
                        <a:lnSpc>
                          <a:spcPct val="107000"/>
                        </a:lnSpc>
                        <a:spcAft>
                          <a:spcPts val="800"/>
                        </a:spcAft>
                      </a:pPr>
                      <a:r>
                        <a:rPr lang="en-US" sz="1200" b="1" kern="0">
                          <a:solidFill>
                            <a:srgbClr val="595959"/>
                          </a:solidFill>
                          <a:effectLst/>
                          <a:latin typeface="Century Gothic" panose="020B0502020202020204" pitchFamily="34" charset="0"/>
                          <a:ea typeface="Times New Roman" panose="02020603050405020304" pitchFamily="18" charset="0"/>
                          <a:cs typeface="Calibri" panose="020F0502020204030204" pitchFamily="34" charset="0"/>
                        </a:rPr>
                        <a:t>Name</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hMerge="1">
                  <a:txBody>
                    <a:bodyPr/>
                    <a:lstStyle/>
                    <a:p>
                      <a:endParaRPr lang="en-US"/>
                    </a:p>
                  </a:txBody>
                  <a:tcPr/>
                </a:tc>
                <a:extLst>
                  <a:ext uri="{0D108BD9-81ED-4DB2-BD59-A6C34878D82A}">
                    <a16:rowId xmlns:a16="http://schemas.microsoft.com/office/drawing/2014/main" val="840387273"/>
                  </a:ext>
                </a:extLst>
              </a:tr>
              <a:tr h="190500">
                <a:tc>
                  <a:txBody>
                    <a:bodyPr/>
                    <a:lstStyle/>
                    <a:p>
                      <a:pPr marL="0" marR="0" indent="153035">
                        <a:lnSpc>
                          <a:spcPct val="107000"/>
                        </a:lnSpc>
                        <a:spcAft>
                          <a:spcPts val="800"/>
                        </a:spcAft>
                      </a:pPr>
                      <a:r>
                        <a:rPr lang="en-US" sz="1200" b="1" kern="0">
                          <a:solidFill>
                            <a:srgbClr val="595959"/>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a:noFill/>
                    </a:lnL>
                    <a:lnR>
                      <a:noFill/>
                    </a:lnR>
                    <a:lnT w="12700" cap="flat" cmpd="sng" algn="ctr">
                      <a:solidFill>
                        <a:srgbClr val="BFBFBF"/>
                      </a:solidFill>
                      <a:prstDash val="solid"/>
                      <a:round/>
                      <a:headEnd type="none" w="med" len="med"/>
                      <a:tailEnd type="none" w="med" len="med"/>
                    </a:lnT>
                    <a:lnB>
                      <a:noFill/>
                    </a:lnB>
                    <a:solidFill>
                      <a:srgbClr val="FFFFFF"/>
                    </a:solidFill>
                  </a:tcPr>
                </a:tc>
                <a:tc>
                  <a:txBody>
                    <a:bodyPr/>
                    <a:lstStyle/>
                    <a:p>
                      <a:pPr marL="0" marR="0" indent="153035">
                        <a:lnSpc>
                          <a:spcPct val="107000"/>
                        </a:lnSpc>
                        <a:spcAft>
                          <a:spcPts val="800"/>
                        </a:spcAft>
                      </a:pPr>
                      <a:r>
                        <a:rPr lang="en-US" sz="1200" b="1" kern="0">
                          <a:solidFill>
                            <a:srgbClr val="595959"/>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a:noFill/>
                    </a:lnL>
                    <a:lnR>
                      <a:noFill/>
                    </a:lnR>
                    <a:lnT w="12700" cap="flat" cmpd="sng" algn="ctr">
                      <a:solidFill>
                        <a:srgbClr val="BFBFBF"/>
                      </a:solidFill>
                      <a:prstDash val="solid"/>
                      <a:round/>
                      <a:headEnd type="none" w="med" len="med"/>
                      <a:tailEnd type="none" w="med" len="med"/>
                    </a:lnT>
                    <a:lnB>
                      <a:noFill/>
                    </a:lnB>
                    <a:solidFill>
                      <a:srgbClr val="FFFFFF"/>
                    </a:solidFill>
                  </a:tcPr>
                </a:tc>
                <a:tc>
                  <a:txBody>
                    <a:bodyPr/>
                    <a:lstStyle/>
                    <a:p>
                      <a:pPr>
                        <a:lnSpc>
                          <a:spcPct val="107000"/>
                        </a:lnSpc>
                      </a:pPr>
                      <a:endParaRPr lang="en-US" sz="1100" kern="100">
                        <a:effectLst/>
                        <a:latin typeface="Aptos" panose="020B0004020202020204" pitchFamily="34" charset="0"/>
                      </a:endParaRPr>
                    </a:p>
                  </a:txBody>
                  <a:tcPr marL="68580" marR="68580" marT="0"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nSpc>
                          <a:spcPct val="107000"/>
                        </a:lnSpc>
                      </a:pPr>
                      <a:endParaRPr lang="en-US" sz="1100" kern="100">
                        <a:effectLst/>
                        <a:latin typeface="Aptos" panose="020B0004020202020204" pitchFamily="34" charset="0"/>
                      </a:endParaRPr>
                    </a:p>
                  </a:txBody>
                  <a:tcPr marL="68580" marR="68580" marT="0" marB="0" anchor="b">
                    <a:lnL>
                      <a:noFill/>
                    </a:lnL>
                    <a:lnR>
                      <a:noFill/>
                    </a:lnR>
                    <a:lnT w="12700" cap="flat" cmpd="sng" algn="ctr">
                      <a:solidFill>
                        <a:srgbClr val="BFBFBF"/>
                      </a:solidFill>
                      <a:prstDash val="solid"/>
                      <a:round/>
                      <a:headEnd type="none" w="med" len="med"/>
                      <a:tailEnd type="none" w="med" len="med"/>
                    </a:lnT>
                    <a:lnB>
                      <a:noFill/>
                    </a:lnB>
                    <a:noFill/>
                  </a:tcPr>
                </a:tc>
                <a:extLst>
                  <a:ext uri="{0D108BD9-81ED-4DB2-BD59-A6C34878D82A}">
                    <a16:rowId xmlns:a16="http://schemas.microsoft.com/office/drawing/2014/main" val="4147467184"/>
                  </a:ext>
                </a:extLst>
              </a:tr>
              <a:tr h="257175">
                <a:tc gridSpan="2">
                  <a:txBody>
                    <a:bodyPr/>
                    <a:lstStyle/>
                    <a:p>
                      <a:pPr marL="0" marR="0">
                        <a:lnSpc>
                          <a:spcPct val="107000"/>
                        </a:lnSpc>
                        <a:spcAft>
                          <a:spcPts val="800"/>
                        </a:spcAft>
                      </a:pPr>
                      <a:r>
                        <a:rPr lang="en-US" sz="1200" kern="0">
                          <a:solidFill>
                            <a:srgbClr val="595959"/>
                          </a:solidFill>
                          <a:effectLst/>
                          <a:latin typeface="Century Gothic" panose="020B0502020202020204" pitchFamily="34" charset="0"/>
                          <a:ea typeface="Times New Roman" panose="02020603050405020304" pitchFamily="18" charset="0"/>
                          <a:cs typeface="Calibri" panose="020F0502020204030204" pitchFamily="34" charset="0"/>
                        </a:rPr>
                        <a:t>Sprint Goal</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BFBFBF"/>
                      </a:solidFill>
                      <a:prstDash val="solid"/>
                      <a:round/>
                      <a:headEnd type="none" w="med" len="med"/>
                      <a:tailEnd type="none" w="med" len="med"/>
                    </a:lnB>
                    <a:noFill/>
                  </a:tcPr>
                </a:tc>
                <a:tc hMerge="1">
                  <a:txBody>
                    <a:bodyPr/>
                    <a:lstStyle/>
                    <a:p>
                      <a:endParaRPr lang="en-US"/>
                    </a:p>
                  </a:txBody>
                  <a:tcPr/>
                </a:tc>
                <a:tc gridSpan="2">
                  <a:txBody>
                    <a:bodyPr/>
                    <a:lstStyle/>
                    <a:p>
                      <a:pPr marL="0" marR="0">
                        <a:lnSpc>
                          <a:spcPct val="107000"/>
                        </a:lnSpc>
                        <a:spcAft>
                          <a:spcPts val="800"/>
                        </a:spcAft>
                      </a:pPr>
                      <a:r>
                        <a:rPr lang="en-US" sz="1200" kern="0">
                          <a:solidFill>
                            <a:srgbClr val="595959"/>
                          </a:solidFill>
                          <a:effectLst/>
                          <a:latin typeface="Century Gothic" panose="020B0502020202020204" pitchFamily="34" charset="0"/>
                          <a:ea typeface="Times New Roman" panose="02020603050405020304" pitchFamily="18" charset="0"/>
                          <a:cs typeface="Calibri" panose="020F0502020204030204" pitchFamily="34" charset="0"/>
                        </a:rPr>
                        <a:t>Sprint Timeline</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w="12700" cap="flat" cmpd="sng" algn="ctr">
                      <a:solidFill>
                        <a:srgbClr val="BFBFB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2185223473"/>
                  </a:ext>
                </a:extLst>
              </a:tr>
              <a:tr h="445770">
                <a:tc gridSpan="2">
                  <a:txBody>
                    <a:bodyPr/>
                    <a:lstStyle/>
                    <a:p>
                      <a:pPr marL="0" marR="0" indent="153035">
                        <a:lnSpc>
                          <a:spcPct val="107000"/>
                        </a:lnSpc>
                        <a:spcAft>
                          <a:spcPts val="800"/>
                        </a:spcAft>
                      </a:pPr>
                      <a:r>
                        <a:rPr lang="en-US" sz="1200" b="1" kern="0">
                          <a:solidFill>
                            <a:srgbClr val="595959"/>
                          </a:solidFill>
                          <a:effectLst/>
                          <a:latin typeface="Century Gothic" panose="020B0502020202020204" pitchFamily="34" charset="0"/>
                          <a:ea typeface="Times New Roman" panose="02020603050405020304" pitchFamily="18" charset="0"/>
                          <a:cs typeface="Calibri" panose="020F0502020204030204" pitchFamily="34" charset="0"/>
                        </a:rPr>
                        <a:t>Goal</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hMerge="1">
                  <a:txBody>
                    <a:bodyPr/>
                    <a:lstStyle/>
                    <a:p>
                      <a:endParaRPr lang="en-US"/>
                    </a:p>
                  </a:txBody>
                  <a:tcPr/>
                </a:tc>
                <a:tc gridSpan="2">
                  <a:txBody>
                    <a:bodyPr/>
                    <a:lstStyle/>
                    <a:p>
                      <a:pPr marL="0" marR="0" indent="153035">
                        <a:lnSpc>
                          <a:spcPct val="107000"/>
                        </a:lnSpc>
                        <a:spcAft>
                          <a:spcPts val="800"/>
                        </a:spcAft>
                      </a:pPr>
                      <a:r>
                        <a:rPr lang="en-US" sz="1200" b="1" kern="0" dirty="0">
                          <a:solidFill>
                            <a:srgbClr val="595959"/>
                          </a:solidFill>
                          <a:effectLst/>
                          <a:latin typeface="Century Gothic" panose="020B0502020202020204" pitchFamily="34" charset="0"/>
                          <a:ea typeface="Times New Roman" panose="02020603050405020304" pitchFamily="18" charset="0"/>
                          <a:cs typeface="Calibri" panose="020F0502020204030204" pitchFamily="34" charset="0"/>
                        </a:rPr>
                        <a:t>MM/DD/YY - 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hMerge="1">
                  <a:txBody>
                    <a:bodyPr/>
                    <a:lstStyle/>
                    <a:p>
                      <a:endParaRPr lang="en-US"/>
                    </a:p>
                  </a:txBody>
                  <a:tcPr/>
                </a:tc>
                <a:extLst>
                  <a:ext uri="{0D108BD9-81ED-4DB2-BD59-A6C34878D82A}">
                    <a16:rowId xmlns:a16="http://schemas.microsoft.com/office/drawing/2014/main" val="2252700309"/>
                  </a:ext>
                </a:extLst>
              </a:tr>
            </a:tbl>
          </a:graphicData>
        </a:graphic>
      </p:graphicFrame>
      <p:pic>
        <p:nvPicPr>
          <p:cNvPr id="5" name="Graphic 4" descr="Pie chart outline">
            <a:extLst>
              <a:ext uri="{FF2B5EF4-FFF2-40B4-BE49-F238E27FC236}">
                <a16:creationId xmlns:a16="http://schemas.microsoft.com/office/drawing/2014/main" id="{6989D8C9-BB7B-9D6B-72CD-C08765EB96B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00445" y="1250302"/>
            <a:ext cx="2804106" cy="2804106"/>
          </a:xfrm>
          <a:prstGeom prst="rect">
            <a:avLst/>
          </a:prstGeom>
        </p:spPr>
      </p:pic>
      <p:pic>
        <p:nvPicPr>
          <p:cNvPr id="6" name="Graphic 5" descr="Pie chart outline">
            <a:extLst>
              <a:ext uri="{FF2B5EF4-FFF2-40B4-BE49-F238E27FC236}">
                <a16:creationId xmlns:a16="http://schemas.microsoft.com/office/drawing/2014/main" id="{1DA82647-84A8-2D82-2A54-78A71BBB9C5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77588" y="1250302"/>
            <a:ext cx="2804106" cy="2804106"/>
          </a:xfrm>
          <a:prstGeom prst="rect">
            <a:avLst/>
          </a:prstGeom>
        </p:spPr>
      </p:pic>
      <p:pic>
        <p:nvPicPr>
          <p:cNvPr id="8" name="Graphic 7" descr="Pie chart outline">
            <a:extLst>
              <a:ext uri="{FF2B5EF4-FFF2-40B4-BE49-F238E27FC236}">
                <a16:creationId xmlns:a16="http://schemas.microsoft.com/office/drawing/2014/main" id="{B7F4F99A-B82C-50B7-9F71-471654E2246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654731" y="1250302"/>
            <a:ext cx="2804106" cy="2804106"/>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DD614-340D-2272-91DC-1129F0A82F58}"/>
            </a:ext>
          </a:extLst>
        </p:cNvPr>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9FC5F683-7D14-A12D-FEA7-0FC7C5BAE104}"/>
              </a:ext>
            </a:extLst>
          </p:cNvPr>
          <p:cNvGraphicFramePr/>
          <p:nvPr>
            <p:extLst>
              <p:ext uri="{D42A27DB-BD31-4B8C-83A1-F6EECF244321}">
                <p14:modId xmlns:p14="http://schemas.microsoft.com/office/powerpoint/2010/main" val="908027935"/>
              </p:ext>
            </p:extLst>
          </p:nvPr>
        </p:nvGraphicFramePr>
        <p:xfrm>
          <a:off x="222865" y="284876"/>
          <a:ext cx="11832286" cy="5854667"/>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Box 2">
            <a:extLst>
              <a:ext uri="{FF2B5EF4-FFF2-40B4-BE49-F238E27FC236}">
                <a16:creationId xmlns:a16="http://schemas.microsoft.com/office/drawing/2014/main" id="{B322CB12-C64A-C8BA-0528-E8863F7CC415}"/>
              </a:ext>
            </a:extLst>
          </p:cNvPr>
          <p:cNvSpPr txBox="1"/>
          <p:nvPr/>
        </p:nvSpPr>
        <p:spPr>
          <a:xfrm>
            <a:off x="256009" y="6444099"/>
            <a:ext cx="11679982" cy="258049"/>
          </a:xfrm>
          <a:prstGeom prst="rect">
            <a:avLst/>
          </a:prstGeom>
          <a:solidFill>
            <a:schemeClr val="lt1"/>
          </a:solidFill>
          <a:ln w="6350">
            <a:solidFill>
              <a:schemeClr val="bg1">
                <a:lumMod val="75000"/>
              </a:schemeClr>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Aft>
                <a:spcPts val="800"/>
              </a:spcAft>
            </a:pPr>
            <a:r>
              <a:rPr lang="en-US" sz="11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To edit Task Status pie chart, right click inside the chart and choose Edit Data. Insert values that mirror the Scrum Board statuses on Slide 3 of this template.</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82508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DF623F-C54D-C198-6984-1501E2C6A2E2}"/>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818CB15-A7D4-4A89-BF6E-0EB96CA94B2E}"/>
              </a:ext>
            </a:extLst>
          </p:cNvPr>
          <p:cNvGraphicFramePr>
            <a:graphicFrameLocks noGrp="1"/>
          </p:cNvGraphicFramePr>
          <p:nvPr>
            <p:extLst>
              <p:ext uri="{D42A27DB-BD31-4B8C-83A1-F6EECF244321}">
                <p14:modId xmlns:p14="http://schemas.microsoft.com/office/powerpoint/2010/main" val="1024232353"/>
              </p:ext>
            </p:extLst>
          </p:nvPr>
        </p:nvGraphicFramePr>
        <p:xfrm>
          <a:off x="139958" y="205275"/>
          <a:ext cx="11868542" cy="5215811"/>
        </p:xfrm>
        <a:graphic>
          <a:graphicData uri="http://schemas.openxmlformats.org/drawingml/2006/table">
            <a:tbl>
              <a:tblPr firstRow="1" firstCol="1" bandRow="1"/>
              <a:tblGrid>
                <a:gridCol w="1695506">
                  <a:extLst>
                    <a:ext uri="{9D8B030D-6E8A-4147-A177-3AD203B41FA5}">
                      <a16:colId xmlns:a16="http://schemas.microsoft.com/office/drawing/2014/main" val="3772980271"/>
                    </a:ext>
                  </a:extLst>
                </a:gridCol>
                <a:gridCol w="1695506">
                  <a:extLst>
                    <a:ext uri="{9D8B030D-6E8A-4147-A177-3AD203B41FA5}">
                      <a16:colId xmlns:a16="http://schemas.microsoft.com/office/drawing/2014/main" val="704991956"/>
                    </a:ext>
                  </a:extLst>
                </a:gridCol>
                <a:gridCol w="1695506">
                  <a:extLst>
                    <a:ext uri="{9D8B030D-6E8A-4147-A177-3AD203B41FA5}">
                      <a16:colId xmlns:a16="http://schemas.microsoft.com/office/drawing/2014/main" val="238923331"/>
                    </a:ext>
                  </a:extLst>
                </a:gridCol>
                <a:gridCol w="1695506">
                  <a:extLst>
                    <a:ext uri="{9D8B030D-6E8A-4147-A177-3AD203B41FA5}">
                      <a16:colId xmlns:a16="http://schemas.microsoft.com/office/drawing/2014/main" val="940854561"/>
                    </a:ext>
                  </a:extLst>
                </a:gridCol>
                <a:gridCol w="1695506">
                  <a:extLst>
                    <a:ext uri="{9D8B030D-6E8A-4147-A177-3AD203B41FA5}">
                      <a16:colId xmlns:a16="http://schemas.microsoft.com/office/drawing/2014/main" val="3125860514"/>
                    </a:ext>
                  </a:extLst>
                </a:gridCol>
                <a:gridCol w="1695506">
                  <a:extLst>
                    <a:ext uri="{9D8B030D-6E8A-4147-A177-3AD203B41FA5}">
                      <a16:colId xmlns:a16="http://schemas.microsoft.com/office/drawing/2014/main" val="924912968"/>
                    </a:ext>
                  </a:extLst>
                </a:gridCol>
                <a:gridCol w="1695506">
                  <a:extLst>
                    <a:ext uri="{9D8B030D-6E8A-4147-A177-3AD203B41FA5}">
                      <a16:colId xmlns:a16="http://schemas.microsoft.com/office/drawing/2014/main" val="3418380849"/>
                    </a:ext>
                  </a:extLst>
                </a:gridCol>
              </a:tblGrid>
              <a:tr h="380923">
                <a:tc>
                  <a:txBody>
                    <a:bodyPr/>
                    <a:lstStyle/>
                    <a:p>
                      <a:pPr marL="0" marR="0" algn="ctr">
                        <a:lnSpc>
                          <a:spcPct val="107000"/>
                        </a:lnSpc>
                        <a:spcAft>
                          <a:spcPts val="800"/>
                        </a:spcAft>
                      </a:pPr>
                      <a:r>
                        <a:rPr lang="en-US" sz="14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Product Backlog</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a:txBody>
                    <a:bodyPr/>
                    <a:lstStyle/>
                    <a:p>
                      <a:pPr marL="0" marR="0" algn="ctr">
                        <a:lnSpc>
                          <a:spcPct val="107000"/>
                        </a:lnSpc>
                        <a:spcAft>
                          <a:spcPts val="800"/>
                        </a:spcAft>
                      </a:pPr>
                      <a:r>
                        <a:rPr lang="en-US" sz="14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Sprint Backlog</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a:txBody>
                    <a:bodyPr/>
                    <a:lstStyle/>
                    <a:p>
                      <a:pPr marL="0" marR="0" algn="ctr">
                        <a:lnSpc>
                          <a:spcPct val="107000"/>
                        </a:lnSpc>
                        <a:spcAft>
                          <a:spcPts val="800"/>
                        </a:spcAft>
                      </a:pPr>
                      <a:r>
                        <a:rPr lang="en-US" sz="14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Ready</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70AD47"/>
                    </a:solidFill>
                  </a:tcPr>
                </a:tc>
                <a:tc>
                  <a:txBody>
                    <a:bodyPr/>
                    <a:lstStyle/>
                    <a:p>
                      <a:pPr marL="0" marR="0" algn="ctr">
                        <a:lnSpc>
                          <a:spcPct val="107000"/>
                        </a:lnSpc>
                        <a:spcAft>
                          <a:spcPts val="800"/>
                        </a:spcAft>
                      </a:pPr>
                      <a:r>
                        <a:rPr lang="en-US" sz="14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In Progress</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20928D"/>
                    </a:solidFill>
                  </a:tcPr>
                </a:tc>
                <a:tc>
                  <a:txBody>
                    <a:bodyPr/>
                    <a:lstStyle/>
                    <a:p>
                      <a:pPr marL="0" marR="0" algn="ctr">
                        <a:lnSpc>
                          <a:spcPct val="107000"/>
                        </a:lnSpc>
                        <a:spcAft>
                          <a:spcPts val="800"/>
                        </a:spcAft>
                      </a:pPr>
                      <a:r>
                        <a:rPr lang="en-US" sz="14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In Review</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BF8F00"/>
                    </a:solidFill>
                  </a:tcPr>
                </a:tc>
                <a:tc>
                  <a:txBody>
                    <a:bodyPr/>
                    <a:lstStyle/>
                    <a:p>
                      <a:pPr marL="0" marR="0" algn="ctr">
                        <a:lnSpc>
                          <a:spcPct val="107000"/>
                        </a:lnSpc>
                        <a:spcAft>
                          <a:spcPts val="800"/>
                        </a:spcAft>
                      </a:pPr>
                      <a:r>
                        <a:rPr lang="en-US" sz="14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Done</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B9BD5"/>
                    </a:solidFill>
                  </a:tcPr>
                </a:tc>
                <a:tc>
                  <a:txBody>
                    <a:bodyPr/>
                    <a:lstStyle/>
                    <a:p>
                      <a:pPr marL="0" marR="0" algn="ctr">
                        <a:lnSpc>
                          <a:spcPct val="107000"/>
                        </a:lnSpc>
                        <a:spcAft>
                          <a:spcPts val="800"/>
                        </a:spcAft>
                      </a:pPr>
                      <a:r>
                        <a:rPr lang="en-US" sz="14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On Hold</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extLst>
                  <a:ext uri="{0D108BD9-81ED-4DB2-BD59-A6C34878D82A}">
                    <a16:rowId xmlns:a16="http://schemas.microsoft.com/office/drawing/2014/main" val="2317911519"/>
                  </a:ext>
                </a:extLst>
              </a:tr>
              <a:tr h="1208722">
                <a:tc>
                  <a:txBody>
                    <a:bodyPr/>
                    <a:lstStyle/>
                    <a:p>
                      <a:pPr marL="0" marR="0">
                        <a:lnSpc>
                          <a:spcPct val="107000"/>
                        </a:lnSpc>
                        <a:spcAft>
                          <a:spcPts val="80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2EFDA"/>
                    </a:solidFill>
                  </a:tcPr>
                </a:tc>
                <a:tc>
                  <a:txBody>
                    <a:bodyPr/>
                    <a:lstStyle/>
                    <a:p>
                      <a:pPr marL="0" marR="0">
                        <a:lnSpc>
                          <a:spcPct val="107000"/>
                        </a:lnSpc>
                        <a:spcAft>
                          <a:spcPts val="80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marL="0" marR="0">
                        <a:lnSpc>
                          <a:spcPct val="107000"/>
                        </a:lnSpc>
                        <a:spcAft>
                          <a:spcPts val="80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CE4D6"/>
                    </a:solidFill>
                  </a:tcPr>
                </a:tc>
                <a:tc>
                  <a:txBody>
                    <a:bodyPr/>
                    <a:lstStyle/>
                    <a:p>
                      <a:pPr marL="0" marR="0">
                        <a:lnSpc>
                          <a:spcPct val="107000"/>
                        </a:lnSpc>
                        <a:spcAft>
                          <a:spcPts val="80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2EFDA"/>
                    </a:solidFill>
                  </a:tcPr>
                </a:tc>
                <a:tc>
                  <a:txBody>
                    <a:bodyPr/>
                    <a:lstStyle/>
                    <a:p>
                      <a:pPr marL="0" marR="0">
                        <a:lnSpc>
                          <a:spcPct val="107000"/>
                        </a:lnSpc>
                        <a:spcAft>
                          <a:spcPts val="80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241377613"/>
                  </a:ext>
                </a:extLst>
              </a:tr>
              <a:tr h="1208722">
                <a:tc>
                  <a:txBody>
                    <a:bodyPr/>
                    <a:lstStyle/>
                    <a:p>
                      <a:pPr marL="0" marR="0">
                        <a:lnSpc>
                          <a:spcPct val="107000"/>
                        </a:lnSpc>
                        <a:spcAft>
                          <a:spcPts val="80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CE4D6"/>
                    </a:solidFill>
                  </a:tcPr>
                </a:tc>
                <a:tc>
                  <a:txBody>
                    <a:bodyPr/>
                    <a:lstStyle/>
                    <a:p>
                      <a:pPr marL="0" marR="0">
                        <a:lnSpc>
                          <a:spcPct val="107000"/>
                        </a:lnSpc>
                        <a:spcAft>
                          <a:spcPts val="80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marL="0" marR="0">
                        <a:lnSpc>
                          <a:spcPct val="107000"/>
                        </a:lnSpc>
                        <a:spcAft>
                          <a:spcPts val="80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2EFDA"/>
                    </a:solidFill>
                  </a:tcPr>
                </a:tc>
                <a:tc>
                  <a:txBody>
                    <a:bodyPr/>
                    <a:lstStyle/>
                    <a:p>
                      <a:pPr marL="0" marR="0">
                        <a:lnSpc>
                          <a:spcPct val="107000"/>
                        </a:lnSpc>
                        <a:spcAft>
                          <a:spcPts val="80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799868463"/>
                  </a:ext>
                </a:extLst>
              </a:tr>
              <a:tr h="1208722">
                <a:tc>
                  <a:txBody>
                    <a:bodyPr/>
                    <a:lstStyle/>
                    <a:p>
                      <a:pPr marL="0" marR="0">
                        <a:lnSpc>
                          <a:spcPct val="107000"/>
                        </a:lnSpc>
                        <a:spcAft>
                          <a:spcPts val="80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marL="0" marR="0">
                        <a:lnSpc>
                          <a:spcPct val="107000"/>
                        </a:lnSpc>
                        <a:spcAft>
                          <a:spcPts val="80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2EFDA"/>
                    </a:solidFill>
                  </a:tcPr>
                </a:tc>
                <a:tc>
                  <a:txBody>
                    <a:bodyPr/>
                    <a:lstStyle/>
                    <a:p>
                      <a:pPr marL="0" marR="0">
                        <a:lnSpc>
                          <a:spcPct val="107000"/>
                        </a:lnSpc>
                        <a:spcAft>
                          <a:spcPts val="80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557010562"/>
                  </a:ext>
                </a:extLst>
              </a:tr>
              <a:tr h="1208722">
                <a:tc>
                  <a:txBody>
                    <a:bodyPr/>
                    <a:lstStyle/>
                    <a:p>
                      <a:pPr marL="0" marR="0">
                        <a:lnSpc>
                          <a:spcPct val="107000"/>
                        </a:lnSpc>
                        <a:spcAft>
                          <a:spcPts val="80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marL="0" marR="0">
                        <a:lnSpc>
                          <a:spcPct val="107000"/>
                        </a:lnSpc>
                        <a:spcAft>
                          <a:spcPts val="80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2EFDA"/>
                    </a:solidFill>
                  </a:tcPr>
                </a:tc>
                <a:tc>
                  <a:txBody>
                    <a:bodyPr/>
                    <a:lstStyle/>
                    <a:p>
                      <a:pPr marL="0" marR="0">
                        <a:lnSpc>
                          <a:spcPct val="107000"/>
                        </a:lnSpc>
                        <a:spcAft>
                          <a:spcPts val="80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Priority:</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Assigned To:</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Start Date:</a:t>
                      </a:r>
                      <a:b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Due Date:</a:t>
                      </a:r>
                      <a:endParaRPr lang="en-US"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670" marR="5467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765215557"/>
                  </a:ext>
                </a:extLst>
              </a:tr>
            </a:tbl>
          </a:graphicData>
        </a:graphic>
      </p:graphicFrame>
      <p:graphicFrame>
        <p:nvGraphicFramePr>
          <p:cNvPr id="5" name="Table 4">
            <a:extLst>
              <a:ext uri="{FF2B5EF4-FFF2-40B4-BE49-F238E27FC236}">
                <a16:creationId xmlns:a16="http://schemas.microsoft.com/office/drawing/2014/main" id="{32EB6F2F-DA4F-8FB9-FF09-02469A9DD2F1}"/>
              </a:ext>
            </a:extLst>
          </p:cNvPr>
          <p:cNvGraphicFramePr>
            <a:graphicFrameLocks noGrp="1"/>
          </p:cNvGraphicFramePr>
          <p:nvPr>
            <p:extLst>
              <p:ext uri="{D42A27DB-BD31-4B8C-83A1-F6EECF244321}">
                <p14:modId xmlns:p14="http://schemas.microsoft.com/office/powerpoint/2010/main" val="1580751199"/>
              </p:ext>
            </p:extLst>
          </p:nvPr>
        </p:nvGraphicFramePr>
        <p:xfrm>
          <a:off x="139958" y="5902155"/>
          <a:ext cx="9498330" cy="750570"/>
        </p:xfrm>
        <a:graphic>
          <a:graphicData uri="http://schemas.openxmlformats.org/drawingml/2006/table">
            <a:tbl>
              <a:tblPr firstRow="1" firstCol="1" bandRow="1"/>
              <a:tblGrid>
                <a:gridCol w="3227456">
                  <a:extLst>
                    <a:ext uri="{9D8B030D-6E8A-4147-A177-3AD203B41FA5}">
                      <a16:colId xmlns:a16="http://schemas.microsoft.com/office/drawing/2014/main" val="430453268"/>
                    </a:ext>
                  </a:extLst>
                </a:gridCol>
                <a:gridCol w="3135437">
                  <a:extLst>
                    <a:ext uri="{9D8B030D-6E8A-4147-A177-3AD203B41FA5}">
                      <a16:colId xmlns:a16="http://schemas.microsoft.com/office/drawing/2014/main" val="2384839128"/>
                    </a:ext>
                  </a:extLst>
                </a:gridCol>
                <a:gridCol w="3135437">
                  <a:extLst>
                    <a:ext uri="{9D8B030D-6E8A-4147-A177-3AD203B41FA5}">
                      <a16:colId xmlns:a16="http://schemas.microsoft.com/office/drawing/2014/main" val="1724991223"/>
                    </a:ext>
                  </a:extLst>
                </a:gridCol>
              </a:tblGrid>
              <a:tr h="342900">
                <a:tc>
                  <a:txBody>
                    <a:bodyPr/>
                    <a:lstStyle/>
                    <a:p>
                      <a:pPr marL="0" marR="0">
                        <a:lnSpc>
                          <a:spcPct val="107000"/>
                        </a:lnSpc>
                        <a:spcAft>
                          <a:spcPts val="800"/>
                        </a:spcAft>
                      </a:pPr>
                      <a:r>
                        <a:rPr lang="en-US" sz="1200" b="1" kern="0">
                          <a:solidFill>
                            <a:srgbClr val="808080"/>
                          </a:solidFill>
                          <a:effectLst/>
                          <a:latin typeface="Century Gothic" panose="020B0502020202020204" pitchFamily="34" charset="0"/>
                          <a:ea typeface="Times New Roman" panose="02020603050405020304" pitchFamily="18" charset="0"/>
                          <a:cs typeface="Calibri" panose="020F0502020204030204" pitchFamily="34" charset="0"/>
                        </a:rPr>
                        <a:t>Task Priority Key</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1200" b="1" kern="0">
                          <a:solidFill>
                            <a:srgbClr val="80808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a:noFill/>
                    </a:lnL>
                    <a:lnR>
                      <a:noFill/>
                    </a:lnR>
                    <a:lnT>
                      <a:noFill/>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1100" kern="100">
                        <a:effectLst/>
                        <a:latin typeface="Aptos" panose="020B0004020202020204" pitchFamily="34" charset="0"/>
                      </a:endParaRPr>
                    </a:p>
                  </a:txBody>
                  <a:tcPr marL="68580" marR="68580" marT="0" marB="0" anchor="b">
                    <a:lnL>
                      <a:noFill/>
                    </a:lnL>
                    <a:lnR>
                      <a:noFill/>
                    </a:lnR>
                    <a:lnT>
                      <a:noFill/>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287814264"/>
                  </a:ext>
                </a:extLst>
              </a:tr>
              <a:tr h="407670">
                <a:tc>
                  <a:txBody>
                    <a:bodyPr/>
                    <a:lstStyle/>
                    <a:p>
                      <a:pPr marL="0" marR="0" algn="ctr">
                        <a:lnSpc>
                          <a:spcPct val="107000"/>
                        </a:lnSpc>
                        <a:spcAft>
                          <a:spcPts val="800"/>
                        </a:spcAft>
                      </a:pPr>
                      <a:r>
                        <a:rPr lang="en-US" sz="1200" b="1" kern="0">
                          <a:solidFill>
                            <a:srgbClr val="808080"/>
                          </a:solidFill>
                          <a:effectLst/>
                          <a:latin typeface="Century Gothic" panose="020B0502020202020204" pitchFamily="34" charset="0"/>
                          <a:ea typeface="Times New Roman" panose="02020603050405020304" pitchFamily="18" charset="0"/>
                          <a:cs typeface="Calibri" panose="020F0502020204030204" pitchFamily="34" charset="0"/>
                        </a:rPr>
                        <a:t>Low Priority</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2EFDA"/>
                    </a:solidFill>
                  </a:tcPr>
                </a:tc>
                <a:tc>
                  <a:txBody>
                    <a:bodyPr/>
                    <a:lstStyle/>
                    <a:p>
                      <a:pPr marL="0" marR="0" algn="ctr">
                        <a:lnSpc>
                          <a:spcPct val="107000"/>
                        </a:lnSpc>
                        <a:spcAft>
                          <a:spcPts val="800"/>
                        </a:spcAft>
                      </a:pPr>
                      <a:r>
                        <a:rPr lang="en-US" sz="1100" b="1" kern="0">
                          <a:solidFill>
                            <a:srgbClr val="808080"/>
                          </a:solidFill>
                          <a:effectLst/>
                          <a:latin typeface="Century Gothic" panose="020B0502020202020204" pitchFamily="34" charset="0"/>
                          <a:ea typeface="Times New Roman" panose="02020603050405020304" pitchFamily="18" charset="0"/>
                          <a:cs typeface="Calibri" panose="020F0502020204030204" pitchFamily="34" charset="0"/>
                        </a:rPr>
                        <a:t>Medium Priority</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marL="0" marR="0" algn="ctr">
                        <a:lnSpc>
                          <a:spcPct val="107000"/>
                        </a:lnSpc>
                        <a:spcAft>
                          <a:spcPts val="800"/>
                        </a:spcAft>
                      </a:pPr>
                      <a:r>
                        <a:rPr lang="en-US" sz="1200" b="1" kern="0" dirty="0">
                          <a:solidFill>
                            <a:srgbClr val="808080"/>
                          </a:solidFill>
                          <a:effectLst/>
                          <a:latin typeface="Century Gothic" panose="020B0502020202020204" pitchFamily="34" charset="0"/>
                          <a:ea typeface="Times New Roman" panose="02020603050405020304" pitchFamily="18" charset="0"/>
                          <a:cs typeface="Calibri" panose="020F0502020204030204" pitchFamily="34" charset="0"/>
                        </a:rPr>
                        <a:t>High Priority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8CBAD"/>
                    </a:solidFill>
                  </a:tcPr>
                </a:tc>
                <a:extLst>
                  <a:ext uri="{0D108BD9-81ED-4DB2-BD59-A6C34878D82A}">
                    <a16:rowId xmlns:a16="http://schemas.microsoft.com/office/drawing/2014/main" val="759782923"/>
                  </a:ext>
                </a:extLst>
              </a:tr>
            </a:tbl>
          </a:graphicData>
        </a:graphic>
      </p:graphicFrame>
    </p:spTree>
    <p:extLst>
      <p:ext uri="{BB962C8B-B14F-4D97-AF65-F5344CB8AC3E}">
        <p14:creationId xmlns:p14="http://schemas.microsoft.com/office/powerpoint/2010/main" val="1227770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71</TotalTime>
  <Words>660</Words>
  <Application>Microsoft Macintosh PowerPoint</Application>
  <PresentationFormat>Widescreen</PresentationFormat>
  <Paragraphs>61</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Megan Herchold</cp:lastModifiedBy>
  <cp:revision>8</cp:revision>
  <dcterms:created xsi:type="dcterms:W3CDTF">2024-07-31T18:43:37Z</dcterms:created>
  <dcterms:modified xsi:type="dcterms:W3CDTF">2024-12-20T02:56:59Z</dcterms:modified>
</cp:coreProperties>
</file>