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342" r:id="rId2"/>
    <p:sldId id="351" r:id="rId3"/>
    <p:sldId id="35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E8DD06"/>
    <a:srgbClr val="C3BA05"/>
    <a:srgbClr val="578EA9"/>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21" autoAdjust="0"/>
    <p:restoredTop sz="94660"/>
  </p:normalViewPr>
  <p:slideViewPr>
    <p:cSldViewPr snapToGrid="0">
      <p:cViewPr varScale="1">
        <p:scale>
          <a:sx n="113" d="100"/>
          <a:sy n="113" d="100"/>
        </p:scale>
        <p:origin x="72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12/19/24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12/19/24</a:t>
            </a:fld>
            <a:endParaRPr lang="en-US"/>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12/19/24</a:t>
            </a:fld>
            <a:endParaRPr lang="en-US"/>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288&amp;utm_source=template-powerpoint&amp;utm_medium=content&amp;utm_campaign=Scrum+Board+With+Burndown+Chart-powerpoint-12288&amp;lpa=Scrum+Board+With+Burndown+Chart+powerpoint+12288"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297056" y="402286"/>
            <a:ext cx="3594497" cy="7149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440827"/>
            <a:ext cx="7384507"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Scrum Board Template </a:t>
            </a:r>
            <a:br>
              <a:rPr lang="en-US" sz="2800" b="1" dirty="0">
                <a:solidFill>
                  <a:schemeClr val="tx1">
                    <a:lumMod val="65000"/>
                    <a:lumOff val="35000"/>
                  </a:schemeClr>
                </a:solidFill>
                <a:latin typeface="Century Gothic" panose="020B0502020202020204" pitchFamily="34" charset="0"/>
              </a:rPr>
            </a:br>
            <a:r>
              <a:rPr lang="en-US" sz="2800" b="1" dirty="0">
                <a:solidFill>
                  <a:schemeClr val="tx1">
                    <a:lumMod val="65000"/>
                    <a:lumOff val="35000"/>
                  </a:schemeClr>
                </a:solidFill>
                <a:latin typeface="Century Gothic" panose="020B0502020202020204" pitchFamily="34" charset="0"/>
              </a:rPr>
              <a:t>with Burndown Chart</a:t>
            </a:r>
          </a:p>
        </p:txBody>
      </p:sp>
      <p:graphicFrame>
        <p:nvGraphicFramePr>
          <p:cNvPr id="7" name="Table 6">
            <a:extLst>
              <a:ext uri="{FF2B5EF4-FFF2-40B4-BE49-F238E27FC236}">
                <a16:creationId xmlns:a16="http://schemas.microsoft.com/office/drawing/2014/main" id="{231D11F9-A7EA-6160-7BD4-040EF2B614D9}"/>
              </a:ext>
            </a:extLst>
          </p:cNvPr>
          <p:cNvGraphicFramePr>
            <a:graphicFrameLocks noGrp="1"/>
          </p:cNvGraphicFramePr>
          <p:nvPr>
            <p:extLst>
              <p:ext uri="{D42A27DB-BD31-4B8C-83A1-F6EECF244321}">
                <p14:modId xmlns:p14="http://schemas.microsoft.com/office/powerpoint/2010/main" val="3035609666"/>
              </p:ext>
            </p:extLst>
          </p:nvPr>
        </p:nvGraphicFramePr>
        <p:xfrm>
          <a:off x="300447" y="5819206"/>
          <a:ext cx="11591105" cy="597967"/>
        </p:xfrm>
        <a:graphic>
          <a:graphicData uri="http://schemas.openxmlformats.org/drawingml/2006/table">
            <a:tbl>
              <a:tblPr/>
              <a:tblGrid>
                <a:gridCol w="5792583">
                  <a:extLst>
                    <a:ext uri="{9D8B030D-6E8A-4147-A177-3AD203B41FA5}">
                      <a16:colId xmlns:a16="http://schemas.microsoft.com/office/drawing/2014/main" val="4225560012"/>
                    </a:ext>
                  </a:extLst>
                </a:gridCol>
                <a:gridCol w="2899261">
                  <a:extLst>
                    <a:ext uri="{9D8B030D-6E8A-4147-A177-3AD203B41FA5}">
                      <a16:colId xmlns:a16="http://schemas.microsoft.com/office/drawing/2014/main" val="219075532"/>
                    </a:ext>
                  </a:extLst>
                </a:gridCol>
                <a:gridCol w="2899261">
                  <a:extLst>
                    <a:ext uri="{9D8B030D-6E8A-4147-A177-3AD203B41FA5}">
                      <a16:colId xmlns:a16="http://schemas.microsoft.com/office/drawing/2014/main" val="2634401713"/>
                    </a:ext>
                  </a:extLst>
                </a:gridCol>
              </a:tblGrid>
              <a:tr h="218177">
                <a:tc>
                  <a:txBody>
                    <a:bodyPr/>
                    <a:lstStyle/>
                    <a:p>
                      <a:pPr algn="l" fontAlgn="ctr"/>
                      <a:r>
                        <a:rPr lang="en-US" sz="1000" b="0" i="0" u="none" strike="noStrike" dirty="0">
                          <a:solidFill>
                            <a:srgbClr val="595959"/>
                          </a:solidFill>
                          <a:effectLst/>
                          <a:latin typeface="Century Gothic" panose="020B0502020202020204" pitchFamily="34" charset="0"/>
                        </a:rPr>
                        <a:t>Project Name</a:t>
                      </a:r>
                    </a:p>
                  </a:txBody>
                  <a:tcPr marL="8081" marR="8081" marT="8081"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r>
                        <a:rPr lang="en-US" sz="1000" b="0" i="0" u="none" strike="noStrike">
                          <a:solidFill>
                            <a:srgbClr val="595959"/>
                          </a:solidFill>
                          <a:effectLst/>
                          <a:latin typeface="Century Gothic" panose="020B0502020202020204" pitchFamily="34" charset="0"/>
                        </a:rPr>
                        <a:t>Date</a:t>
                      </a:r>
                    </a:p>
                  </a:txBody>
                  <a:tcPr marL="8081" marR="8081" marT="8081" marB="0" anchor="ctr">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ctr"/>
                      <a:r>
                        <a:rPr lang="en-US" sz="1000" b="0" i="0" u="none" strike="noStrike">
                          <a:solidFill>
                            <a:srgbClr val="595959"/>
                          </a:solidFill>
                          <a:effectLst/>
                          <a:latin typeface="Century Gothic" panose="020B0502020202020204" pitchFamily="34" charset="0"/>
                        </a:rPr>
                        <a:t>Sprint Timeline</a:t>
                      </a:r>
                    </a:p>
                  </a:txBody>
                  <a:tcPr marL="8081" marR="8081" marT="8081" marB="0" anchor="ctr">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471850690"/>
                  </a:ext>
                </a:extLst>
              </a:tr>
              <a:tr h="379790">
                <a:tc>
                  <a:txBody>
                    <a:bodyPr/>
                    <a:lstStyle/>
                    <a:p>
                      <a:pPr algn="l" fontAlgn="ctr"/>
                      <a:r>
                        <a:rPr lang="en-US" sz="1000" b="1" i="0" u="none" strike="noStrike" dirty="0">
                          <a:solidFill>
                            <a:srgbClr val="595959"/>
                          </a:solidFill>
                          <a:effectLst/>
                          <a:latin typeface="Century Gothic" panose="020B0502020202020204" pitchFamily="34" charset="0"/>
                        </a:rPr>
                        <a:t>Name</a:t>
                      </a:r>
                    </a:p>
                  </a:txBody>
                  <a:tcPr marL="96968" marR="8081" marT="80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1" i="0" u="none" strike="noStrike">
                          <a:solidFill>
                            <a:srgbClr val="595959"/>
                          </a:solidFill>
                          <a:effectLst/>
                          <a:latin typeface="Century Gothic" panose="020B0502020202020204" pitchFamily="34" charset="0"/>
                        </a:rPr>
                        <a:t>MM/DD/YY</a:t>
                      </a:r>
                    </a:p>
                  </a:txBody>
                  <a:tcPr marL="96968" marR="8081" marT="80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000" b="1" i="0" u="none" strike="noStrike" dirty="0">
                          <a:solidFill>
                            <a:srgbClr val="595959"/>
                          </a:solidFill>
                          <a:effectLst/>
                          <a:latin typeface="Century Gothic" panose="020B0502020202020204" pitchFamily="34" charset="0"/>
                        </a:rPr>
                        <a:t>MM/DD/YY - MM/DD/YY</a:t>
                      </a:r>
                    </a:p>
                  </a:txBody>
                  <a:tcPr marL="96968" marR="8081" marT="8081"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216881935"/>
                  </a:ext>
                </a:extLst>
              </a:tr>
            </a:tbl>
          </a:graphicData>
        </a:graphic>
      </p:graphicFrame>
      <p:sp>
        <p:nvSpPr>
          <p:cNvPr id="2" name="Text Box 1">
            <a:extLst>
              <a:ext uri="{FF2B5EF4-FFF2-40B4-BE49-F238E27FC236}">
                <a16:creationId xmlns:a16="http://schemas.microsoft.com/office/drawing/2014/main" id="{248E582A-8709-72B9-BB0C-B37B6F9B55F8}"/>
              </a:ext>
            </a:extLst>
          </p:cNvPr>
          <p:cNvSpPr txBox="1"/>
          <p:nvPr/>
        </p:nvSpPr>
        <p:spPr>
          <a:xfrm>
            <a:off x="300447" y="1911402"/>
            <a:ext cx="5762625" cy="3274374"/>
          </a:xfrm>
          <a:prstGeom prst="rect">
            <a:avLst/>
          </a:prstGeom>
          <a:solidFill>
            <a:schemeClr val="bg1">
              <a:lumMod val="95000"/>
            </a:schemeClr>
          </a:solidFill>
          <a:ln w="6350">
            <a:noFill/>
          </a:ln>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nSpc>
                <a:spcPct val="107000"/>
              </a:lnSpc>
              <a:spcAft>
                <a:spcPts val="800"/>
              </a:spcAft>
            </a:pPr>
            <a:r>
              <a:rPr lang="en-US" sz="2200" kern="100" dirty="0">
                <a:effectLst/>
                <a:latin typeface="Century Gothic" panose="020B0502020202020204" pitchFamily="34" charset="0"/>
                <a:ea typeface="Aptos" panose="020B0004020202020204" pitchFamily="34" charset="0"/>
                <a:cs typeface="Times New Roman" panose="02020603050405020304" pitchFamily="18" charset="0"/>
              </a:rPr>
              <a:t>Use the Scrum Board Template with Burndown Chart in Excel to enter data that will populate the charts and graphs for your document.  Place a screenshot of your line chart on </a:t>
            </a:r>
            <a:r>
              <a:rPr lang="en-US" sz="2200" kern="100" dirty="0">
                <a:latin typeface="Century Gothic" panose="020B0502020202020204" pitchFamily="34" charset="0"/>
                <a:ea typeface="Aptos" panose="020B0004020202020204" pitchFamily="34" charset="0"/>
                <a:cs typeface="Times New Roman" panose="02020603050405020304" pitchFamily="18" charset="0"/>
              </a:rPr>
              <a:t>Slide 3 </a:t>
            </a:r>
            <a:r>
              <a:rPr lang="en-US" sz="2200" kern="100" dirty="0">
                <a:effectLst/>
                <a:latin typeface="Century Gothic" panose="020B0502020202020204" pitchFamily="34" charset="0"/>
                <a:ea typeface="Aptos" panose="020B0004020202020204" pitchFamily="34" charset="0"/>
                <a:cs typeface="Times New Roman" panose="02020603050405020304" pitchFamily="18" charset="0"/>
              </a:rPr>
              <a:t>to illustrate your Scrum Board data. </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r>
              <a:rPr lang="en-US" sz="1100" kern="100" dirty="0">
                <a:effectLst/>
                <a:latin typeface="Aptos" panose="020B0004020202020204" pitchFamily="34" charset="0"/>
                <a:ea typeface="Aptos" panose="020B0004020202020204" pitchFamily="34" charset="0"/>
                <a:cs typeface="Times New Roman" panose="02020603050405020304" pitchFamily="18" charset="0"/>
              </a:rPr>
              <a:t> </a:t>
            </a:r>
          </a:p>
        </p:txBody>
      </p:sp>
      <p:pic>
        <p:nvPicPr>
          <p:cNvPr id="3" name="Picture 2" descr="A graph of scrum board&#10;&#10;Description automatically generated">
            <a:extLst>
              <a:ext uri="{FF2B5EF4-FFF2-40B4-BE49-F238E27FC236}">
                <a16:creationId xmlns:a16="http://schemas.microsoft.com/office/drawing/2014/main" id="{D9783736-2FB7-16BA-7C80-985DE820755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92597" y="1911401"/>
            <a:ext cx="3087682" cy="3274373"/>
          </a:xfrm>
          <a:prstGeom prst="rect">
            <a:avLst/>
          </a:prstGeom>
        </p:spPr>
      </p:pic>
      <p:sp>
        <p:nvSpPr>
          <p:cNvPr id="5" name="Rectangle 4">
            <a:extLst>
              <a:ext uri="{FF2B5EF4-FFF2-40B4-BE49-F238E27FC236}">
                <a16:creationId xmlns:a16="http://schemas.microsoft.com/office/drawing/2014/main" id="{724334A7-72D8-BFCD-233B-8C44E6CEF522}"/>
              </a:ext>
            </a:extLst>
          </p:cNvPr>
          <p:cNvSpPr/>
          <p:nvPr/>
        </p:nvSpPr>
        <p:spPr>
          <a:xfrm>
            <a:off x="6206247" y="1911401"/>
            <a:ext cx="143175" cy="3274373"/>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5D083-D2E2-E279-C268-AA5EDE27977C}"/>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34A07F44-B9C4-D37C-D144-C8B4BCCF18EF}"/>
              </a:ext>
            </a:extLst>
          </p:cNvPr>
          <p:cNvGraphicFramePr>
            <a:graphicFrameLocks noGrp="1"/>
          </p:cNvGraphicFramePr>
          <p:nvPr>
            <p:extLst>
              <p:ext uri="{D42A27DB-BD31-4B8C-83A1-F6EECF244321}">
                <p14:modId xmlns:p14="http://schemas.microsoft.com/office/powerpoint/2010/main" val="644343849"/>
              </p:ext>
            </p:extLst>
          </p:nvPr>
        </p:nvGraphicFramePr>
        <p:xfrm>
          <a:off x="151587" y="132336"/>
          <a:ext cx="11915774" cy="6581782"/>
        </p:xfrm>
        <a:graphic>
          <a:graphicData uri="http://schemas.openxmlformats.org/drawingml/2006/table">
            <a:tbl>
              <a:tblPr firstRow="1" firstCol="1" bandRow="1"/>
              <a:tblGrid>
                <a:gridCol w="1067927">
                  <a:extLst>
                    <a:ext uri="{9D8B030D-6E8A-4147-A177-3AD203B41FA5}">
                      <a16:colId xmlns:a16="http://schemas.microsoft.com/office/drawing/2014/main" val="2898702217"/>
                    </a:ext>
                  </a:extLst>
                </a:gridCol>
                <a:gridCol w="545599">
                  <a:extLst>
                    <a:ext uri="{9D8B030D-6E8A-4147-A177-3AD203B41FA5}">
                      <a16:colId xmlns:a16="http://schemas.microsoft.com/office/drawing/2014/main" val="3520759726"/>
                    </a:ext>
                  </a:extLst>
                </a:gridCol>
                <a:gridCol w="977425">
                  <a:extLst>
                    <a:ext uri="{9D8B030D-6E8A-4147-A177-3AD203B41FA5}">
                      <a16:colId xmlns:a16="http://schemas.microsoft.com/office/drawing/2014/main" val="1858948788"/>
                    </a:ext>
                  </a:extLst>
                </a:gridCol>
                <a:gridCol w="1194629">
                  <a:extLst>
                    <a:ext uri="{9D8B030D-6E8A-4147-A177-3AD203B41FA5}">
                      <a16:colId xmlns:a16="http://schemas.microsoft.com/office/drawing/2014/main" val="1610633512"/>
                    </a:ext>
                  </a:extLst>
                </a:gridCol>
                <a:gridCol w="917951">
                  <a:extLst>
                    <a:ext uri="{9D8B030D-6E8A-4147-A177-3AD203B41FA5}">
                      <a16:colId xmlns:a16="http://schemas.microsoft.com/office/drawing/2014/main" val="3461997686"/>
                    </a:ext>
                  </a:extLst>
                </a:gridCol>
                <a:gridCol w="721431">
                  <a:extLst>
                    <a:ext uri="{9D8B030D-6E8A-4147-A177-3AD203B41FA5}">
                      <a16:colId xmlns:a16="http://schemas.microsoft.com/office/drawing/2014/main" val="2803281753"/>
                    </a:ext>
                  </a:extLst>
                </a:gridCol>
                <a:gridCol w="721431">
                  <a:extLst>
                    <a:ext uri="{9D8B030D-6E8A-4147-A177-3AD203B41FA5}">
                      <a16:colId xmlns:a16="http://schemas.microsoft.com/office/drawing/2014/main" val="3051060405"/>
                    </a:ext>
                  </a:extLst>
                </a:gridCol>
                <a:gridCol w="721431">
                  <a:extLst>
                    <a:ext uri="{9D8B030D-6E8A-4147-A177-3AD203B41FA5}">
                      <a16:colId xmlns:a16="http://schemas.microsoft.com/office/drawing/2014/main" val="3883511787"/>
                    </a:ext>
                  </a:extLst>
                </a:gridCol>
                <a:gridCol w="721431">
                  <a:extLst>
                    <a:ext uri="{9D8B030D-6E8A-4147-A177-3AD203B41FA5}">
                      <a16:colId xmlns:a16="http://schemas.microsoft.com/office/drawing/2014/main" val="1692665927"/>
                    </a:ext>
                  </a:extLst>
                </a:gridCol>
                <a:gridCol w="721431">
                  <a:extLst>
                    <a:ext uri="{9D8B030D-6E8A-4147-A177-3AD203B41FA5}">
                      <a16:colId xmlns:a16="http://schemas.microsoft.com/office/drawing/2014/main" val="3106798443"/>
                    </a:ext>
                  </a:extLst>
                </a:gridCol>
                <a:gridCol w="721431">
                  <a:extLst>
                    <a:ext uri="{9D8B030D-6E8A-4147-A177-3AD203B41FA5}">
                      <a16:colId xmlns:a16="http://schemas.microsoft.com/office/drawing/2014/main" val="3295425717"/>
                    </a:ext>
                  </a:extLst>
                </a:gridCol>
                <a:gridCol w="721431">
                  <a:extLst>
                    <a:ext uri="{9D8B030D-6E8A-4147-A177-3AD203B41FA5}">
                      <a16:colId xmlns:a16="http://schemas.microsoft.com/office/drawing/2014/main" val="2510683308"/>
                    </a:ext>
                  </a:extLst>
                </a:gridCol>
                <a:gridCol w="721431">
                  <a:extLst>
                    <a:ext uri="{9D8B030D-6E8A-4147-A177-3AD203B41FA5}">
                      <a16:colId xmlns:a16="http://schemas.microsoft.com/office/drawing/2014/main" val="3524880605"/>
                    </a:ext>
                  </a:extLst>
                </a:gridCol>
                <a:gridCol w="721431">
                  <a:extLst>
                    <a:ext uri="{9D8B030D-6E8A-4147-A177-3AD203B41FA5}">
                      <a16:colId xmlns:a16="http://schemas.microsoft.com/office/drawing/2014/main" val="3248915854"/>
                    </a:ext>
                  </a:extLst>
                </a:gridCol>
                <a:gridCol w="719364">
                  <a:extLst>
                    <a:ext uri="{9D8B030D-6E8A-4147-A177-3AD203B41FA5}">
                      <a16:colId xmlns:a16="http://schemas.microsoft.com/office/drawing/2014/main" val="488335615"/>
                    </a:ext>
                  </a:extLst>
                </a:gridCol>
              </a:tblGrid>
              <a:tr h="163828">
                <a:tc rowSpan="2">
                  <a:txBody>
                    <a:bodyPr/>
                    <a:lstStyle/>
                    <a:p>
                      <a:pPr marL="0" marR="0">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User Story</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rowSpan="2">
                  <a:txBody>
                    <a:bodyPr/>
                    <a:lstStyle/>
                    <a:p>
                      <a:pPr marL="0" marR="0" algn="ctr">
                        <a:lnSpc>
                          <a:spcPct val="107000"/>
                        </a:lnSpc>
                        <a:spcAft>
                          <a:spcPts val="800"/>
                        </a:spcAft>
                      </a:pPr>
                      <a:r>
                        <a:rPr lang="en-US" sz="1000" b="1" kern="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Story Points</a:t>
                      </a:r>
                      <a:endParaRPr lang="en-US" sz="10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rowSpan="2">
                  <a:txBody>
                    <a:bodyPr/>
                    <a:lstStyle/>
                    <a:p>
                      <a:pPr marL="0" marR="0">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Assigned To</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rowSpan="2">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Priority</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rowSpan="2">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Status</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gridSpan="2">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Day 1</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hMerge="1">
                  <a:txBody>
                    <a:bodyPr/>
                    <a:lstStyle/>
                    <a:p>
                      <a:endParaRPr lang="en-US"/>
                    </a:p>
                  </a:txBody>
                  <a:tcPr/>
                </a:tc>
                <a:tc gridSpan="2">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Day 2</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hMerge="1">
                  <a:txBody>
                    <a:bodyPr/>
                    <a:lstStyle/>
                    <a:p>
                      <a:endParaRPr lang="en-US"/>
                    </a:p>
                  </a:txBody>
                  <a:tcPr/>
                </a:tc>
                <a:tc gridSpan="2">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Day 3</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hMerge="1">
                  <a:txBody>
                    <a:bodyPr/>
                    <a:lstStyle/>
                    <a:p>
                      <a:endParaRPr lang="en-US"/>
                    </a:p>
                  </a:txBody>
                  <a:tcPr/>
                </a:tc>
                <a:tc gridSpan="2">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Day 4</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hMerge="1">
                  <a:txBody>
                    <a:bodyPr/>
                    <a:lstStyle/>
                    <a:p>
                      <a:endParaRPr lang="en-US"/>
                    </a:p>
                  </a:txBody>
                  <a:tcPr/>
                </a:tc>
                <a:tc gridSpan="2">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Day 5</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hMerge="1">
                  <a:txBody>
                    <a:bodyPr/>
                    <a:lstStyle/>
                    <a:p>
                      <a:endParaRPr lang="en-US"/>
                    </a:p>
                  </a:txBody>
                  <a:tcPr/>
                </a:tc>
                <a:extLst>
                  <a:ext uri="{0D108BD9-81ED-4DB2-BD59-A6C34878D82A}">
                    <a16:rowId xmlns:a16="http://schemas.microsoft.com/office/drawing/2014/main" val="3797061662"/>
                  </a:ext>
                </a:extLst>
              </a:tr>
              <a:tr h="350358">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Estimated Hours</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Actual </a:t>
                      </a:r>
                      <a:b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b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Hours</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Estimated Hours</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Actual </a:t>
                      </a:r>
                      <a:b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b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Hours</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Estimated Hours</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Actual </a:t>
                      </a:r>
                      <a:b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b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Hours</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Estimated Hours</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Actual </a:t>
                      </a:r>
                      <a:b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b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Hours</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Estimated Hours</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tc>
                  <a:txBody>
                    <a:bodyPr/>
                    <a:lstStyle/>
                    <a:p>
                      <a:pPr marL="0" marR="0" algn="ctr">
                        <a:lnSpc>
                          <a:spcPct val="107000"/>
                        </a:lnSpc>
                        <a:spcAft>
                          <a:spcPts val="800"/>
                        </a:spcAft>
                      </a:pP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Actual </a:t>
                      </a:r>
                      <a:b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br>
                      <a:r>
                        <a:rPr lang="en-US" sz="10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Hours</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95959"/>
                    </a:solidFill>
                  </a:tcPr>
                </a:tc>
                <a:extLst>
                  <a:ext uri="{0D108BD9-81ED-4DB2-BD59-A6C34878D82A}">
                    <a16:rowId xmlns:a16="http://schemas.microsoft.com/office/drawing/2014/main" val="3980774427"/>
                  </a:ext>
                </a:extLst>
              </a:tr>
              <a:tr h="172712">
                <a:tc>
                  <a:txBody>
                    <a:bodyPr/>
                    <a:lstStyle/>
                    <a:p>
                      <a:pPr marL="0" marR="0">
                        <a:lnSpc>
                          <a:spcPct val="107000"/>
                        </a:lnSpc>
                        <a:spcAft>
                          <a:spcPts val="800"/>
                        </a:spcAft>
                      </a:pPr>
                      <a:r>
                        <a:rPr lang="en-US" sz="8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User Story #1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8</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indent="12700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indent="12700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indent="12700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5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6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5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6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5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6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5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6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5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6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5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6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5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6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5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6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5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6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5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6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3982345752"/>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Name</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Needs Attention</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C000"/>
                    </a:solidFill>
                  </a:tcPr>
                </a:tc>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Complete</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03C25B"/>
                    </a:solidFill>
                  </a:tcPr>
                </a:tc>
                <a:tc>
                  <a:txBody>
                    <a:bodyPr/>
                    <a:lstStyle/>
                    <a:p>
                      <a:pPr marL="0" marR="0" algn="ctr">
                        <a:lnSpc>
                          <a:spcPct val="107000"/>
                        </a:lnSpc>
                        <a:spcAft>
                          <a:spcPts val="800"/>
                        </a:spcAft>
                      </a:pPr>
                      <a:r>
                        <a:rPr lang="en-US" sz="8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5</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6</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4</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566086140"/>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Name</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Delayed or Blocked</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0000"/>
                    </a:solidFill>
                  </a:tcPr>
                </a:tc>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In Progress</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92D050"/>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7</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4</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6</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4</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155015620"/>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Name</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Moving Smoothly</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2EFD9"/>
                    </a:solidFill>
                  </a:tcPr>
                </a:tc>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Not Started</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marL="0" marR="0" algn="ctr">
                        <a:lnSpc>
                          <a:spcPct val="107000"/>
                        </a:lnSpc>
                        <a:spcAft>
                          <a:spcPts val="800"/>
                        </a:spcAft>
                      </a:pPr>
                      <a:r>
                        <a:rPr lang="en-US" sz="8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08149225"/>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Needs Review</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ABEFEA"/>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16131656"/>
                  </a:ext>
                </a:extLst>
              </a:tr>
              <a:tr h="186035">
                <a:tc>
                  <a:txBody>
                    <a:bodyPr/>
                    <a:lstStyle/>
                    <a:p>
                      <a:pPr marL="0" marR="0">
                        <a:lnSpc>
                          <a:spcPct val="107000"/>
                        </a:lnSpc>
                        <a:spcAft>
                          <a:spcPts val="800"/>
                        </a:spcAft>
                      </a:pPr>
                      <a:r>
                        <a:rPr lang="en-US" sz="8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User Story #2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28241840"/>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Approved</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EE9E7"/>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286866632"/>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Overdue</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D966"/>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91535231"/>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On Hold</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9D9D9"/>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38223633"/>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9</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28972320"/>
                  </a:ext>
                </a:extLst>
              </a:tr>
              <a:tr h="194917">
                <a:tc>
                  <a:txBody>
                    <a:bodyPr/>
                    <a:lstStyle/>
                    <a:p>
                      <a:pPr marL="0" marR="0">
                        <a:lnSpc>
                          <a:spcPct val="107000"/>
                        </a:lnSpc>
                        <a:spcAft>
                          <a:spcPts val="800"/>
                        </a:spcAft>
                      </a:pPr>
                      <a:r>
                        <a:rPr lang="en-US" sz="8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User Story #3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3344235184"/>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6</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4</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72487640"/>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4</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77157824"/>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dirty="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60255717"/>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79663923"/>
                  </a:ext>
                </a:extLst>
              </a:tr>
              <a:tr h="186035">
                <a:tc>
                  <a:txBody>
                    <a:bodyPr/>
                    <a:lstStyle/>
                    <a:p>
                      <a:pPr marL="0" marR="0">
                        <a:lnSpc>
                          <a:spcPct val="107000"/>
                        </a:lnSpc>
                        <a:spcAft>
                          <a:spcPts val="800"/>
                        </a:spcAft>
                      </a:pPr>
                      <a:r>
                        <a:rPr lang="en-US" sz="8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User Story #4</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8</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2134483756"/>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4</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947591692"/>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6</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83236803"/>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8</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6</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8</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7</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718528655"/>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14688335"/>
                  </a:ext>
                </a:extLst>
              </a:tr>
              <a:tr h="186035">
                <a:tc>
                  <a:txBody>
                    <a:bodyPr/>
                    <a:lstStyle/>
                    <a:p>
                      <a:pPr marL="0" marR="0">
                        <a:lnSpc>
                          <a:spcPct val="107000"/>
                        </a:lnSpc>
                        <a:spcAft>
                          <a:spcPts val="800"/>
                        </a:spcAft>
                      </a:pPr>
                      <a:r>
                        <a:rPr lang="en-US" sz="8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User Story #5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b="1"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1578296864"/>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4</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111114607"/>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6</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6</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6</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9</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64687171"/>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9</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6</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9</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7</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4</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3</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88759067"/>
                  </a:ext>
                </a:extLst>
              </a:tr>
              <a:tr h="246237">
                <a:tc>
                  <a:txBody>
                    <a:bodyPr/>
                    <a:lstStyle/>
                    <a:p>
                      <a:pPr marL="0" marR="0">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Task</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lgn="ctr">
                        <a:lnSpc>
                          <a:spcPct val="107000"/>
                        </a:lnSpc>
                        <a:spcAft>
                          <a:spcPts val="800"/>
                        </a:spcAft>
                      </a:pPr>
                      <a:r>
                        <a:rPr lang="en-US" sz="8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0</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3291081"/>
                  </a:ext>
                </a:extLst>
              </a:tr>
              <a:tr h="217122">
                <a:tc>
                  <a:txBody>
                    <a:bodyPr/>
                    <a:lstStyle/>
                    <a:p>
                      <a:pPr marL="0" marR="0">
                        <a:lnSpc>
                          <a:spcPct val="107000"/>
                        </a:lnSpc>
                        <a:spcAft>
                          <a:spcPts val="800"/>
                        </a:spcAft>
                      </a:pPr>
                      <a:r>
                        <a:rPr lang="en-US" sz="800" b="1" kern="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TOTAL</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3F4F"/>
                    </a:solidFill>
                  </a:tcPr>
                </a:tc>
                <a:tc>
                  <a:txBody>
                    <a:bodyPr/>
                    <a:lstStyle/>
                    <a:p>
                      <a:pPr marL="0" marR="0" algn="ctr">
                        <a:lnSpc>
                          <a:spcPct val="107000"/>
                        </a:lnSpc>
                        <a:spcAft>
                          <a:spcPts val="800"/>
                        </a:spcAft>
                      </a:pPr>
                      <a:r>
                        <a:rPr lang="en-US" sz="800" b="1" kern="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3F4F"/>
                    </a:solid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3F4F"/>
                    </a:solidFill>
                  </a:tcPr>
                </a:tc>
                <a:tc>
                  <a:txBody>
                    <a:bodyPr/>
                    <a:lstStyle/>
                    <a:p>
                      <a:pPr>
                        <a:lnSpc>
                          <a:spcPct val="107000"/>
                        </a:lnSpc>
                      </a:pPr>
                      <a:endParaRPr lang="en-US" sz="800" kern="10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3F4F"/>
                    </a:solidFill>
                  </a:tcPr>
                </a:tc>
                <a:tc>
                  <a:txBody>
                    <a:bodyPr/>
                    <a:lstStyle/>
                    <a:p>
                      <a:pPr>
                        <a:lnSpc>
                          <a:spcPct val="107000"/>
                        </a:lnSpc>
                      </a:pPr>
                      <a:endParaRPr lang="en-US" sz="800" kern="100" dirty="0">
                        <a:effectLst/>
                        <a:latin typeface="Aptos" panose="020B0004020202020204" pitchFamily="34"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3F4F"/>
                    </a:solidFill>
                  </a:tcPr>
                </a:tc>
                <a:tc>
                  <a:txBody>
                    <a:bodyPr/>
                    <a:lstStyle/>
                    <a:p>
                      <a:pPr marL="0" marR="0" algn="ctr">
                        <a:lnSpc>
                          <a:spcPct val="107000"/>
                        </a:lnSpc>
                        <a:spcAft>
                          <a:spcPts val="800"/>
                        </a:spcAft>
                      </a:pPr>
                      <a:r>
                        <a:rPr lang="en-US" sz="800" b="1" kern="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66</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3F4F"/>
                    </a:solidFill>
                  </a:tcPr>
                </a:tc>
                <a:tc>
                  <a:txBody>
                    <a:bodyPr/>
                    <a:lstStyle/>
                    <a:p>
                      <a:pPr marL="0" marR="0" algn="ctr">
                        <a:lnSpc>
                          <a:spcPct val="107000"/>
                        </a:lnSpc>
                        <a:spcAft>
                          <a:spcPts val="800"/>
                        </a:spcAft>
                      </a:pPr>
                      <a:r>
                        <a:rPr lang="en-US" sz="800" b="1" kern="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47</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3F4F"/>
                    </a:solidFill>
                  </a:tcPr>
                </a:tc>
                <a:tc>
                  <a:txBody>
                    <a:bodyPr/>
                    <a:lstStyle/>
                    <a:p>
                      <a:pPr marL="0" marR="0" algn="ctr">
                        <a:lnSpc>
                          <a:spcPct val="107000"/>
                        </a:lnSpc>
                        <a:spcAft>
                          <a:spcPts val="800"/>
                        </a:spcAft>
                      </a:pPr>
                      <a:r>
                        <a:rPr lang="en-US" sz="800" b="1" kern="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65</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3F4F"/>
                    </a:solidFill>
                  </a:tcPr>
                </a:tc>
                <a:tc>
                  <a:txBody>
                    <a:bodyPr/>
                    <a:lstStyle/>
                    <a:p>
                      <a:pPr marL="0" marR="0" algn="ctr">
                        <a:lnSpc>
                          <a:spcPct val="107000"/>
                        </a:lnSpc>
                        <a:spcAft>
                          <a:spcPts val="800"/>
                        </a:spcAft>
                      </a:pPr>
                      <a:r>
                        <a:rPr lang="en-US" sz="800" b="1" kern="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44</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3F4F"/>
                    </a:solidFill>
                  </a:tcPr>
                </a:tc>
                <a:tc>
                  <a:txBody>
                    <a:bodyPr/>
                    <a:lstStyle/>
                    <a:p>
                      <a:pPr marL="0" marR="0" algn="ctr">
                        <a:lnSpc>
                          <a:spcPct val="107000"/>
                        </a:lnSpc>
                        <a:spcAft>
                          <a:spcPts val="800"/>
                        </a:spcAft>
                      </a:pPr>
                      <a:r>
                        <a:rPr lang="en-US" sz="800" b="1" kern="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44</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3F4F"/>
                    </a:solidFill>
                  </a:tcPr>
                </a:tc>
                <a:tc>
                  <a:txBody>
                    <a:bodyPr/>
                    <a:lstStyle/>
                    <a:p>
                      <a:pPr marL="0" marR="0" algn="ctr">
                        <a:lnSpc>
                          <a:spcPct val="107000"/>
                        </a:lnSpc>
                        <a:spcAft>
                          <a:spcPts val="800"/>
                        </a:spcAft>
                      </a:pPr>
                      <a:r>
                        <a:rPr lang="en-US" sz="800" b="1" kern="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31</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3F4F"/>
                    </a:solidFill>
                  </a:tcPr>
                </a:tc>
                <a:tc>
                  <a:txBody>
                    <a:bodyPr/>
                    <a:lstStyle/>
                    <a:p>
                      <a:pPr marL="0" marR="0" algn="ctr">
                        <a:lnSpc>
                          <a:spcPct val="107000"/>
                        </a:lnSpc>
                        <a:spcAft>
                          <a:spcPts val="800"/>
                        </a:spcAft>
                      </a:pPr>
                      <a:r>
                        <a:rPr lang="en-US" sz="800" b="1" kern="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26</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3F4F"/>
                    </a:solidFill>
                  </a:tcPr>
                </a:tc>
                <a:tc>
                  <a:txBody>
                    <a:bodyPr/>
                    <a:lstStyle/>
                    <a:p>
                      <a:pPr marL="0" marR="0" algn="ctr">
                        <a:lnSpc>
                          <a:spcPct val="107000"/>
                        </a:lnSpc>
                        <a:spcAft>
                          <a:spcPts val="800"/>
                        </a:spcAft>
                      </a:pPr>
                      <a:r>
                        <a:rPr lang="en-US" sz="800" b="1" kern="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12</a:t>
                      </a:r>
                      <a:endParaRPr lang="en-US" sz="800" kern="10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90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3F4F"/>
                    </a:solidFill>
                  </a:tcPr>
                </a:tc>
                <a:tc>
                  <a:txBody>
                    <a:bodyPr/>
                    <a:lstStyle/>
                    <a:p>
                      <a:pPr marL="0" marR="0" algn="ctr">
                        <a:lnSpc>
                          <a:spcPct val="107000"/>
                        </a:lnSpc>
                        <a:spcAft>
                          <a:spcPts val="800"/>
                        </a:spcAft>
                      </a:pPr>
                      <a:r>
                        <a:rPr lang="en-US" sz="8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25.5</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90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3F4F"/>
                    </a:solidFill>
                  </a:tcPr>
                </a:tc>
                <a:tc>
                  <a:txBody>
                    <a:bodyPr/>
                    <a:lstStyle/>
                    <a:p>
                      <a:pPr marL="0" marR="0" algn="ctr">
                        <a:lnSpc>
                          <a:spcPct val="107000"/>
                        </a:lnSpc>
                        <a:spcAft>
                          <a:spcPts val="800"/>
                        </a:spcAft>
                      </a:pPr>
                      <a:r>
                        <a:rPr lang="en-US" sz="800" b="1" kern="0" dirty="0">
                          <a:solidFill>
                            <a:srgbClr val="FFFFFF"/>
                          </a:solidFill>
                          <a:effectLst/>
                          <a:latin typeface="Century Gothic" panose="020B0502020202020204" pitchFamily="34" charset="0"/>
                          <a:ea typeface="Times New Roman" panose="02020603050405020304" pitchFamily="18" charset="0"/>
                          <a:cs typeface="Calibri" panose="020F0502020204030204" pitchFamily="34" charset="0"/>
                        </a:rPr>
                        <a:t>18</a:t>
                      </a:r>
                      <a:endParaRPr lang="en-US" sz="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35234" marR="3523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333F4F"/>
                    </a:solidFill>
                  </a:tcPr>
                </a:tc>
                <a:extLst>
                  <a:ext uri="{0D108BD9-81ED-4DB2-BD59-A6C34878D82A}">
                    <a16:rowId xmlns:a16="http://schemas.microsoft.com/office/drawing/2014/main" val="2997696489"/>
                  </a:ext>
                </a:extLst>
              </a:tr>
            </a:tbl>
          </a:graphicData>
        </a:graphic>
      </p:graphicFrame>
    </p:spTree>
    <p:extLst>
      <p:ext uri="{BB962C8B-B14F-4D97-AF65-F5344CB8AC3E}">
        <p14:creationId xmlns:p14="http://schemas.microsoft.com/office/powerpoint/2010/main" val="1334065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graph of scrum board&#10;&#10;Description automatically generated">
            <a:extLst>
              <a:ext uri="{FF2B5EF4-FFF2-40B4-BE49-F238E27FC236}">
                <a16:creationId xmlns:a16="http://schemas.microsoft.com/office/drawing/2014/main" id="{11B22D64-3B3E-629A-F40A-D8AE4FE535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6268" y="78221"/>
            <a:ext cx="6319464" cy="6701558"/>
          </a:xfrm>
          <a:prstGeom prst="rect">
            <a:avLst/>
          </a:prstGeom>
        </p:spPr>
      </p:pic>
    </p:spTree>
    <p:extLst>
      <p:ext uri="{BB962C8B-B14F-4D97-AF65-F5344CB8AC3E}">
        <p14:creationId xmlns:p14="http://schemas.microsoft.com/office/powerpoint/2010/main" val="690743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62</TotalTime>
  <Words>562</Words>
  <Application>Microsoft Macintosh PowerPoint</Application>
  <PresentationFormat>Widescreen</PresentationFormat>
  <Paragraphs>362</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6</cp:revision>
  <dcterms:created xsi:type="dcterms:W3CDTF">2024-07-31T18:43:37Z</dcterms:created>
  <dcterms:modified xsi:type="dcterms:W3CDTF">2024-12-20T03:46:56Z</dcterms:modified>
</cp:coreProperties>
</file>