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353" r:id="rId2"/>
    <p:sldId id="376" r:id="rId3"/>
    <p:sldId id="374" r:id="rId4"/>
    <p:sldId id="378" r:id="rId5"/>
    <p:sldId id="377" r:id="rId6"/>
    <p:sldId id="379"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864"/>
    <a:srgbClr val="B4F4EB"/>
    <a:srgbClr val="FBEBAC"/>
    <a:srgbClr val="FDD46E"/>
    <a:srgbClr val="FE9271"/>
    <a:srgbClr val="B1F4F4"/>
    <a:srgbClr val="FFC000"/>
    <a:srgbClr val="FFE3A7"/>
    <a:srgbClr val="DCE4F2"/>
    <a:srgbClr val="C3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6" autoAdjust="0"/>
    <p:restoredTop sz="96058"/>
  </p:normalViewPr>
  <p:slideViewPr>
    <p:cSldViewPr snapToGrid="0" snapToObjects="1">
      <p:cViewPr varScale="1">
        <p:scale>
          <a:sx n="81" d="100"/>
          <a:sy n="81" d="100"/>
        </p:scale>
        <p:origin x="1686" y="6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44578-FC48-4C4C-4649-2E6D22DC0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580FF-5894-96FD-0562-D023D6F4E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01C38-0686-092B-C9F6-233A6452CF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0F7CF8-D961-C798-8E3D-CB7DA8DD74F7}"/>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934954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18C5C-2732-2693-C9AB-B70296990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BD868-3113-F4C7-1B8A-B63EBD1E7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9E7AC-32DC-7E25-FC13-8B53B6EA38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9EAE57-0B09-5E60-D271-4CFD5D208162}"/>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137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C6F7B-A381-24F8-F9CC-DC2613C6F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5CABC-9FBE-FC12-9B54-9AE073197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525D5E-DCE1-B398-CD43-052EB4E3F6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8B17C4-E874-FAC7-CB61-F2518A18A6E7}"/>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69304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B45A5-F601-D139-7678-818CDD26B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D2875-F9B8-1B7A-1983-7F6FE715C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22530-1E9B-2C63-5D2B-B0C24E6F6D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C0F3B5-0AE3-E11F-2428-A5927486B447}"/>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390452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97A18-BAE3-FE19-04FE-746D801C9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38D78-AFFF-C81A-C114-CBB7B4923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36F15-E7EB-909F-7E8F-DFECECD5EB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4F885C-B886-8AE8-C50A-CF12875C69AE}"/>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7517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8754&amp;utm_source=template-powerpoint&amp;utm_medium=content&amp;utm_campaign=Stakeholder+Analysis+Template-powerpoint-8754&amp;lpa=Stakeholder+Analysis+Template+powerpoint+8754"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F0EC"/>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36233"/>
            <a:ext cx="5266570" cy="2123658"/>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Stakeholder Analysis Template </a:t>
            </a:r>
            <a:r>
              <a:rPr lang="en-US" sz="4400" dirty="0">
                <a:solidFill>
                  <a:srgbClr val="001033"/>
                </a:solidFill>
                <a:latin typeface="Century Gothic" panose="020B0502020202020204" pitchFamily="34" charset="0"/>
              </a:rPr>
              <a:t>Example</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pic>
        <p:nvPicPr>
          <p:cNvPr id="9" name="Picture 8">
            <a:extLst>
              <a:ext uri="{FF2B5EF4-FFF2-40B4-BE49-F238E27FC236}">
                <a16:creationId xmlns:a16="http://schemas.microsoft.com/office/drawing/2014/main" id="{EAD237A4-71D0-500C-3A6B-931633BA265E}"/>
              </a:ext>
            </a:extLst>
          </p:cNvPr>
          <p:cNvPicPr>
            <a:picLocks noChangeAspect="1"/>
          </p:cNvPicPr>
          <p:nvPr/>
        </p:nvPicPr>
        <p:blipFill>
          <a:blip r:embed="rId7"/>
          <a:srcRect l="1305" t="19396" r="1373" b="3469"/>
          <a:stretch/>
        </p:blipFill>
        <p:spPr>
          <a:xfrm>
            <a:off x="3854450" y="2663825"/>
            <a:ext cx="7264400" cy="3502025"/>
          </a:xfrm>
          <a:prstGeom prst="rect">
            <a:avLst/>
          </a:prstGeom>
          <a:effectLst>
            <a:outerShdw blurRad="111671" dist="38100" dir="2700000" algn="tl" rotWithShape="0">
              <a:schemeClr val="accent4">
                <a:lumMod val="50000"/>
                <a:alpha val="40000"/>
              </a:schemeClr>
            </a:outerShdw>
            <a:reflection blurRad="6350" stA="52000" endA="300" endPos="35000" dir="5400000" sy="-100000" algn="bl" rotWithShape="0"/>
          </a:effectLst>
        </p:spPr>
      </p:pic>
      <p:sp>
        <p:nvSpPr>
          <p:cNvPr id="2" name="TextBox 1">
            <a:extLst>
              <a:ext uri="{FF2B5EF4-FFF2-40B4-BE49-F238E27FC236}">
                <a16:creationId xmlns:a16="http://schemas.microsoft.com/office/drawing/2014/main" id="{8CA6732B-3D0D-E181-2DEF-3E90834696D3}"/>
              </a:ext>
            </a:extLst>
          </p:cNvPr>
          <p:cNvSpPr txBox="1"/>
          <p:nvPr/>
        </p:nvSpPr>
        <p:spPr>
          <a:xfrm>
            <a:off x="281075" y="2663825"/>
            <a:ext cx="2792993" cy="646331"/>
          </a:xfrm>
          <a:prstGeom prst="rect">
            <a:avLst/>
          </a:prstGeom>
          <a:noFill/>
          <a:effectLst/>
        </p:spPr>
        <p:txBody>
          <a:bodyPr wrap="square" rtlCol="0">
            <a:spAutoFit/>
          </a:bodyPr>
          <a:lstStyle/>
          <a:p>
            <a:r>
              <a:rPr lang="en-US" dirty="0">
                <a:solidFill>
                  <a:srgbClr val="001033"/>
                </a:solidFill>
                <a:latin typeface="Century Gothic" panose="020B0502020202020204" pitchFamily="34" charset="0"/>
              </a:rPr>
              <a:t>Blank template begins on slide 4.</a:t>
            </a:r>
          </a:p>
        </p:txBody>
      </p:sp>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B4F4EB"/>
            </a:gs>
            <a:gs pos="100000">
              <a:srgbClr val="2C6864">
                <a:alpha val="44640"/>
              </a:srgbClr>
            </a:gs>
          </a:gsLst>
          <a:lin ang="2700000" scaled="0"/>
        </a:gradFill>
        <a:effectLst/>
      </p:bgPr>
    </p:bg>
    <p:spTree>
      <p:nvGrpSpPr>
        <p:cNvPr id="1" name="">
          <a:extLst>
            <a:ext uri="{FF2B5EF4-FFF2-40B4-BE49-F238E27FC236}">
              <a16:creationId xmlns:a16="http://schemas.microsoft.com/office/drawing/2014/main" id="{02C44CF7-9950-B4DC-0968-AAF1394F917E}"/>
            </a:ext>
          </a:extLst>
        </p:cNvPr>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C13A2726-F3BE-6BBB-BFFB-37C6E0554079}"/>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3" name="TextBox 2">
            <a:extLst>
              <a:ext uri="{FF2B5EF4-FFF2-40B4-BE49-F238E27FC236}">
                <a16:creationId xmlns:a16="http://schemas.microsoft.com/office/drawing/2014/main" id="{55075314-E9EF-E09B-3EF6-BDBAE00F52AF}"/>
              </a:ext>
            </a:extLst>
          </p:cNvPr>
          <p:cNvSpPr txBox="1"/>
          <p:nvPr/>
        </p:nvSpPr>
        <p:spPr>
          <a:xfrm>
            <a:off x="6096000" y="4029285"/>
            <a:ext cx="5779623" cy="2246769"/>
          </a:xfrm>
          <a:prstGeom prst="rect">
            <a:avLst/>
          </a:prstGeom>
          <a:noFill/>
          <a:effectLst/>
        </p:spPr>
        <p:txBody>
          <a:bodyPr wrap="square" rtlCol="0">
            <a:spAutoFit/>
          </a:bodyPr>
          <a:lstStyle/>
          <a:p>
            <a:pPr algn="r"/>
            <a:r>
              <a:rPr lang="en-US" sz="7000" dirty="0">
                <a:solidFill>
                  <a:schemeClr val="bg1"/>
                </a:solidFill>
                <a:latin typeface="Century Gothic" panose="020B0502020202020204" pitchFamily="34" charset="0"/>
              </a:rPr>
              <a:t>Stakeholder Analysis</a:t>
            </a:r>
          </a:p>
        </p:txBody>
      </p:sp>
      <p:sp>
        <p:nvSpPr>
          <p:cNvPr id="4" name="TextBox 3">
            <a:extLst>
              <a:ext uri="{FF2B5EF4-FFF2-40B4-BE49-F238E27FC236}">
                <a16:creationId xmlns:a16="http://schemas.microsoft.com/office/drawing/2014/main" id="{9DE44ED1-96DC-07B0-6D9D-95CE957DD163}"/>
              </a:ext>
            </a:extLst>
          </p:cNvPr>
          <p:cNvSpPr txBox="1"/>
          <p:nvPr/>
        </p:nvSpPr>
        <p:spPr>
          <a:xfrm>
            <a:off x="285877" y="828476"/>
            <a:ext cx="1415605"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Project Name</a:t>
            </a:r>
          </a:p>
        </p:txBody>
      </p:sp>
      <p:sp>
        <p:nvSpPr>
          <p:cNvPr id="5" name="TextBox 4">
            <a:extLst>
              <a:ext uri="{FF2B5EF4-FFF2-40B4-BE49-F238E27FC236}">
                <a16:creationId xmlns:a16="http://schemas.microsoft.com/office/drawing/2014/main" id="{1EE6E6E1-EDA0-8CF6-56A1-9B3ED5319F7E}"/>
              </a:ext>
            </a:extLst>
          </p:cNvPr>
          <p:cNvSpPr txBox="1"/>
          <p:nvPr/>
        </p:nvSpPr>
        <p:spPr>
          <a:xfrm>
            <a:off x="285877" y="1136253"/>
            <a:ext cx="5779261" cy="2308324"/>
          </a:xfrm>
          <a:prstGeom prst="rect">
            <a:avLst/>
          </a:prstGeom>
          <a:noFill/>
          <a:effectLst/>
        </p:spPr>
        <p:txBody>
          <a:bodyPr wrap="square" rtlCol="0">
            <a:spAutoFit/>
          </a:bodyPr>
          <a:lstStyle/>
          <a:p>
            <a:r>
              <a:rPr lang="en-US" sz="4800" dirty="0">
                <a:solidFill>
                  <a:srgbClr val="2C6864"/>
                </a:solidFill>
                <a:latin typeface="Century Gothic" panose="020B0502020202020204" pitchFamily="34" charset="0"/>
              </a:rPr>
              <a:t>Process Improvement Initiative</a:t>
            </a:r>
          </a:p>
        </p:txBody>
      </p:sp>
      <p:sp>
        <p:nvSpPr>
          <p:cNvPr id="7" name="TextBox 6">
            <a:extLst>
              <a:ext uri="{FF2B5EF4-FFF2-40B4-BE49-F238E27FC236}">
                <a16:creationId xmlns:a16="http://schemas.microsoft.com/office/drawing/2014/main" id="{CA2B7026-254A-54F9-8286-3AC5D5176AD6}"/>
              </a:ext>
            </a:extLst>
          </p:cNvPr>
          <p:cNvSpPr txBox="1"/>
          <p:nvPr/>
        </p:nvSpPr>
        <p:spPr>
          <a:xfrm>
            <a:off x="285877" y="3566418"/>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Project Manager</a:t>
            </a:r>
          </a:p>
        </p:txBody>
      </p:sp>
      <p:sp>
        <p:nvSpPr>
          <p:cNvPr id="8" name="TextBox 7">
            <a:extLst>
              <a:ext uri="{FF2B5EF4-FFF2-40B4-BE49-F238E27FC236}">
                <a16:creationId xmlns:a16="http://schemas.microsoft.com/office/drawing/2014/main" id="{F776C354-F146-9998-3E00-7C8CD8380E7D}"/>
              </a:ext>
            </a:extLst>
          </p:cNvPr>
          <p:cNvSpPr txBox="1"/>
          <p:nvPr/>
        </p:nvSpPr>
        <p:spPr>
          <a:xfrm>
            <a:off x="285877" y="3874195"/>
            <a:ext cx="2086937" cy="461665"/>
          </a:xfrm>
          <a:prstGeom prst="rect">
            <a:avLst/>
          </a:prstGeom>
          <a:noFill/>
          <a:effectLst/>
        </p:spPr>
        <p:txBody>
          <a:bodyPr wrap="square" rtlCol="0">
            <a:spAutoFit/>
          </a:bodyPr>
          <a:lstStyle/>
          <a:p>
            <a:r>
              <a:rPr lang="en-US" sz="2400" dirty="0">
                <a:latin typeface="Century Gothic" panose="020B0502020202020204" pitchFamily="34" charset="0"/>
              </a:rPr>
              <a:t>Romy Bailey</a:t>
            </a:r>
          </a:p>
        </p:txBody>
      </p:sp>
      <p:sp>
        <p:nvSpPr>
          <p:cNvPr id="9" name="TextBox 8">
            <a:extLst>
              <a:ext uri="{FF2B5EF4-FFF2-40B4-BE49-F238E27FC236}">
                <a16:creationId xmlns:a16="http://schemas.microsoft.com/office/drawing/2014/main" id="{EE9FB280-14E6-C5C0-16F5-EED48FD02264}"/>
              </a:ext>
            </a:extLst>
          </p:cNvPr>
          <p:cNvSpPr txBox="1"/>
          <p:nvPr/>
        </p:nvSpPr>
        <p:spPr>
          <a:xfrm>
            <a:off x="285877" y="4566342"/>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Date</a:t>
            </a:r>
          </a:p>
        </p:txBody>
      </p:sp>
      <p:sp>
        <p:nvSpPr>
          <p:cNvPr id="10" name="TextBox 9">
            <a:extLst>
              <a:ext uri="{FF2B5EF4-FFF2-40B4-BE49-F238E27FC236}">
                <a16:creationId xmlns:a16="http://schemas.microsoft.com/office/drawing/2014/main" id="{6E4EBCE7-0901-8242-6048-56E26C82D199}"/>
              </a:ext>
            </a:extLst>
          </p:cNvPr>
          <p:cNvSpPr txBox="1"/>
          <p:nvPr/>
        </p:nvSpPr>
        <p:spPr>
          <a:xfrm>
            <a:off x="285877" y="4874119"/>
            <a:ext cx="2086937" cy="461665"/>
          </a:xfrm>
          <a:prstGeom prst="rect">
            <a:avLst/>
          </a:prstGeom>
          <a:noFill/>
          <a:effectLst/>
        </p:spPr>
        <p:txBody>
          <a:bodyPr wrap="square" rtlCol="0">
            <a:spAutoFit/>
          </a:bodyPr>
          <a:lstStyle/>
          <a:p>
            <a:r>
              <a:rPr lang="en-US" sz="2400" dirty="0">
                <a:latin typeface="Century Gothic" panose="020B0502020202020204" pitchFamily="34" charset="0"/>
              </a:rPr>
              <a:t>01/01/20XX</a:t>
            </a:r>
          </a:p>
        </p:txBody>
      </p:sp>
      <p:sp>
        <p:nvSpPr>
          <p:cNvPr id="11" name="TextBox 10">
            <a:extLst>
              <a:ext uri="{FF2B5EF4-FFF2-40B4-BE49-F238E27FC236}">
                <a16:creationId xmlns:a16="http://schemas.microsoft.com/office/drawing/2014/main" id="{94AD3CD7-13EB-AFF1-0C05-96B4FB8B74DA}"/>
              </a:ext>
            </a:extLst>
          </p:cNvPr>
          <p:cNvSpPr txBox="1"/>
          <p:nvPr/>
        </p:nvSpPr>
        <p:spPr>
          <a:xfrm>
            <a:off x="285877" y="5585686"/>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Version</a:t>
            </a:r>
          </a:p>
        </p:txBody>
      </p:sp>
      <p:sp>
        <p:nvSpPr>
          <p:cNvPr id="12" name="TextBox 11">
            <a:extLst>
              <a:ext uri="{FF2B5EF4-FFF2-40B4-BE49-F238E27FC236}">
                <a16:creationId xmlns:a16="http://schemas.microsoft.com/office/drawing/2014/main" id="{1EF021BB-EAAE-C6E7-F22F-ABB0B307F03C}"/>
              </a:ext>
            </a:extLst>
          </p:cNvPr>
          <p:cNvSpPr txBox="1"/>
          <p:nvPr/>
        </p:nvSpPr>
        <p:spPr>
          <a:xfrm>
            <a:off x="285877" y="5893463"/>
            <a:ext cx="2086937" cy="461665"/>
          </a:xfrm>
          <a:prstGeom prst="rect">
            <a:avLst/>
          </a:prstGeom>
          <a:noFill/>
          <a:effectLst/>
        </p:spPr>
        <p:txBody>
          <a:bodyPr wrap="square" rtlCol="0">
            <a:spAutoFit/>
          </a:bodyPr>
          <a:lstStyle/>
          <a:p>
            <a:r>
              <a:rPr lang="en-US" sz="2400" dirty="0">
                <a:latin typeface="Century Gothic" panose="020B0502020202020204" pitchFamily="34" charset="0"/>
              </a:rPr>
              <a:t>1.0.1</a:t>
            </a:r>
          </a:p>
        </p:txBody>
      </p:sp>
      <p:sp>
        <p:nvSpPr>
          <p:cNvPr id="2" name="TextBox 1">
            <a:extLst>
              <a:ext uri="{FF2B5EF4-FFF2-40B4-BE49-F238E27FC236}">
                <a16:creationId xmlns:a16="http://schemas.microsoft.com/office/drawing/2014/main" id="{61D9C932-3D1D-30E1-BE3F-82A2030A87EC}"/>
              </a:ext>
            </a:extLst>
          </p:cNvPr>
          <p:cNvSpPr txBox="1"/>
          <p:nvPr/>
        </p:nvSpPr>
        <p:spPr>
          <a:xfrm>
            <a:off x="146977" y="236233"/>
            <a:ext cx="8625996" cy="553998"/>
          </a:xfrm>
          <a:prstGeom prst="rect">
            <a:avLst/>
          </a:prstGeom>
          <a:noFill/>
          <a:effectLst/>
        </p:spPr>
        <p:txBody>
          <a:bodyPr wrap="square" rtlCol="0">
            <a:spAutoFit/>
          </a:bodyPr>
          <a:lstStyle/>
          <a:p>
            <a:r>
              <a:rPr lang="en-US" sz="3000" b="1" dirty="0">
                <a:solidFill>
                  <a:srgbClr val="001033"/>
                </a:solidFill>
                <a:latin typeface="Century Gothic" panose="020B0502020202020204" pitchFamily="34" charset="0"/>
              </a:rPr>
              <a:t>Stakeholder Analysis Template </a:t>
            </a:r>
            <a:r>
              <a:rPr lang="en-US" sz="3000" dirty="0">
                <a:solidFill>
                  <a:srgbClr val="001033"/>
                </a:solidFill>
                <a:latin typeface="Century Gothic" panose="020B0502020202020204" pitchFamily="34" charset="0"/>
              </a:rPr>
              <a:t>Example</a:t>
            </a:r>
          </a:p>
        </p:txBody>
      </p:sp>
    </p:spTree>
    <p:extLst>
      <p:ext uri="{BB962C8B-B14F-4D97-AF65-F5344CB8AC3E}">
        <p14:creationId xmlns:p14="http://schemas.microsoft.com/office/powerpoint/2010/main" val="314081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F0EC"/>
        </a:solidFill>
        <a:effectLst/>
      </p:bgPr>
    </p:bg>
    <p:spTree>
      <p:nvGrpSpPr>
        <p:cNvPr id="1" name="">
          <a:extLst>
            <a:ext uri="{FF2B5EF4-FFF2-40B4-BE49-F238E27FC236}">
              <a16:creationId xmlns:a16="http://schemas.microsoft.com/office/drawing/2014/main" id="{62FB60A7-5C2B-2DE1-E1FD-42666DB1A654}"/>
            </a:ext>
          </a:extLst>
        </p:cNvPr>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8F6E4727-B020-367B-12EB-6BFDF3C79A2B}"/>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graphicFrame>
        <p:nvGraphicFramePr>
          <p:cNvPr id="2" name="Table 1">
            <a:extLst>
              <a:ext uri="{FF2B5EF4-FFF2-40B4-BE49-F238E27FC236}">
                <a16:creationId xmlns:a16="http://schemas.microsoft.com/office/drawing/2014/main" id="{EF14AC87-D8FB-A46D-BCA0-04BE6010179F}"/>
              </a:ext>
            </a:extLst>
          </p:cNvPr>
          <p:cNvGraphicFramePr>
            <a:graphicFrameLocks noGrp="1"/>
          </p:cNvGraphicFramePr>
          <p:nvPr>
            <p:extLst>
              <p:ext uri="{D42A27DB-BD31-4B8C-83A1-F6EECF244321}">
                <p14:modId xmlns:p14="http://schemas.microsoft.com/office/powerpoint/2010/main" val="2063659881"/>
              </p:ext>
            </p:extLst>
          </p:nvPr>
        </p:nvGraphicFramePr>
        <p:xfrm>
          <a:off x="212875" y="883964"/>
          <a:ext cx="11755350" cy="5514903"/>
        </p:xfrm>
        <a:graphic>
          <a:graphicData uri="http://schemas.openxmlformats.org/drawingml/2006/table">
            <a:tbl>
              <a:tblPr>
                <a:effectLst>
                  <a:reflection blurRad="6350" stA="52000" endA="300" endPos="35000" dir="5400000" sy="-100000" algn="bl" rotWithShape="0"/>
                </a:effectLst>
                <a:tableStyleId>{5C22544A-7EE6-4342-B048-85BDC9FD1C3A}</a:tableStyleId>
              </a:tblPr>
              <a:tblGrid>
                <a:gridCol w="787003">
                  <a:extLst>
                    <a:ext uri="{9D8B030D-6E8A-4147-A177-3AD203B41FA5}">
                      <a16:colId xmlns:a16="http://schemas.microsoft.com/office/drawing/2014/main" val="3049857540"/>
                    </a:ext>
                  </a:extLst>
                </a:gridCol>
                <a:gridCol w="803868">
                  <a:extLst>
                    <a:ext uri="{9D8B030D-6E8A-4147-A177-3AD203B41FA5}">
                      <a16:colId xmlns:a16="http://schemas.microsoft.com/office/drawing/2014/main" val="3634723694"/>
                    </a:ext>
                  </a:extLst>
                </a:gridCol>
                <a:gridCol w="1167784">
                  <a:extLst>
                    <a:ext uri="{9D8B030D-6E8A-4147-A177-3AD203B41FA5}">
                      <a16:colId xmlns:a16="http://schemas.microsoft.com/office/drawing/2014/main" val="2738909737"/>
                    </a:ext>
                  </a:extLst>
                </a:gridCol>
                <a:gridCol w="1052100">
                  <a:extLst>
                    <a:ext uri="{9D8B030D-6E8A-4147-A177-3AD203B41FA5}">
                      <a16:colId xmlns:a16="http://schemas.microsoft.com/office/drawing/2014/main" val="3142756433"/>
                    </a:ext>
                  </a:extLst>
                </a:gridCol>
                <a:gridCol w="654455">
                  <a:extLst>
                    <a:ext uri="{9D8B030D-6E8A-4147-A177-3AD203B41FA5}">
                      <a16:colId xmlns:a16="http://schemas.microsoft.com/office/drawing/2014/main" val="1237538939"/>
                    </a:ext>
                  </a:extLst>
                </a:gridCol>
                <a:gridCol w="985826">
                  <a:extLst>
                    <a:ext uri="{9D8B030D-6E8A-4147-A177-3AD203B41FA5}">
                      <a16:colId xmlns:a16="http://schemas.microsoft.com/office/drawing/2014/main" val="1681591957"/>
                    </a:ext>
                  </a:extLst>
                </a:gridCol>
                <a:gridCol w="720729">
                  <a:extLst>
                    <a:ext uri="{9D8B030D-6E8A-4147-A177-3AD203B41FA5}">
                      <a16:colId xmlns:a16="http://schemas.microsoft.com/office/drawing/2014/main" val="4158688195"/>
                    </a:ext>
                  </a:extLst>
                </a:gridCol>
                <a:gridCol w="985826">
                  <a:extLst>
                    <a:ext uri="{9D8B030D-6E8A-4147-A177-3AD203B41FA5}">
                      <a16:colId xmlns:a16="http://schemas.microsoft.com/office/drawing/2014/main" val="402584198"/>
                    </a:ext>
                  </a:extLst>
                </a:gridCol>
                <a:gridCol w="985826">
                  <a:extLst>
                    <a:ext uri="{9D8B030D-6E8A-4147-A177-3AD203B41FA5}">
                      <a16:colId xmlns:a16="http://schemas.microsoft.com/office/drawing/2014/main" val="966227338"/>
                    </a:ext>
                  </a:extLst>
                </a:gridCol>
                <a:gridCol w="985826">
                  <a:extLst>
                    <a:ext uri="{9D8B030D-6E8A-4147-A177-3AD203B41FA5}">
                      <a16:colId xmlns:a16="http://schemas.microsoft.com/office/drawing/2014/main" val="441423760"/>
                    </a:ext>
                  </a:extLst>
                </a:gridCol>
                <a:gridCol w="985826">
                  <a:extLst>
                    <a:ext uri="{9D8B030D-6E8A-4147-A177-3AD203B41FA5}">
                      <a16:colId xmlns:a16="http://schemas.microsoft.com/office/drawing/2014/main" val="3561147839"/>
                    </a:ext>
                  </a:extLst>
                </a:gridCol>
                <a:gridCol w="787003">
                  <a:extLst>
                    <a:ext uri="{9D8B030D-6E8A-4147-A177-3AD203B41FA5}">
                      <a16:colId xmlns:a16="http://schemas.microsoft.com/office/drawing/2014/main" val="1624020911"/>
                    </a:ext>
                  </a:extLst>
                </a:gridCol>
                <a:gridCol w="853278">
                  <a:extLst>
                    <a:ext uri="{9D8B030D-6E8A-4147-A177-3AD203B41FA5}">
                      <a16:colId xmlns:a16="http://schemas.microsoft.com/office/drawing/2014/main" val="4175234993"/>
                    </a:ext>
                  </a:extLst>
                </a:gridCol>
              </a:tblGrid>
              <a:tr h="577143">
                <a:tc>
                  <a:txBody>
                    <a:bodyPr/>
                    <a:lstStyle/>
                    <a:p>
                      <a:pPr algn="l" fontAlgn="ctr"/>
                      <a:r>
                        <a:rPr lang="en-US" sz="1000" u="none" strike="noStrike">
                          <a:effectLst/>
                          <a:latin typeface="Century Gothic" panose="020B0502020202020204" pitchFamily="34" charset="0"/>
                        </a:rPr>
                        <a:t>Name or Group</a:t>
                      </a:r>
                      <a:endParaRPr lang="en-US" sz="10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1F1EC"/>
                    </a:solidFill>
                  </a:tcPr>
                </a:tc>
                <a:tc>
                  <a:txBody>
                    <a:bodyPr/>
                    <a:lstStyle/>
                    <a:p>
                      <a:pPr algn="l" fontAlgn="ctr"/>
                      <a:r>
                        <a:rPr lang="en-US" sz="1000" u="none" strike="noStrike" dirty="0">
                          <a:effectLst/>
                          <a:latin typeface="Century Gothic" panose="020B0502020202020204" pitchFamily="34" charset="0"/>
                        </a:rPr>
                        <a:t>Role / </a:t>
                      </a:r>
                      <a:br>
                        <a:rPr lang="en-US" sz="1000" u="none" strike="noStrike" dirty="0">
                          <a:effectLst/>
                          <a:latin typeface="Century Gothic" panose="020B0502020202020204" pitchFamily="34" charset="0"/>
                        </a:rPr>
                      </a:br>
                      <a:r>
                        <a:rPr lang="en-US" sz="1000" u="none" strike="noStrike" dirty="0">
                          <a:effectLst/>
                          <a:latin typeface="Century Gothic" panose="020B0502020202020204" pitchFamily="34" charset="0"/>
                        </a:rPr>
                        <a:t>Position</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1F1EC"/>
                    </a:solidFill>
                  </a:tcPr>
                </a:tc>
                <a:tc>
                  <a:txBody>
                    <a:bodyPr/>
                    <a:lstStyle/>
                    <a:p>
                      <a:pPr algn="l" fontAlgn="ctr"/>
                      <a:r>
                        <a:rPr lang="en-US" sz="1000" u="none" strike="noStrike" dirty="0">
                          <a:effectLst/>
                          <a:latin typeface="Century Gothic" panose="020B0502020202020204" pitchFamily="34" charset="0"/>
                        </a:rPr>
                        <a:t>Predisposition</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1F1EC"/>
                    </a:solidFill>
                  </a:tcPr>
                </a:tc>
                <a:tc>
                  <a:txBody>
                    <a:bodyPr/>
                    <a:lstStyle/>
                    <a:p>
                      <a:pPr algn="l" fontAlgn="ctr"/>
                      <a:r>
                        <a:rPr lang="en-US" sz="1000" u="none" strike="noStrike" dirty="0">
                          <a:effectLst/>
                          <a:latin typeface="Century Gothic" panose="020B0502020202020204" pitchFamily="34" charset="0"/>
                        </a:rPr>
                        <a:t>Anticipated Involvement</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1F1EC"/>
                    </a:solidFill>
                  </a:tcPr>
                </a:tc>
                <a:tc>
                  <a:txBody>
                    <a:bodyPr/>
                    <a:lstStyle/>
                    <a:p>
                      <a:pPr algn="ctr" fontAlgn="ctr"/>
                      <a:r>
                        <a:rPr lang="en-US" sz="1000" u="none" strike="noStrike" dirty="0">
                          <a:effectLst/>
                          <a:latin typeface="Century Gothic" panose="020B0502020202020204" pitchFamily="34" charset="0"/>
                        </a:rPr>
                        <a:t>Decision Maker </a:t>
                      </a:r>
                      <a:br>
                        <a:rPr lang="en-US" sz="1000" u="none" strike="noStrike" dirty="0">
                          <a:effectLst/>
                          <a:latin typeface="Century Gothic" panose="020B0502020202020204" pitchFamily="34" charset="0"/>
                        </a:rPr>
                      </a:br>
                      <a:r>
                        <a:rPr lang="en-US" sz="800" u="none" strike="noStrike" dirty="0">
                          <a:solidFill>
                            <a:schemeClr val="tx1">
                              <a:lumMod val="75000"/>
                              <a:lumOff val="25000"/>
                            </a:schemeClr>
                          </a:solidFill>
                          <a:effectLst/>
                          <a:latin typeface="Century Gothic" panose="020B0502020202020204" pitchFamily="34" charset="0"/>
                        </a:rPr>
                        <a:t>(Yes / No)</a:t>
                      </a:r>
                      <a:endParaRPr lang="en-US" sz="800" b="0" i="0" u="none" strike="noStrike" dirty="0">
                        <a:solidFill>
                          <a:schemeClr val="tx1">
                            <a:lumMod val="75000"/>
                            <a:lumOff val="25000"/>
                          </a:schemeClr>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000" u="none" strike="noStrike" dirty="0">
                          <a:effectLst/>
                          <a:latin typeface="Century Gothic" panose="020B0502020202020204" pitchFamily="34" charset="0"/>
                        </a:rPr>
                        <a:t>Anticipated Issues</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ctr" fontAlgn="ctr"/>
                      <a:r>
                        <a:rPr lang="en-US" sz="1000" u="none" strike="noStrike" dirty="0">
                          <a:effectLst/>
                          <a:latin typeface="Century Gothic" panose="020B0502020202020204" pitchFamily="34" charset="0"/>
                        </a:rPr>
                        <a:t>Impact</a:t>
                      </a:r>
                      <a:endParaRPr lang="en-US" sz="10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000" u="none" strike="noStrike" dirty="0">
                          <a:effectLst/>
                          <a:latin typeface="Century Gothic" panose="020B0502020202020204" pitchFamily="34" charset="0"/>
                        </a:rPr>
                        <a:t>Motivation</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000" u="none" strike="noStrike" dirty="0">
                          <a:effectLst/>
                          <a:latin typeface="Century Gothic" panose="020B0502020202020204" pitchFamily="34" charset="0"/>
                        </a:rPr>
                        <a:t>Expectations of Exchange</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000" u="none" strike="noStrike" dirty="0">
                          <a:effectLst/>
                          <a:latin typeface="Century Gothic" panose="020B0502020202020204" pitchFamily="34" charset="0"/>
                        </a:rPr>
                        <a:t>Milestones</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000" u="none" strike="noStrike" dirty="0">
                          <a:effectLst/>
                          <a:latin typeface="Century Gothic" panose="020B0502020202020204" pitchFamily="34" charset="0"/>
                        </a:rPr>
                        <a:t>Activities</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ctr" fontAlgn="ctr"/>
                      <a:r>
                        <a:rPr lang="en-US" sz="1000" u="none" strike="noStrike" dirty="0">
                          <a:effectLst/>
                          <a:latin typeface="Century Gothic" panose="020B0502020202020204" pitchFamily="34" charset="0"/>
                        </a:rPr>
                        <a:t>Date Due</a:t>
                      </a:r>
                      <a:endParaRPr lang="en-US" sz="10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000" u="none" strike="noStrike" dirty="0">
                          <a:effectLst/>
                          <a:latin typeface="Century Gothic" panose="020B0502020202020204" pitchFamily="34" charset="0"/>
                        </a:rPr>
                        <a:t>Status</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28575"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extLst>
                  <a:ext uri="{0D108BD9-81ED-4DB2-BD59-A6C34878D82A}">
                    <a16:rowId xmlns:a16="http://schemas.microsoft.com/office/drawing/2014/main" val="3245621765"/>
                  </a:ext>
                </a:extLst>
              </a:tr>
              <a:tr h="822960">
                <a:tc>
                  <a:txBody>
                    <a:bodyPr/>
                    <a:lstStyle/>
                    <a:p>
                      <a:pPr algn="l" fontAlgn="ctr"/>
                      <a:r>
                        <a:rPr lang="en-US" sz="900" u="none" strike="noStrike" dirty="0">
                          <a:effectLst/>
                          <a:latin typeface="Century Gothic" panose="020B0502020202020204" pitchFamily="34" charset="0"/>
                        </a:rPr>
                        <a:t>Jonathon Wong</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900" u="none" strike="noStrike" dirty="0">
                          <a:effectLst/>
                          <a:latin typeface="Century Gothic" panose="020B0502020202020204" pitchFamily="34" charset="0"/>
                        </a:rPr>
                        <a:t>Project Sponsor</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l" fontAlgn="ctr"/>
                      <a:r>
                        <a:rPr lang="en-US" sz="900" u="none" strike="noStrike" dirty="0">
                          <a:effectLst/>
                          <a:latin typeface="Century Gothic" panose="020B0502020202020204" pitchFamily="34" charset="0"/>
                        </a:rPr>
                        <a:t>Supportive</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C3DBFF"/>
                    </a:solidFill>
                  </a:tcPr>
                </a:tc>
                <a:tc>
                  <a:txBody>
                    <a:bodyPr/>
                    <a:lstStyle/>
                    <a:p>
                      <a:pPr algn="l" fontAlgn="ctr"/>
                      <a:r>
                        <a:rPr lang="en-US" sz="900" u="none" strike="noStrike" dirty="0">
                          <a:effectLst/>
                          <a:latin typeface="Century Gothic" panose="020B0502020202020204" pitchFamily="34" charset="0"/>
                        </a:rPr>
                        <a:t>Regular </a:t>
                      </a:r>
                      <a:br>
                        <a:rPr lang="en-US" sz="900" u="none" strike="noStrike" dirty="0">
                          <a:effectLst/>
                          <a:latin typeface="Century Gothic" panose="020B0502020202020204" pitchFamily="34" charset="0"/>
                        </a:rPr>
                      </a:br>
                      <a:r>
                        <a:rPr lang="en-US" sz="900" u="none" strike="noStrike" dirty="0">
                          <a:effectLst/>
                          <a:latin typeface="Century Gothic" panose="020B0502020202020204" pitchFamily="34" charset="0"/>
                        </a:rPr>
                        <a:t>updates </a:t>
                      </a:r>
                      <a:br>
                        <a:rPr lang="en-US" sz="900" u="none" strike="noStrike" dirty="0">
                          <a:effectLst/>
                          <a:latin typeface="Century Gothic" panose="020B0502020202020204" pitchFamily="34" charset="0"/>
                        </a:rPr>
                      </a:br>
                      <a:r>
                        <a:rPr lang="en-US" sz="900" u="none" strike="noStrike" dirty="0">
                          <a:effectLst/>
                          <a:latin typeface="Century Gothic" panose="020B0502020202020204" pitchFamily="34" charset="0"/>
                        </a:rPr>
                        <a:t>and key </a:t>
                      </a:r>
                      <a:br>
                        <a:rPr lang="en-US" sz="900" u="none" strike="noStrike" dirty="0">
                          <a:effectLst/>
                          <a:latin typeface="Century Gothic" panose="020B0502020202020204" pitchFamily="34" charset="0"/>
                        </a:rPr>
                      </a:br>
                      <a:r>
                        <a:rPr lang="en-US" sz="900" u="none" strike="noStrike" dirty="0">
                          <a:effectLst/>
                          <a:latin typeface="Century Gothic" panose="020B0502020202020204" pitchFamily="34" charset="0"/>
                        </a:rPr>
                        <a:t>decisions</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Century Gothic" panose="020B0502020202020204" pitchFamily="34" charset="0"/>
                        </a:rPr>
                        <a:t>Yes</a:t>
                      </a: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B4F4EB"/>
                    </a:solidFill>
                  </a:tcPr>
                </a:tc>
                <a:tc>
                  <a:txBody>
                    <a:bodyPr/>
                    <a:lstStyle/>
                    <a:p>
                      <a:pPr algn="l" fontAlgn="ctr"/>
                      <a:r>
                        <a:rPr lang="en-US" sz="900" u="none" strike="noStrike">
                          <a:effectLst/>
                          <a:latin typeface="Century Gothic" panose="020B0502020202020204" pitchFamily="34" charset="0"/>
                        </a:rPr>
                        <a:t>Concerns about timeline</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Century Gothic" panose="020B0502020202020204" pitchFamily="34" charset="0"/>
                        </a:rPr>
                        <a:t>Decision Authority</a:t>
                      </a: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B1F4F4"/>
                    </a:solidFill>
                  </a:tcPr>
                </a:tc>
                <a:tc>
                  <a:txBody>
                    <a:bodyPr/>
                    <a:lstStyle/>
                    <a:p>
                      <a:pPr algn="l" fontAlgn="ctr"/>
                      <a:r>
                        <a:rPr lang="en-US" sz="900" u="none" strike="noStrike">
                          <a:effectLst/>
                          <a:latin typeface="Century Gothic" panose="020B0502020202020204" pitchFamily="34" charset="0"/>
                        </a:rPr>
                        <a:t>Successful project completion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Timely updates on project progress</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b="1" u="none" strike="noStrike" dirty="0">
                          <a:effectLst/>
                          <a:latin typeface="Century Gothic" panose="020B0502020202020204" pitchFamily="34" charset="0"/>
                        </a:rPr>
                        <a:t>Define</a:t>
                      </a:r>
                      <a:r>
                        <a:rPr lang="en-US" sz="900" u="none" strike="noStrike" dirty="0">
                          <a:effectLst/>
                          <a:latin typeface="Century Gothic" panose="020B0502020202020204" pitchFamily="34" charset="0"/>
                        </a:rPr>
                        <a:t> </a:t>
                      </a:r>
                      <a:br>
                        <a:rPr lang="en-US" sz="900" u="none" strike="noStrike" dirty="0">
                          <a:effectLst/>
                          <a:latin typeface="Century Gothic" panose="020B0502020202020204" pitchFamily="34" charset="0"/>
                        </a:rPr>
                      </a:br>
                      <a:r>
                        <a:rPr lang="en-US" sz="900" u="none" strike="noStrike" dirty="0">
                          <a:effectLst/>
                          <a:latin typeface="Century Gothic" panose="020B0502020202020204" pitchFamily="34" charset="0"/>
                        </a:rPr>
                        <a:t>(Initial scope), </a:t>
                      </a:r>
                      <a:r>
                        <a:rPr lang="en-US" sz="900" b="1" u="none" strike="noStrike" dirty="0">
                          <a:effectLst/>
                          <a:latin typeface="Century Gothic" panose="020B0502020202020204" pitchFamily="34" charset="0"/>
                        </a:rPr>
                        <a:t>Control</a:t>
                      </a:r>
                      <a:r>
                        <a:rPr lang="en-US" sz="900" u="none" strike="noStrike" dirty="0">
                          <a:effectLst/>
                          <a:latin typeface="Century Gothic" panose="020B0502020202020204" pitchFamily="34" charset="0"/>
                        </a:rPr>
                        <a:t> (Project closure)</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dirty="0">
                          <a:effectLst/>
                          <a:latin typeface="Century Gothic" panose="020B0502020202020204" pitchFamily="34" charset="0"/>
                        </a:rPr>
                        <a:t>Approving project charter, monitoring progress</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Century Gothic" panose="020B0502020202020204" pitchFamily="34" charset="0"/>
                        </a:rPr>
                        <a:t>03/15/XX</a:t>
                      </a: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dirty="0">
                          <a:effectLst/>
                          <a:latin typeface="Century Gothic" panose="020B0502020202020204" pitchFamily="34" charset="0"/>
                        </a:rPr>
                        <a:t>Not Started</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28575"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BEBAC"/>
                    </a:solidFill>
                  </a:tcPr>
                </a:tc>
                <a:extLst>
                  <a:ext uri="{0D108BD9-81ED-4DB2-BD59-A6C34878D82A}">
                    <a16:rowId xmlns:a16="http://schemas.microsoft.com/office/drawing/2014/main" val="2173944900"/>
                  </a:ext>
                </a:extLst>
              </a:tr>
              <a:tr h="822960">
                <a:tc>
                  <a:txBody>
                    <a:bodyPr/>
                    <a:lstStyle/>
                    <a:p>
                      <a:pPr algn="l" fontAlgn="ctr"/>
                      <a:r>
                        <a:rPr lang="en-US" sz="900" u="none" strike="noStrike" dirty="0">
                          <a:effectLst/>
                          <a:latin typeface="Century Gothic" panose="020B0502020202020204" pitchFamily="34" charset="0"/>
                        </a:rPr>
                        <a:t>Mateus Tobin</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900" u="none" strike="noStrike">
                          <a:effectLst/>
                          <a:latin typeface="Century Gothic" panose="020B0502020202020204" pitchFamily="34" charset="0"/>
                        </a:rPr>
                        <a:t>Operations Manager</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l" fontAlgn="ctr"/>
                      <a:r>
                        <a:rPr lang="en-US" sz="900" u="none" strike="noStrike" dirty="0">
                          <a:effectLst/>
                          <a:latin typeface="Century Gothic" panose="020B0502020202020204" pitchFamily="34" charset="0"/>
                        </a:rPr>
                        <a:t>Neutral</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CE4F2"/>
                    </a:solidFill>
                  </a:tcPr>
                </a:tc>
                <a:tc>
                  <a:txBody>
                    <a:bodyPr/>
                    <a:lstStyle/>
                    <a:p>
                      <a:pPr algn="l" fontAlgn="ctr"/>
                      <a:r>
                        <a:rPr lang="en-US" sz="900" u="none" strike="noStrike">
                          <a:effectLst/>
                          <a:latin typeface="Century Gothic" panose="020B0502020202020204" pitchFamily="34" charset="0"/>
                        </a:rPr>
                        <a:t>Involved in process design and improvement</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Century Gothic" panose="020B0502020202020204" pitchFamily="34" charset="0"/>
                        </a:rPr>
                        <a:t>No</a:t>
                      </a: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2"/>
                    </a:solidFill>
                  </a:tcPr>
                </a:tc>
                <a:tc>
                  <a:txBody>
                    <a:bodyPr/>
                    <a:lstStyle/>
                    <a:p>
                      <a:pPr algn="l" fontAlgn="ctr"/>
                      <a:r>
                        <a:rPr lang="en-US" sz="900" u="none" strike="noStrike">
                          <a:effectLst/>
                          <a:latin typeface="Century Gothic" panose="020B0502020202020204" pitchFamily="34" charset="0"/>
                        </a:rPr>
                        <a:t>Resource constraints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Century Gothic" panose="020B0502020202020204" pitchFamily="34" charset="0"/>
                        </a:rPr>
                        <a:t>Will Be Affected </a:t>
                      </a: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E9271"/>
                    </a:solidFill>
                  </a:tcPr>
                </a:tc>
                <a:tc>
                  <a:txBody>
                    <a:bodyPr/>
                    <a:lstStyle/>
                    <a:p>
                      <a:pPr algn="l" fontAlgn="ctr"/>
                      <a:r>
                        <a:rPr lang="en-US" sz="900" u="none" strike="noStrike">
                          <a:effectLst/>
                          <a:latin typeface="Century Gothic" panose="020B0502020202020204" pitchFamily="34" charset="0"/>
                        </a:rPr>
                        <a:t>Streamlined operations</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Regular meetings, involvement in process design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b="1" u="none" strike="noStrike" dirty="0">
                          <a:effectLst/>
                          <a:latin typeface="Century Gothic" panose="020B0502020202020204" pitchFamily="34" charset="0"/>
                        </a:rPr>
                        <a:t>Measure</a:t>
                      </a:r>
                      <a:r>
                        <a:rPr lang="en-US" sz="900" u="none" strike="noStrike" dirty="0">
                          <a:effectLst/>
                          <a:latin typeface="Century Gothic" panose="020B0502020202020204" pitchFamily="34" charset="0"/>
                        </a:rPr>
                        <a:t> (Data collection), </a:t>
                      </a:r>
                      <a:r>
                        <a:rPr lang="en-US" sz="900" b="1" u="none" strike="noStrike" dirty="0">
                          <a:effectLst/>
                          <a:latin typeface="Century Gothic" panose="020B0502020202020204" pitchFamily="34" charset="0"/>
                        </a:rPr>
                        <a:t>Improve</a:t>
                      </a:r>
                      <a:r>
                        <a:rPr lang="en-US" sz="900" u="none" strike="noStrike" dirty="0">
                          <a:effectLst/>
                          <a:latin typeface="Century Gothic" panose="020B0502020202020204" pitchFamily="34" charset="0"/>
                        </a:rPr>
                        <a:t> (Process redesign)</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Reviewing process maps, providing operational insights</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Century Gothic" panose="020B0502020202020204" pitchFamily="34" charset="0"/>
                        </a:rPr>
                        <a:t>03/01/XX</a:t>
                      </a: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dirty="0">
                          <a:effectLst/>
                          <a:latin typeface="Century Gothic" panose="020B0502020202020204" pitchFamily="34" charset="0"/>
                        </a:rPr>
                        <a:t>Not Started</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28575"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BEBAC"/>
                    </a:solidFill>
                  </a:tcPr>
                </a:tc>
                <a:extLst>
                  <a:ext uri="{0D108BD9-81ED-4DB2-BD59-A6C34878D82A}">
                    <a16:rowId xmlns:a16="http://schemas.microsoft.com/office/drawing/2014/main" val="2620194855"/>
                  </a:ext>
                </a:extLst>
              </a:tr>
              <a:tr h="822960">
                <a:tc>
                  <a:txBody>
                    <a:bodyPr/>
                    <a:lstStyle/>
                    <a:p>
                      <a:pPr algn="l"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l" fontAlgn="ctr"/>
                      <a:r>
                        <a:rPr lang="en-US" sz="900" u="none" strike="noStrike" dirty="0">
                          <a:effectLst/>
                          <a:latin typeface="Century Gothic" panose="020B0502020202020204" pitchFamily="34" charset="0"/>
                        </a:rPr>
                        <a:t>Ambivalent</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E3A7"/>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Century Gothic" panose="020B0502020202020204" pitchFamily="34" charset="0"/>
                        </a:rPr>
                        <a:t>Impacts Outcome</a:t>
                      </a: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DD46E"/>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28575"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2220383969"/>
                  </a:ext>
                </a:extLst>
              </a:tr>
              <a:tr h="822960">
                <a:tc>
                  <a:txBody>
                    <a:bodyPr/>
                    <a:lstStyle/>
                    <a:p>
                      <a:pPr algn="l"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l" fontAlgn="ctr"/>
                      <a:r>
                        <a:rPr lang="en-US" sz="900" u="none" strike="noStrike" dirty="0">
                          <a:effectLst/>
                          <a:latin typeface="Century Gothic" panose="020B0502020202020204" pitchFamily="34" charset="0"/>
                        </a:rPr>
                        <a:t>Resistant</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FFC000"/>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28575"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799650422"/>
                  </a:ext>
                </a:extLst>
              </a:tr>
              <a:tr h="822960">
                <a:tc>
                  <a:txBody>
                    <a:bodyPr/>
                    <a:lstStyle/>
                    <a:p>
                      <a:pPr algn="l"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28575"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189483880"/>
                  </a:ext>
                </a:extLst>
              </a:tr>
              <a:tr h="822960">
                <a:tc>
                  <a:txBody>
                    <a:bodyPr/>
                    <a:lstStyle/>
                    <a:p>
                      <a:pPr algn="l"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a:effectLst/>
                          <a:latin typeface="Century Gothic" panose="020B0502020202020204" pitchFamily="34" charset="0"/>
                        </a:rPr>
                        <a:t> </a:t>
                      </a: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r>
                        <a:rPr lang="en-US" sz="900" u="none" strike="noStrike" dirty="0">
                          <a:effectLst/>
                          <a:latin typeface="Century Gothic" panose="020B0502020202020204" pitchFamily="34" charset="0"/>
                        </a:rPr>
                        <a:t> </a:t>
                      </a: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28575"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010766520"/>
                  </a:ext>
                </a:extLst>
              </a:tr>
            </a:tbl>
          </a:graphicData>
        </a:graphic>
      </p:graphicFrame>
      <p:sp>
        <p:nvSpPr>
          <p:cNvPr id="3" name="TextBox 2">
            <a:extLst>
              <a:ext uri="{FF2B5EF4-FFF2-40B4-BE49-F238E27FC236}">
                <a16:creationId xmlns:a16="http://schemas.microsoft.com/office/drawing/2014/main" id="{406E09C0-B6C6-55CB-77AB-F8BC3A6CB4BB}"/>
              </a:ext>
            </a:extLst>
          </p:cNvPr>
          <p:cNvSpPr txBox="1"/>
          <p:nvPr/>
        </p:nvSpPr>
        <p:spPr>
          <a:xfrm>
            <a:off x="146977" y="236233"/>
            <a:ext cx="8625996" cy="553998"/>
          </a:xfrm>
          <a:prstGeom prst="rect">
            <a:avLst/>
          </a:prstGeom>
          <a:noFill/>
          <a:effectLst/>
        </p:spPr>
        <p:txBody>
          <a:bodyPr wrap="square" rtlCol="0">
            <a:spAutoFit/>
          </a:bodyPr>
          <a:lstStyle/>
          <a:p>
            <a:r>
              <a:rPr lang="en-US" sz="3000" b="1" dirty="0">
                <a:solidFill>
                  <a:srgbClr val="001033"/>
                </a:solidFill>
                <a:latin typeface="Century Gothic" panose="020B0502020202020204" pitchFamily="34" charset="0"/>
              </a:rPr>
              <a:t>Stakeholder Analysis Template </a:t>
            </a:r>
            <a:r>
              <a:rPr lang="en-US" sz="3000" dirty="0">
                <a:solidFill>
                  <a:srgbClr val="001033"/>
                </a:solidFill>
                <a:latin typeface="Century Gothic" panose="020B0502020202020204" pitchFamily="34" charset="0"/>
              </a:rPr>
              <a:t>Example</a:t>
            </a:r>
          </a:p>
        </p:txBody>
      </p:sp>
    </p:spTree>
    <p:extLst>
      <p:ext uri="{BB962C8B-B14F-4D97-AF65-F5344CB8AC3E}">
        <p14:creationId xmlns:p14="http://schemas.microsoft.com/office/powerpoint/2010/main" val="198683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B4F4EB"/>
            </a:gs>
            <a:gs pos="100000">
              <a:srgbClr val="2C6864">
                <a:alpha val="44640"/>
              </a:srgbClr>
            </a:gs>
          </a:gsLst>
          <a:lin ang="2700000" scaled="0"/>
        </a:gradFill>
        <a:effectLst/>
      </p:bgPr>
    </p:bg>
    <p:spTree>
      <p:nvGrpSpPr>
        <p:cNvPr id="1" name="">
          <a:extLst>
            <a:ext uri="{FF2B5EF4-FFF2-40B4-BE49-F238E27FC236}">
              <a16:creationId xmlns:a16="http://schemas.microsoft.com/office/drawing/2014/main" id="{5C49FD01-5C32-A897-F148-F9164E7E984C}"/>
            </a:ext>
          </a:extLst>
        </p:cNvPr>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B3A86DF4-5B75-1F51-BC7D-279CB2612627}"/>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3" name="TextBox 2">
            <a:extLst>
              <a:ext uri="{FF2B5EF4-FFF2-40B4-BE49-F238E27FC236}">
                <a16:creationId xmlns:a16="http://schemas.microsoft.com/office/drawing/2014/main" id="{0AD85F2F-0C99-EE63-E96E-F263FE5826D4}"/>
              </a:ext>
            </a:extLst>
          </p:cNvPr>
          <p:cNvSpPr txBox="1"/>
          <p:nvPr/>
        </p:nvSpPr>
        <p:spPr>
          <a:xfrm>
            <a:off x="6096000" y="4156610"/>
            <a:ext cx="5779623" cy="2246769"/>
          </a:xfrm>
          <a:prstGeom prst="rect">
            <a:avLst/>
          </a:prstGeom>
          <a:noFill/>
          <a:effectLst/>
        </p:spPr>
        <p:txBody>
          <a:bodyPr wrap="square" rtlCol="0">
            <a:spAutoFit/>
          </a:bodyPr>
          <a:lstStyle/>
          <a:p>
            <a:pPr algn="r"/>
            <a:r>
              <a:rPr lang="en-US" sz="7000" dirty="0">
                <a:solidFill>
                  <a:schemeClr val="bg1"/>
                </a:solidFill>
                <a:latin typeface="Century Gothic" panose="020B0502020202020204" pitchFamily="34" charset="0"/>
              </a:rPr>
              <a:t>Stakeholder Analysis</a:t>
            </a:r>
          </a:p>
        </p:txBody>
      </p:sp>
      <p:sp>
        <p:nvSpPr>
          <p:cNvPr id="4" name="TextBox 3">
            <a:extLst>
              <a:ext uri="{FF2B5EF4-FFF2-40B4-BE49-F238E27FC236}">
                <a16:creationId xmlns:a16="http://schemas.microsoft.com/office/drawing/2014/main" id="{61D01216-F106-F5DA-D5BF-55E81A9239AD}"/>
              </a:ext>
            </a:extLst>
          </p:cNvPr>
          <p:cNvSpPr txBox="1"/>
          <p:nvPr/>
        </p:nvSpPr>
        <p:spPr>
          <a:xfrm>
            <a:off x="285877" y="666426"/>
            <a:ext cx="1415605"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Project Name</a:t>
            </a:r>
          </a:p>
        </p:txBody>
      </p:sp>
      <p:sp>
        <p:nvSpPr>
          <p:cNvPr id="5" name="TextBox 4">
            <a:extLst>
              <a:ext uri="{FF2B5EF4-FFF2-40B4-BE49-F238E27FC236}">
                <a16:creationId xmlns:a16="http://schemas.microsoft.com/office/drawing/2014/main" id="{3117DD68-1FC4-CAFF-8CD9-4D2EC12C648F}"/>
              </a:ext>
            </a:extLst>
          </p:cNvPr>
          <p:cNvSpPr txBox="1"/>
          <p:nvPr/>
        </p:nvSpPr>
        <p:spPr>
          <a:xfrm>
            <a:off x="285877" y="974203"/>
            <a:ext cx="5779261" cy="830997"/>
          </a:xfrm>
          <a:prstGeom prst="rect">
            <a:avLst/>
          </a:prstGeom>
          <a:noFill/>
          <a:effectLst/>
        </p:spPr>
        <p:txBody>
          <a:bodyPr wrap="square" rtlCol="0">
            <a:spAutoFit/>
          </a:bodyPr>
          <a:lstStyle/>
          <a:p>
            <a:r>
              <a:rPr lang="en-US" sz="4800" dirty="0">
                <a:solidFill>
                  <a:srgbClr val="2C6864"/>
                </a:solidFill>
                <a:latin typeface="Century Gothic" panose="020B0502020202020204" pitchFamily="34" charset="0"/>
              </a:rPr>
              <a:t>Text</a:t>
            </a:r>
          </a:p>
        </p:txBody>
      </p:sp>
      <p:sp>
        <p:nvSpPr>
          <p:cNvPr id="7" name="TextBox 6">
            <a:extLst>
              <a:ext uri="{FF2B5EF4-FFF2-40B4-BE49-F238E27FC236}">
                <a16:creationId xmlns:a16="http://schemas.microsoft.com/office/drawing/2014/main" id="{C71E7DB0-04D4-8470-41DA-668E2AB854D6}"/>
              </a:ext>
            </a:extLst>
          </p:cNvPr>
          <p:cNvSpPr txBox="1"/>
          <p:nvPr/>
        </p:nvSpPr>
        <p:spPr>
          <a:xfrm>
            <a:off x="285877" y="3566418"/>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Project Manager</a:t>
            </a:r>
          </a:p>
        </p:txBody>
      </p:sp>
      <p:sp>
        <p:nvSpPr>
          <p:cNvPr id="8" name="TextBox 7">
            <a:extLst>
              <a:ext uri="{FF2B5EF4-FFF2-40B4-BE49-F238E27FC236}">
                <a16:creationId xmlns:a16="http://schemas.microsoft.com/office/drawing/2014/main" id="{8A7A1656-538C-49B5-21B1-E3B5389FF674}"/>
              </a:ext>
            </a:extLst>
          </p:cNvPr>
          <p:cNvSpPr txBox="1"/>
          <p:nvPr/>
        </p:nvSpPr>
        <p:spPr>
          <a:xfrm>
            <a:off x="285877" y="3874195"/>
            <a:ext cx="2086937" cy="461665"/>
          </a:xfrm>
          <a:prstGeom prst="rect">
            <a:avLst/>
          </a:prstGeom>
          <a:noFill/>
          <a:effectLst/>
        </p:spPr>
        <p:txBody>
          <a:bodyPr wrap="square" rtlCol="0">
            <a:spAutoFit/>
          </a:bodyPr>
          <a:lstStyle/>
          <a:p>
            <a:r>
              <a:rPr lang="en-US" sz="2400" dirty="0">
                <a:latin typeface="Century Gothic" panose="020B0502020202020204" pitchFamily="34" charset="0"/>
              </a:rPr>
              <a:t>Text</a:t>
            </a:r>
          </a:p>
        </p:txBody>
      </p:sp>
      <p:sp>
        <p:nvSpPr>
          <p:cNvPr id="9" name="TextBox 8">
            <a:extLst>
              <a:ext uri="{FF2B5EF4-FFF2-40B4-BE49-F238E27FC236}">
                <a16:creationId xmlns:a16="http://schemas.microsoft.com/office/drawing/2014/main" id="{8F0C5344-61D6-0BAF-16CB-ACA285B89153}"/>
              </a:ext>
            </a:extLst>
          </p:cNvPr>
          <p:cNvSpPr txBox="1"/>
          <p:nvPr/>
        </p:nvSpPr>
        <p:spPr>
          <a:xfrm>
            <a:off x="285877" y="4566342"/>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Date</a:t>
            </a:r>
          </a:p>
        </p:txBody>
      </p:sp>
      <p:sp>
        <p:nvSpPr>
          <p:cNvPr id="10" name="TextBox 9">
            <a:extLst>
              <a:ext uri="{FF2B5EF4-FFF2-40B4-BE49-F238E27FC236}">
                <a16:creationId xmlns:a16="http://schemas.microsoft.com/office/drawing/2014/main" id="{1C0988C7-BE17-2672-BCCB-3BA15C0EAC20}"/>
              </a:ext>
            </a:extLst>
          </p:cNvPr>
          <p:cNvSpPr txBox="1"/>
          <p:nvPr/>
        </p:nvSpPr>
        <p:spPr>
          <a:xfrm>
            <a:off x="285877" y="4874119"/>
            <a:ext cx="2086937" cy="461665"/>
          </a:xfrm>
          <a:prstGeom prst="rect">
            <a:avLst/>
          </a:prstGeom>
          <a:noFill/>
          <a:effectLst/>
        </p:spPr>
        <p:txBody>
          <a:bodyPr wrap="square" rtlCol="0">
            <a:spAutoFit/>
          </a:bodyPr>
          <a:lstStyle/>
          <a:p>
            <a:r>
              <a:rPr lang="en-US" sz="2400" dirty="0">
                <a:latin typeface="Century Gothic" panose="020B0502020202020204" pitchFamily="34" charset="0"/>
              </a:rPr>
              <a:t>00/00/0000</a:t>
            </a:r>
          </a:p>
        </p:txBody>
      </p:sp>
      <p:sp>
        <p:nvSpPr>
          <p:cNvPr id="11" name="TextBox 10">
            <a:extLst>
              <a:ext uri="{FF2B5EF4-FFF2-40B4-BE49-F238E27FC236}">
                <a16:creationId xmlns:a16="http://schemas.microsoft.com/office/drawing/2014/main" id="{5A1E9C55-B517-D525-E2CD-039F39875F5C}"/>
              </a:ext>
            </a:extLst>
          </p:cNvPr>
          <p:cNvSpPr txBox="1"/>
          <p:nvPr/>
        </p:nvSpPr>
        <p:spPr>
          <a:xfrm>
            <a:off x="285877" y="5585686"/>
            <a:ext cx="1716547" cy="307777"/>
          </a:xfrm>
          <a:prstGeom prst="rect">
            <a:avLst/>
          </a:prstGeom>
          <a:noFill/>
          <a:effectLst/>
        </p:spPr>
        <p:txBody>
          <a:bodyPr wrap="square" rtlCol="0">
            <a:spAutoFit/>
          </a:bodyPr>
          <a:lstStyle/>
          <a:p>
            <a:r>
              <a:rPr lang="en-US" sz="1400" dirty="0">
                <a:solidFill>
                  <a:schemeClr val="tx1">
                    <a:lumMod val="75000"/>
                    <a:lumOff val="25000"/>
                  </a:schemeClr>
                </a:solidFill>
                <a:latin typeface="Century Gothic" panose="020B0502020202020204" pitchFamily="34" charset="0"/>
              </a:rPr>
              <a:t>Version</a:t>
            </a:r>
          </a:p>
        </p:txBody>
      </p:sp>
      <p:sp>
        <p:nvSpPr>
          <p:cNvPr id="12" name="TextBox 11">
            <a:extLst>
              <a:ext uri="{FF2B5EF4-FFF2-40B4-BE49-F238E27FC236}">
                <a16:creationId xmlns:a16="http://schemas.microsoft.com/office/drawing/2014/main" id="{FEFB0751-2AA4-AD39-FF3F-974543B7A88C}"/>
              </a:ext>
            </a:extLst>
          </p:cNvPr>
          <p:cNvSpPr txBox="1"/>
          <p:nvPr/>
        </p:nvSpPr>
        <p:spPr>
          <a:xfrm>
            <a:off x="285877" y="5893463"/>
            <a:ext cx="2086937" cy="461665"/>
          </a:xfrm>
          <a:prstGeom prst="rect">
            <a:avLst/>
          </a:prstGeom>
          <a:noFill/>
          <a:effectLst/>
        </p:spPr>
        <p:txBody>
          <a:bodyPr wrap="square" rtlCol="0">
            <a:spAutoFit/>
          </a:bodyPr>
          <a:lstStyle/>
          <a:p>
            <a:r>
              <a:rPr lang="en-US" sz="2400" dirty="0">
                <a:latin typeface="Century Gothic" panose="020B0502020202020204" pitchFamily="34" charset="0"/>
              </a:rPr>
              <a:t>1.0.1</a:t>
            </a:r>
          </a:p>
        </p:txBody>
      </p:sp>
    </p:spTree>
    <p:extLst>
      <p:ext uri="{BB962C8B-B14F-4D97-AF65-F5344CB8AC3E}">
        <p14:creationId xmlns:p14="http://schemas.microsoft.com/office/powerpoint/2010/main" val="385328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F0EC"/>
        </a:solidFill>
        <a:effectLst/>
      </p:bgPr>
    </p:bg>
    <p:spTree>
      <p:nvGrpSpPr>
        <p:cNvPr id="1" name="">
          <a:extLst>
            <a:ext uri="{FF2B5EF4-FFF2-40B4-BE49-F238E27FC236}">
              <a16:creationId xmlns:a16="http://schemas.microsoft.com/office/drawing/2014/main" id="{5B1589F5-3830-DC13-C3F6-E5203E5016E2}"/>
            </a:ext>
          </a:extLst>
        </p:cNvPr>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ABA8C311-19E6-6E1C-C573-9D797F780022}"/>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graphicFrame>
        <p:nvGraphicFramePr>
          <p:cNvPr id="2" name="Table 1">
            <a:extLst>
              <a:ext uri="{FF2B5EF4-FFF2-40B4-BE49-F238E27FC236}">
                <a16:creationId xmlns:a16="http://schemas.microsoft.com/office/drawing/2014/main" id="{345255FE-B3BE-3550-DADF-5095C8B46645}"/>
              </a:ext>
            </a:extLst>
          </p:cNvPr>
          <p:cNvGraphicFramePr>
            <a:graphicFrameLocks noGrp="1"/>
          </p:cNvGraphicFramePr>
          <p:nvPr>
            <p:extLst>
              <p:ext uri="{D42A27DB-BD31-4B8C-83A1-F6EECF244321}">
                <p14:modId xmlns:p14="http://schemas.microsoft.com/office/powerpoint/2010/main" val="1502018525"/>
              </p:ext>
            </p:extLst>
          </p:nvPr>
        </p:nvGraphicFramePr>
        <p:xfrm>
          <a:off x="212875" y="883964"/>
          <a:ext cx="11755350" cy="5514903"/>
        </p:xfrm>
        <a:graphic>
          <a:graphicData uri="http://schemas.openxmlformats.org/drawingml/2006/table">
            <a:tbl>
              <a:tblPr>
                <a:effectLst>
                  <a:reflection blurRad="6350" stA="52000" endA="300" endPos="35000" dir="5400000" sy="-100000" algn="bl" rotWithShape="0"/>
                </a:effectLst>
                <a:tableStyleId>{5C22544A-7EE6-4342-B048-85BDC9FD1C3A}</a:tableStyleId>
              </a:tblPr>
              <a:tblGrid>
                <a:gridCol w="787003">
                  <a:extLst>
                    <a:ext uri="{9D8B030D-6E8A-4147-A177-3AD203B41FA5}">
                      <a16:colId xmlns:a16="http://schemas.microsoft.com/office/drawing/2014/main" val="3049857540"/>
                    </a:ext>
                  </a:extLst>
                </a:gridCol>
                <a:gridCol w="803868">
                  <a:extLst>
                    <a:ext uri="{9D8B030D-6E8A-4147-A177-3AD203B41FA5}">
                      <a16:colId xmlns:a16="http://schemas.microsoft.com/office/drawing/2014/main" val="3634723694"/>
                    </a:ext>
                  </a:extLst>
                </a:gridCol>
                <a:gridCol w="1167784">
                  <a:extLst>
                    <a:ext uri="{9D8B030D-6E8A-4147-A177-3AD203B41FA5}">
                      <a16:colId xmlns:a16="http://schemas.microsoft.com/office/drawing/2014/main" val="2738909737"/>
                    </a:ext>
                  </a:extLst>
                </a:gridCol>
                <a:gridCol w="1052100">
                  <a:extLst>
                    <a:ext uri="{9D8B030D-6E8A-4147-A177-3AD203B41FA5}">
                      <a16:colId xmlns:a16="http://schemas.microsoft.com/office/drawing/2014/main" val="3142756433"/>
                    </a:ext>
                  </a:extLst>
                </a:gridCol>
                <a:gridCol w="654455">
                  <a:extLst>
                    <a:ext uri="{9D8B030D-6E8A-4147-A177-3AD203B41FA5}">
                      <a16:colId xmlns:a16="http://schemas.microsoft.com/office/drawing/2014/main" val="1237538939"/>
                    </a:ext>
                  </a:extLst>
                </a:gridCol>
                <a:gridCol w="985826">
                  <a:extLst>
                    <a:ext uri="{9D8B030D-6E8A-4147-A177-3AD203B41FA5}">
                      <a16:colId xmlns:a16="http://schemas.microsoft.com/office/drawing/2014/main" val="1681591957"/>
                    </a:ext>
                  </a:extLst>
                </a:gridCol>
                <a:gridCol w="720729">
                  <a:extLst>
                    <a:ext uri="{9D8B030D-6E8A-4147-A177-3AD203B41FA5}">
                      <a16:colId xmlns:a16="http://schemas.microsoft.com/office/drawing/2014/main" val="4158688195"/>
                    </a:ext>
                  </a:extLst>
                </a:gridCol>
                <a:gridCol w="985826">
                  <a:extLst>
                    <a:ext uri="{9D8B030D-6E8A-4147-A177-3AD203B41FA5}">
                      <a16:colId xmlns:a16="http://schemas.microsoft.com/office/drawing/2014/main" val="402584198"/>
                    </a:ext>
                  </a:extLst>
                </a:gridCol>
                <a:gridCol w="985826">
                  <a:extLst>
                    <a:ext uri="{9D8B030D-6E8A-4147-A177-3AD203B41FA5}">
                      <a16:colId xmlns:a16="http://schemas.microsoft.com/office/drawing/2014/main" val="966227338"/>
                    </a:ext>
                  </a:extLst>
                </a:gridCol>
                <a:gridCol w="985826">
                  <a:extLst>
                    <a:ext uri="{9D8B030D-6E8A-4147-A177-3AD203B41FA5}">
                      <a16:colId xmlns:a16="http://schemas.microsoft.com/office/drawing/2014/main" val="441423760"/>
                    </a:ext>
                  </a:extLst>
                </a:gridCol>
                <a:gridCol w="985826">
                  <a:extLst>
                    <a:ext uri="{9D8B030D-6E8A-4147-A177-3AD203B41FA5}">
                      <a16:colId xmlns:a16="http://schemas.microsoft.com/office/drawing/2014/main" val="3561147839"/>
                    </a:ext>
                  </a:extLst>
                </a:gridCol>
                <a:gridCol w="787003">
                  <a:extLst>
                    <a:ext uri="{9D8B030D-6E8A-4147-A177-3AD203B41FA5}">
                      <a16:colId xmlns:a16="http://schemas.microsoft.com/office/drawing/2014/main" val="1624020911"/>
                    </a:ext>
                  </a:extLst>
                </a:gridCol>
                <a:gridCol w="853278">
                  <a:extLst>
                    <a:ext uri="{9D8B030D-6E8A-4147-A177-3AD203B41FA5}">
                      <a16:colId xmlns:a16="http://schemas.microsoft.com/office/drawing/2014/main" val="4175234993"/>
                    </a:ext>
                  </a:extLst>
                </a:gridCol>
              </a:tblGrid>
              <a:tr h="577143">
                <a:tc>
                  <a:txBody>
                    <a:bodyPr/>
                    <a:lstStyle/>
                    <a:p>
                      <a:pPr algn="l" fontAlgn="ctr"/>
                      <a:r>
                        <a:rPr lang="en-US" sz="1000" u="none" strike="noStrike">
                          <a:effectLst/>
                          <a:latin typeface="Century Gothic" panose="020B0502020202020204" pitchFamily="34" charset="0"/>
                        </a:rPr>
                        <a:t>Name or Group</a:t>
                      </a:r>
                      <a:endParaRPr lang="en-US" sz="10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1F1EC"/>
                    </a:solidFill>
                  </a:tcPr>
                </a:tc>
                <a:tc>
                  <a:txBody>
                    <a:bodyPr/>
                    <a:lstStyle/>
                    <a:p>
                      <a:pPr algn="l" fontAlgn="ctr"/>
                      <a:r>
                        <a:rPr lang="en-US" sz="1000" u="none" strike="noStrike" dirty="0">
                          <a:effectLst/>
                          <a:latin typeface="Century Gothic" panose="020B0502020202020204" pitchFamily="34" charset="0"/>
                        </a:rPr>
                        <a:t>Role / </a:t>
                      </a:r>
                      <a:br>
                        <a:rPr lang="en-US" sz="1000" u="none" strike="noStrike" dirty="0">
                          <a:effectLst/>
                          <a:latin typeface="Century Gothic" panose="020B0502020202020204" pitchFamily="34" charset="0"/>
                        </a:rPr>
                      </a:br>
                      <a:r>
                        <a:rPr lang="en-US" sz="1000" u="none" strike="noStrike" dirty="0">
                          <a:effectLst/>
                          <a:latin typeface="Century Gothic" panose="020B0502020202020204" pitchFamily="34" charset="0"/>
                        </a:rPr>
                        <a:t>Position</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1F1EC"/>
                    </a:solidFill>
                  </a:tcPr>
                </a:tc>
                <a:tc>
                  <a:txBody>
                    <a:bodyPr/>
                    <a:lstStyle/>
                    <a:p>
                      <a:pPr algn="l" fontAlgn="ctr"/>
                      <a:r>
                        <a:rPr lang="en-US" sz="1000" u="none" strike="noStrike" dirty="0">
                          <a:effectLst/>
                          <a:latin typeface="Century Gothic" panose="020B0502020202020204" pitchFamily="34" charset="0"/>
                        </a:rPr>
                        <a:t>Predisposition</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1F1EC"/>
                    </a:solidFill>
                  </a:tcPr>
                </a:tc>
                <a:tc>
                  <a:txBody>
                    <a:bodyPr/>
                    <a:lstStyle/>
                    <a:p>
                      <a:pPr algn="l" fontAlgn="ctr"/>
                      <a:r>
                        <a:rPr lang="en-US" sz="1000" u="none" strike="noStrike" dirty="0">
                          <a:effectLst/>
                          <a:latin typeface="Century Gothic" panose="020B0502020202020204" pitchFamily="34" charset="0"/>
                        </a:rPr>
                        <a:t>Anticipated Involvement</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D1F1EC"/>
                    </a:solidFill>
                  </a:tcPr>
                </a:tc>
                <a:tc>
                  <a:txBody>
                    <a:bodyPr/>
                    <a:lstStyle/>
                    <a:p>
                      <a:pPr algn="ctr" fontAlgn="ctr"/>
                      <a:r>
                        <a:rPr lang="en-US" sz="1000" u="none" strike="noStrike" dirty="0">
                          <a:effectLst/>
                          <a:latin typeface="Century Gothic" panose="020B0502020202020204" pitchFamily="34" charset="0"/>
                        </a:rPr>
                        <a:t>Decision Maker </a:t>
                      </a:r>
                      <a:br>
                        <a:rPr lang="en-US" sz="1000" u="none" strike="noStrike" dirty="0">
                          <a:effectLst/>
                          <a:latin typeface="Century Gothic" panose="020B0502020202020204" pitchFamily="34" charset="0"/>
                        </a:rPr>
                      </a:br>
                      <a:r>
                        <a:rPr lang="en-US" sz="800" u="none" strike="noStrike" dirty="0">
                          <a:solidFill>
                            <a:schemeClr val="tx1">
                              <a:lumMod val="75000"/>
                              <a:lumOff val="25000"/>
                            </a:schemeClr>
                          </a:solidFill>
                          <a:effectLst/>
                          <a:latin typeface="Century Gothic" panose="020B0502020202020204" pitchFamily="34" charset="0"/>
                        </a:rPr>
                        <a:t>(Yes / No)</a:t>
                      </a:r>
                      <a:endParaRPr lang="en-US" sz="800" b="0" i="0" u="none" strike="noStrike" dirty="0">
                        <a:solidFill>
                          <a:schemeClr val="tx1">
                            <a:lumMod val="75000"/>
                            <a:lumOff val="25000"/>
                          </a:schemeClr>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000" u="none" strike="noStrike" dirty="0">
                          <a:effectLst/>
                          <a:latin typeface="Century Gothic" panose="020B0502020202020204" pitchFamily="34" charset="0"/>
                        </a:rPr>
                        <a:t>Anticipated Issues</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ctr" fontAlgn="ctr"/>
                      <a:r>
                        <a:rPr lang="en-US" sz="1000" u="none" strike="noStrike" dirty="0">
                          <a:effectLst/>
                          <a:latin typeface="Century Gothic" panose="020B0502020202020204" pitchFamily="34" charset="0"/>
                        </a:rPr>
                        <a:t>Impact</a:t>
                      </a:r>
                      <a:endParaRPr lang="en-US" sz="10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000" u="none" strike="noStrike" dirty="0">
                          <a:effectLst/>
                          <a:latin typeface="Century Gothic" panose="020B0502020202020204" pitchFamily="34" charset="0"/>
                        </a:rPr>
                        <a:t>Motivation</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000" u="none" strike="noStrike" dirty="0">
                          <a:effectLst/>
                          <a:latin typeface="Century Gothic" panose="020B0502020202020204" pitchFamily="34" charset="0"/>
                        </a:rPr>
                        <a:t>Expectations of Exchange</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000" u="none" strike="noStrike" dirty="0">
                          <a:effectLst/>
                          <a:latin typeface="Century Gothic" panose="020B0502020202020204" pitchFamily="34" charset="0"/>
                        </a:rPr>
                        <a:t>Milestones</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000" u="none" strike="noStrike" dirty="0">
                          <a:effectLst/>
                          <a:latin typeface="Century Gothic" panose="020B0502020202020204" pitchFamily="34" charset="0"/>
                        </a:rPr>
                        <a:t>Activities</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ctr" fontAlgn="ctr"/>
                      <a:r>
                        <a:rPr lang="en-US" sz="1000" u="none" strike="noStrike" dirty="0">
                          <a:effectLst/>
                          <a:latin typeface="Century Gothic" panose="020B0502020202020204" pitchFamily="34" charset="0"/>
                        </a:rPr>
                        <a:t>Date Due</a:t>
                      </a:r>
                      <a:endParaRPr lang="en-US" sz="10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r>
                        <a:rPr lang="en-US" sz="1000" u="none" strike="noStrike" dirty="0">
                          <a:effectLst/>
                          <a:latin typeface="Century Gothic" panose="020B0502020202020204" pitchFamily="34" charset="0"/>
                        </a:rPr>
                        <a:t>Status</a:t>
                      </a:r>
                      <a:endParaRPr lang="en-US" sz="10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28575" cap="flat" cmpd="sng" algn="ctr">
                      <a:solidFill>
                        <a:srgbClr val="B8CDCF"/>
                      </a:solidFill>
                      <a:prstDash val="solid"/>
                      <a:round/>
                      <a:headEnd type="none" w="med" len="med"/>
                      <a:tailEnd type="none" w="med" len="med"/>
                    </a:lnR>
                    <a:lnT w="381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extLst>
                  <a:ext uri="{0D108BD9-81ED-4DB2-BD59-A6C34878D82A}">
                    <a16:rowId xmlns:a16="http://schemas.microsoft.com/office/drawing/2014/main" val="3245621765"/>
                  </a:ext>
                </a:extLst>
              </a:tr>
              <a:tr h="822960">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28575"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2173944900"/>
                  </a:ext>
                </a:extLst>
              </a:tr>
              <a:tr h="822960">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28575"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2620194855"/>
                  </a:ext>
                </a:extLst>
              </a:tr>
              <a:tr h="822960">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28575"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2220383969"/>
                  </a:ext>
                </a:extLst>
              </a:tr>
              <a:tr h="822960">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28575"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799650422"/>
                  </a:ext>
                </a:extLst>
              </a:tr>
              <a:tr h="822960">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28575"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189483880"/>
                  </a:ext>
                </a:extLst>
              </a:tr>
              <a:tr h="822960">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1F3F2"/>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rgbClr val="ECF8F7"/>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ctr" fontAlgn="ctr"/>
                      <a:endParaRPr lang="en-US" sz="900" b="0" i="0" u="none" strike="noStrike" dirty="0">
                        <a:solidFill>
                          <a:srgbClr val="000000"/>
                        </a:solidFill>
                        <a:effectLst/>
                        <a:latin typeface="Century Gothic" panose="020B0502020202020204" pitchFamily="34" charset="0"/>
                      </a:endParaRPr>
                    </a:p>
                  </a:txBody>
                  <a:tcPr marL="6399" marR="6399" marT="6399" marB="0" anchor="ctr">
                    <a:lnL w="12700" cap="flat" cmpd="sng" algn="ctr">
                      <a:solidFill>
                        <a:srgbClr val="B8CDCF"/>
                      </a:solidFill>
                      <a:prstDash val="solid"/>
                      <a:round/>
                      <a:headEnd type="none" w="med" len="med"/>
                      <a:tailEnd type="none" w="med" len="med"/>
                    </a:lnL>
                    <a:lnR w="12700"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57591" marR="6399" marT="6399" marB="0" anchor="ctr">
                    <a:lnL w="12700" cap="flat" cmpd="sng" algn="ctr">
                      <a:solidFill>
                        <a:srgbClr val="B8CDCF"/>
                      </a:solidFill>
                      <a:prstDash val="solid"/>
                      <a:round/>
                      <a:headEnd type="none" w="med" len="med"/>
                      <a:tailEnd type="none" w="med" len="med"/>
                    </a:lnL>
                    <a:lnR w="28575" cap="flat" cmpd="sng" algn="ctr">
                      <a:solidFill>
                        <a:srgbClr val="B8CDCF"/>
                      </a:solidFill>
                      <a:prstDash val="solid"/>
                      <a:round/>
                      <a:headEnd type="none" w="med" len="med"/>
                      <a:tailEnd type="none" w="med" len="med"/>
                    </a:lnR>
                    <a:lnT w="12700" cap="flat" cmpd="sng" algn="ctr">
                      <a:solidFill>
                        <a:srgbClr val="B8CDCF"/>
                      </a:solidFill>
                      <a:prstDash val="solid"/>
                      <a:round/>
                      <a:headEnd type="none" w="med" len="med"/>
                      <a:tailEnd type="none" w="med" len="med"/>
                    </a:lnT>
                    <a:lnB w="12700" cap="flat" cmpd="sng" algn="ctr">
                      <a:solidFill>
                        <a:srgbClr val="B8CDCF"/>
                      </a:solidFill>
                      <a:prstDash val="solid"/>
                      <a:round/>
                      <a:headEnd type="none" w="med" len="med"/>
                      <a:tailEnd type="none" w="med" len="med"/>
                    </a:lnB>
                    <a:solidFill>
                      <a:schemeClr val="bg1"/>
                    </a:solidFill>
                  </a:tcPr>
                </a:tc>
                <a:extLst>
                  <a:ext uri="{0D108BD9-81ED-4DB2-BD59-A6C34878D82A}">
                    <a16:rowId xmlns:a16="http://schemas.microsoft.com/office/drawing/2014/main" val="1010766520"/>
                  </a:ext>
                </a:extLst>
              </a:tr>
            </a:tbl>
          </a:graphicData>
        </a:graphic>
      </p:graphicFrame>
      <p:sp>
        <p:nvSpPr>
          <p:cNvPr id="3" name="TextBox 2">
            <a:extLst>
              <a:ext uri="{FF2B5EF4-FFF2-40B4-BE49-F238E27FC236}">
                <a16:creationId xmlns:a16="http://schemas.microsoft.com/office/drawing/2014/main" id="{132D4F67-CEF2-734A-62C1-C3EA4A63A807}"/>
              </a:ext>
            </a:extLst>
          </p:cNvPr>
          <p:cNvSpPr txBox="1"/>
          <p:nvPr/>
        </p:nvSpPr>
        <p:spPr>
          <a:xfrm>
            <a:off x="146977" y="166783"/>
            <a:ext cx="6091777" cy="646331"/>
          </a:xfrm>
          <a:prstGeom prst="rect">
            <a:avLst/>
          </a:prstGeom>
          <a:noFill/>
          <a:effectLst/>
        </p:spPr>
        <p:txBody>
          <a:bodyPr wrap="square" rtlCol="0">
            <a:spAutoFit/>
          </a:bodyPr>
          <a:lstStyle/>
          <a:p>
            <a:r>
              <a:rPr lang="en-US" sz="3600" dirty="0">
                <a:solidFill>
                  <a:srgbClr val="2C6864"/>
                </a:solidFill>
                <a:latin typeface="Century Gothic" panose="020B0502020202020204" pitchFamily="34" charset="0"/>
              </a:rPr>
              <a:t>Stakeholder Analysis</a:t>
            </a:r>
          </a:p>
        </p:txBody>
      </p:sp>
    </p:spTree>
    <p:extLst>
      <p:ext uri="{BB962C8B-B14F-4D97-AF65-F5344CB8AC3E}">
        <p14:creationId xmlns:p14="http://schemas.microsoft.com/office/powerpoint/2010/main" val="341694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B4F4EB"/>
            </a:gs>
            <a:gs pos="100000">
              <a:srgbClr val="2C6864">
                <a:alpha val="44640"/>
              </a:srgbClr>
            </a:gs>
          </a:gsLst>
          <a:lin ang="2700000" scaled="0"/>
        </a:gradFill>
        <a:effectLst/>
      </p:bgPr>
    </p:bg>
    <p:spTree>
      <p:nvGrpSpPr>
        <p:cNvPr id="1" name="">
          <a:extLst>
            <a:ext uri="{FF2B5EF4-FFF2-40B4-BE49-F238E27FC236}">
              <a16:creationId xmlns:a16="http://schemas.microsoft.com/office/drawing/2014/main" id="{12A14F83-A885-9A48-0FD6-A31CF409D7E9}"/>
            </a:ext>
          </a:extLst>
        </p:cNvPr>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45212BFF-E677-0695-7475-060227C13F2E}"/>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2" name="Text Box 1">
            <a:extLst>
              <a:ext uri="{FF2B5EF4-FFF2-40B4-BE49-F238E27FC236}">
                <a16:creationId xmlns:a16="http://schemas.microsoft.com/office/drawing/2014/main" id="{902132BC-F4BE-6109-0B42-E2BBF326803B}"/>
              </a:ext>
            </a:extLst>
          </p:cNvPr>
          <p:cNvSpPr txBox="1"/>
          <p:nvPr/>
        </p:nvSpPr>
        <p:spPr>
          <a:xfrm flipH="1">
            <a:off x="278205" y="137160"/>
            <a:ext cx="8237817" cy="6583680"/>
          </a:xfrm>
          <a:prstGeom prst="rect">
            <a:avLst/>
          </a:prstGeom>
          <a:gradFill>
            <a:gsLst>
              <a:gs pos="0">
                <a:schemeClr val="bg1"/>
              </a:gs>
              <a:gs pos="100000">
                <a:schemeClr val="bg1">
                  <a:alpha val="29000"/>
                </a:schemeClr>
              </a:gs>
            </a:gsLst>
            <a:lin ang="5400000" scaled="1"/>
          </a:gra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13" name="Text Box 1">
            <a:extLst>
              <a:ext uri="{FF2B5EF4-FFF2-40B4-BE49-F238E27FC236}">
                <a16:creationId xmlns:a16="http://schemas.microsoft.com/office/drawing/2014/main" id="{ABBE0050-FCE2-66BD-1F9F-C9BA60AD54C7}"/>
              </a:ext>
            </a:extLst>
          </p:cNvPr>
          <p:cNvSpPr txBox="1"/>
          <p:nvPr/>
        </p:nvSpPr>
        <p:spPr>
          <a:xfrm>
            <a:off x="405072" y="187960"/>
            <a:ext cx="1731917" cy="6801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dirty="0">
                <a:solidFill>
                  <a:srgbClr val="6DAFAF"/>
                </a:solidFill>
                <a:effectLst/>
                <a:latin typeface="Century Gothic" panose="020B0502020202020204" pitchFamily="34" charset="0"/>
                <a:ea typeface="Calibri" panose="020F0502020204030204" pitchFamily="34" charset="0"/>
                <a:cs typeface="Times New Roman" panose="02020603050405020304" pitchFamily="18" charset="0"/>
              </a:rPr>
              <a:t>Notes </a:t>
            </a:r>
            <a:endParaRPr lang="en-US" sz="1200" dirty="0">
              <a:solidFill>
                <a:srgbClr val="6DAFAF"/>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Text Box 1">
            <a:extLst>
              <a:ext uri="{FF2B5EF4-FFF2-40B4-BE49-F238E27FC236}">
                <a16:creationId xmlns:a16="http://schemas.microsoft.com/office/drawing/2014/main" id="{5EFCAF1B-D5A8-AB96-5DBD-71D7F42CD69B}"/>
              </a:ext>
            </a:extLst>
          </p:cNvPr>
          <p:cNvSpPr txBox="1"/>
          <p:nvPr/>
        </p:nvSpPr>
        <p:spPr>
          <a:xfrm>
            <a:off x="441266" y="1018572"/>
            <a:ext cx="7335452" cy="54748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sz="2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Text</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15" name="Text Box 1">
            <a:extLst>
              <a:ext uri="{FF2B5EF4-FFF2-40B4-BE49-F238E27FC236}">
                <a16:creationId xmlns:a16="http://schemas.microsoft.com/office/drawing/2014/main" id="{C3F2AC5E-B9A8-7E15-BA63-D9B86B943281}"/>
              </a:ext>
            </a:extLst>
          </p:cNvPr>
          <p:cNvSpPr txBox="1"/>
          <p:nvPr/>
        </p:nvSpPr>
        <p:spPr>
          <a:xfrm>
            <a:off x="242012" y="137160"/>
            <a:ext cx="36195" cy="6583680"/>
          </a:xfrm>
          <a:prstGeom prst="rect">
            <a:avLst/>
          </a:prstGeom>
          <a:solidFill>
            <a:srgbClr val="6DAFA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16" name="TextBox 15">
            <a:extLst>
              <a:ext uri="{FF2B5EF4-FFF2-40B4-BE49-F238E27FC236}">
                <a16:creationId xmlns:a16="http://schemas.microsoft.com/office/drawing/2014/main" id="{3566B959-8EEF-4B7F-3919-57CEAEE26C42}"/>
              </a:ext>
            </a:extLst>
          </p:cNvPr>
          <p:cNvSpPr txBox="1"/>
          <p:nvPr/>
        </p:nvSpPr>
        <p:spPr>
          <a:xfrm>
            <a:off x="8219496" y="5310423"/>
            <a:ext cx="3653771" cy="1323439"/>
          </a:xfrm>
          <a:prstGeom prst="rect">
            <a:avLst/>
          </a:prstGeom>
          <a:noFill/>
          <a:effectLst/>
        </p:spPr>
        <p:txBody>
          <a:bodyPr wrap="square" rtlCol="0">
            <a:spAutoFit/>
          </a:bodyPr>
          <a:lstStyle/>
          <a:p>
            <a:pPr algn="r"/>
            <a:r>
              <a:rPr lang="en-US" sz="4000" dirty="0">
                <a:solidFill>
                  <a:schemeClr val="bg1"/>
                </a:solidFill>
                <a:latin typeface="Century Gothic" panose="020B0502020202020204" pitchFamily="34" charset="0"/>
              </a:rPr>
              <a:t>Stakeholder Analysis</a:t>
            </a:r>
          </a:p>
        </p:txBody>
      </p:sp>
    </p:spTree>
    <p:extLst>
      <p:ext uri="{BB962C8B-B14F-4D97-AF65-F5344CB8AC3E}">
        <p14:creationId xmlns:p14="http://schemas.microsoft.com/office/powerpoint/2010/main" val="2753074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10521</TotalTime>
  <Words>367</Words>
  <Application>Microsoft Office PowerPoint</Application>
  <PresentationFormat>Widescreen</PresentationFormat>
  <Paragraphs>143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134</cp:revision>
  <cp:lastPrinted>2024-08-26T03:42:12Z</cp:lastPrinted>
  <dcterms:created xsi:type="dcterms:W3CDTF">2021-07-07T23:54:57Z</dcterms:created>
  <dcterms:modified xsi:type="dcterms:W3CDTF">2025-01-25T22:33:34Z</dcterms:modified>
</cp:coreProperties>
</file>