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320" r:id="rId2"/>
    <p:sldId id="295"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3F2C4"/>
    <a:srgbClr val="00BD32"/>
    <a:srgbClr val="FFC000"/>
    <a:srgbClr val="F48735"/>
    <a:srgbClr val="264065"/>
    <a:srgbClr val="387E99"/>
    <a:srgbClr val="E9AB77"/>
    <a:srgbClr val="D14C36"/>
    <a:srgbClr val="89D0C2"/>
    <a:srgbClr val="E4774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197" autoAdjust="0"/>
    <p:restoredTop sz="86447"/>
  </p:normalViewPr>
  <p:slideViewPr>
    <p:cSldViewPr snapToGrid="0" snapToObjects="1">
      <p:cViewPr varScale="1">
        <p:scale>
          <a:sx n="127" d="100"/>
          <a:sy n="127" d="100"/>
        </p:scale>
        <p:origin x="688" y="192"/>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_rels/viewProps.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1/23/25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1/23/25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1/23/25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1/23/25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1/23/25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1/23/25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1/23/25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1/23/25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1/23/25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1/23/25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1/23/25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1/23/25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1/23/25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E1B7E48-4A02-444F-963A-D6DBBEE435A3}"/>
              </a:ext>
            </a:extLst>
          </p:cNvPr>
          <p:cNvGrpSpPr/>
          <p:nvPr/>
        </p:nvGrpSpPr>
        <p:grpSpPr>
          <a:xfrm>
            <a:off x="7203068" y="-14628"/>
            <a:ext cx="5724680" cy="6219640"/>
            <a:chOff x="7203068" y="-14628"/>
            <a:chExt cx="5724680" cy="6219640"/>
          </a:xfrm>
          <a:solidFill>
            <a:schemeClr val="bg1">
              <a:alpha val="30000"/>
            </a:schemeClr>
          </a:solidFill>
        </p:grpSpPr>
        <p:sp>
          <p:nvSpPr>
            <p:cNvPr id="8" name="Triangle 7">
              <a:extLst>
                <a:ext uri="{FF2B5EF4-FFF2-40B4-BE49-F238E27FC236}">
                  <a16:creationId xmlns:a16="http://schemas.microsoft.com/office/drawing/2014/main" id="{C1F95B41-1F70-5541-A0B1-E31F6CB382D1}"/>
                </a:ext>
              </a:extLst>
            </p:cNvPr>
            <p:cNvSpPr/>
            <p:nvPr/>
          </p:nvSpPr>
          <p:spPr>
            <a:xfrm>
              <a:off x="8267700" y="1219200"/>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D3145F68-25BF-6F45-9133-78D5A5614430}"/>
                </a:ext>
              </a:extLst>
            </p:cNvPr>
            <p:cNvSpPr/>
            <p:nvPr/>
          </p:nvSpPr>
          <p:spPr>
            <a:xfrm rot="10800000">
              <a:off x="8267698" y="2340726"/>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32661B42-CFB6-BF43-BDC1-243E3C22207A}"/>
                </a:ext>
              </a:extLst>
            </p:cNvPr>
            <p:cNvSpPr/>
            <p:nvPr/>
          </p:nvSpPr>
          <p:spPr>
            <a:xfrm>
              <a:off x="9117614" y="2441587"/>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309A7C49-973C-FD42-AB70-5B57BBDB1D85}"/>
                </a:ext>
              </a:extLst>
            </p:cNvPr>
            <p:cNvSpPr/>
            <p:nvPr/>
          </p:nvSpPr>
          <p:spPr>
            <a:xfrm rot="10800000">
              <a:off x="9117612" y="3563113"/>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A49B51FE-E6AA-5A45-BD6C-DA4BF7C9EC64}"/>
                </a:ext>
              </a:extLst>
            </p:cNvPr>
            <p:cNvSpPr/>
            <p:nvPr/>
          </p:nvSpPr>
          <p:spPr>
            <a:xfrm rot="10800000">
              <a:off x="9118598" y="-14627"/>
              <a:ext cx="3073402" cy="230083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DCC5E1A3-499A-4A42-912A-329D6FA81565}"/>
                </a:ext>
              </a:extLst>
            </p:cNvPr>
            <p:cNvSpPr/>
            <p:nvPr/>
          </p:nvSpPr>
          <p:spPr>
            <a:xfrm>
              <a:off x="11194577" y="5032308"/>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7478C905-13B8-3549-A925-632AF93DA529}"/>
                </a:ext>
              </a:extLst>
            </p:cNvPr>
            <p:cNvSpPr/>
            <p:nvPr/>
          </p:nvSpPr>
          <p:spPr>
            <a:xfrm rot="10800000">
              <a:off x="10726003" y="4976702"/>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EBBDD6DB-9153-F84A-8A6D-72FB50473A0B}"/>
                </a:ext>
              </a:extLst>
            </p:cNvPr>
            <p:cNvSpPr/>
            <p:nvPr/>
          </p:nvSpPr>
          <p:spPr>
            <a:xfrm>
              <a:off x="10726004" y="4358384"/>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0F2B7324-B883-D04D-AA46-6BD0AF8386FA}"/>
                </a:ext>
              </a:extLst>
            </p:cNvPr>
            <p:cNvSpPr/>
            <p:nvPr/>
          </p:nvSpPr>
          <p:spPr>
            <a:xfrm>
              <a:off x="10732980" y="2926103"/>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2E2A6B5-3297-124A-A02B-7888670A8E19}"/>
                </a:ext>
              </a:extLst>
            </p:cNvPr>
            <p:cNvSpPr/>
            <p:nvPr/>
          </p:nvSpPr>
          <p:spPr>
            <a:xfrm rot="10800000">
              <a:off x="10732979" y="3544421"/>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56579292-2F63-8344-B4D4-B3104A9FF118}"/>
                </a:ext>
              </a:extLst>
            </p:cNvPr>
            <p:cNvSpPr/>
            <p:nvPr/>
          </p:nvSpPr>
          <p:spPr>
            <a:xfrm>
              <a:off x="11201553" y="3600027"/>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7246C88E-4533-0C4B-B184-73C1B498B8FC}"/>
                </a:ext>
              </a:extLst>
            </p:cNvPr>
            <p:cNvSpPr/>
            <p:nvPr/>
          </p:nvSpPr>
          <p:spPr>
            <a:xfrm rot="10800000">
              <a:off x="11201552" y="4218345"/>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03EC3B23-B8B6-1B4A-9899-999384E3DFAC}"/>
                </a:ext>
              </a:extLst>
            </p:cNvPr>
            <p:cNvSpPr/>
            <p:nvPr/>
          </p:nvSpPr>
          <p:spPr>
            <a:xfrm>
              <a:off x="9465415" y="535103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3680E3CF-DB8A-9047-B4CD-2F5BA9988567}"/>
                </a:ext>
              </a:extLst>
            </p:cNvPr>
            <p:cNvSpPr/>
            <p:nvPr/>
          </p:nvSpPr>
          <p:spPr>
            <a:xfrm rot="10800000">
              <a:off x="8796054" y="4684640"/>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70F9821-7B32-5942-B3E7-D8C865439557}"/>
                </a:ext>
              </a:extLst>
            </p:cNvPr>
            <p:cNvSpPr/>
            <p:nvPr/>
          </p:nvSpPr>
          <p:spPr>
            <a:xfrm>
              <a:off x="8796055" y="422568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17F49CF0-4F75-364D-B8B3-83A0B12E6A7E}"/>
                </a:ext>
              </a:extLst>
            </p:cNvPr>
            <p:cNvSpPr/>
            <p:nvPr/>
          </p:nvSpPr>
          <p:spPr>
            <a:xfrm>
              <a:off x="11429639" y="676405"/>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7448E9F5-8215-3D44-85D0-A590CF9868BA}"/>
                </a:ext>
              </a:extLst>
            </p:cNvPr>
            <p:cNvSpPr/>
            <p:nvPr/>
          </p:nvSpPr>
          <p:spPr>
            <a:xfrm rot="10800000">
              <a:off x="11429637" y="1797931"/>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90090464-F536-8E4A-BD6E-7EB365238ABE}"/>
                </a:ext>
              </a:extLst>
            </p:cNvPr>
            <p:cNvSpPr/>
            <p:nvPr/>
          </p:nvSpPr>
          <p:spPr>
            <a:xfrm rot="10800000">
              <a:off x="10001145" y="4978503"/>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A7D07E8-B811-E14D-8E65-1E5D7F4AE6EB}"/>
                </a:ext>
              </a:extLst>
            </p:cNvPr>
            <p:cNvSpPr/>
            <p:nvPr/>
          </p:nvSpPr>
          <p:spPr>
            <a:xfrm>
              <a:off x="8478550" y="3436582"/>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A48947FF-57CA-D249-96E7-117F9769097F}"/>
                </a:ext>
              </a:extLst>
            </p:cNvPr>
            <p:cNvSpPr/>
            <p:nvPr/>
          </p:nvSpPr>
          <p:spPr>
            <a:xfrm>
              <a:off x="10560298" y="3911608"/>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F04D09A2-2F95-5241-9100-2219D93B2329}"/>
                </a:ext>
              </a:extLst>
            </p:cNvPr>
            <p:cNvSpPr/>
            <p:nvPr/>
          </p:nvSpPr>
          <p:spPr>
            <a:xfrm rot="10800000">
              <a:off x="10924816" y="6039467"/>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1BDF32AB-DA0A-0D43-859F-2CD7DBE58638}"/>
                </a:ext>
              </a:extLst>
            </p:cNvPr>
            <p:cNvSpPr/>
            <p:nvPr/>
          </p:nvSpPr>
          <p:spPr>
            <a:xfrm rot="10800000">
              <a:off x="8157134" y="1651419"/>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E533EC0E-E681-8649-8038-EE2C8D3B5CE1}"/>
                </a:ext>
              </a:extLst>
            </p:cNvPr>
            <p:cNvSpPr/>
            <p:nvPr/>
          </p:nvSpPr>
          <p:spPr>
            <a:xfrm>
              <a:off x="11586492" y="2465841"/>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A5A29F83-7BB5-764B-95A1-F84D70156B63}"/>
                </a:ext>
              </a:extLst>
            </p:cNvPr>
            <p:cNvSpPr/>
            <p:nvPr/>
          </p:nvSpPr>
          <p:spPr>
            <a:xfrm>
              <a:off x="8875258" y="425489"/>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EDC38598-9CCC-964F-BB5E-C1A27ACDCC44}"/>
                </a:ext>
              </a:extLst>
            </p:cNvPr>
            <p:cNvSpPr/>
            <p:nvPr/>
          </p:nvSpPr>
          <p:spPr>
            <a:xfrm rot="10800000">
              <a:off x="11900905" y="4908188"/>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B7E5DB76-E9E8-AD4D-8A0B-33AC626B474D}"/>
                </a:ext>
              </a:extLst>
            </p:cNvPr>
            <p:cNvSpPr/>
            <p:nvPr/>
          </p:nvSpPr>
          <p:spPr>
            <a:xfrm>
              <a:off x="9494499" y="1271969"/>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74D31C-5D26-2048-8B9C-61EF38B28DBD}"/>
                </a:ext>
              </a:extLst>
            </p:cNvPr>
            <p:cNvSpPr/>
            <p:nvPr/>
          </p:nvSpPr>
          <p:spPr>
            <a:xfrm rot="10800000">
              <a:off x="7203068" y="-14628"/>
              <a:ext cx="1592986" cy="119255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AGILE MATURITY MODEL</a:t>
            </a:r>
          </a:p>
        </p:txBody>
      </p:sp>
      <p:cxnSp>
        <p:nvCxnSpPr>
          <p:cNvPr id="10" name="Straight Arrow Connector 9">
            <a:extLst>
              <a:ext uri="{FF2B5EF4-FFF2-40B4-BE49-F238E27FC236}">
                <a16:creationId xmlns:a16="http://schemas.microsoft.com/office/drawing/2014/main" id="{E04D0438-9FFF-5D4D-99B4-4C86FA1010E7}"/>
              </a:ext>
            </a:extLst>
          </p:cNvPr>
          <p:cNvCxnSpPr>
            <a:cxnSpLocks/>
          </p:cNvCxnSpPr>
          <p:nvPr/>
        </p:nvCxnSpPr>
        <p:spPr>
          <a:xfrm>
            <a:off x="579783" y="5923582"/>
            <a:ext cx="11321122" cy="0"/>
          </a:xfrm>
          <a:prstGeom prst="straightConnector1">
            <a:avLst/>
          </a:prstGeom>
          <a:ln w="60325">
            <a:gradFill>
              <a:gsLst>
                <a:gs pos="47000">
                  <a:srgbClr val="E4774A"/>
                </a:gs>
                <a:gs pos="100000">
                  <a:srgbClr val="D14C36"/>
                </a:gs>
              </a:gsLst>
              <a:lin ang="0" scaled="0"/>
            </a:gradFill>
            <a:tailEnd type="stealth" w="lg" len="lg"/>
          </a:ln>
        </p:spPr>
        <p:style>
          <a:lnRef idx="1">
            <a:schemeClr val="accent1"/>
          </a:lnRef>
          <a:fillRef idx="0">
            <a:schemeClr val="accent1"/>
          </a:fillRef>
          <a:effectRef idx="0">
            <a:schemeClr val="accent1"/>
          </a:effectRef>
          <a:fontRef idx="minor">
            <a:schemeClr val="tx1"/>
          </a:fontRef>
        </p:style>
      </p:cxnSp>
      <p:sp>
        <p:nvSpPr>
          <p:cNvPr id="125" name="TextBox 124">
            <a:extLst>
              <a:ext uri="{FF2B5EF4-FFF2-40B4-BE49-F238E27FC236}">
                <a16:creationId xmlns:a16="http://schemas.microsoft.com/office/drawing/2014/main" id="{13D4382E-11B6-D743-857A-988C0F87BB05}"/>
              </a:ext>
            </a:extLst>
          </p:cNvPr>
          <p:cNvSpPr txBox="1"/>
          <p:nvPr/>
        </p:nvSpPr>
        <p:spPr>
          <a:xfrm rot="16200000">
            <a:off x="-1848557" y="3163016"/>
            <a:ext cx="4395472" cy="369332"/>
          </a:xfrm>
          <a:prstGeom prst="rect">
            <a:avLst/>
          </a:prstGeom>
          <a:noFill/>
          <a:ln>
            <a:noFill/>
          </a:ln>
        </p:spPr>
        <p:txBody>
          <a:bodyPr wrap="square" rtlCol="0">
            <a:spAutoFit/>
          </a:bodyPr>
          <a:lstStyle/>
          <a:p>
            <a:pPr algn="ctr"/>
            <a:r>
              <a:rPr lang="en-US" spc="300" dirty="0">
                <a:solidFill>
                  <a:schemeClr val="tx1">
                    <a:lumMod val="65000"/>
                    <a:lumOff val="35000"/>
                  </a:schemeClr>
                </a:solidFill>
                <a:effectLst/>
                <a:latin typeface="Century Gothic" panose="020B0502020202020204" pitchFamily="34" charset="0"/>
              </a:rPr>
              <a:t>ORGANIZATION REACH</a:t>
            </a:r>
          </a:p>
        </p:txBody>
      </p:sp>
      <p:sp>
        <p:nvSpPr>
          <p:cNvPr id="126" name="TextBox 125">
            <a:extLst>
              <a:ext uri="{FF2B5EF4-FFF2-40B4-BE49-F238E27FC236}">
                <a16:creationId xmlns:a16="http://schemas.microsoft.com/office/drawing/2014/main" id="{085FA462-B777-8D48-9946-23D829BB5248}"/>
              </a:ext>
            </a:extLst>
          </p:cNvPr>
          <p:cNvSpPr txBox="1"/>
          <p:nvPr/>
        </p:nvSpPr>
        <p:spPr>
          <a:xfrm>
            <a:off x="819028" y="5990708"/>
            <a:ext cx="10907393" cy="369332"/>
          </a:xfrm>
          <a:prstGeom prst="rect">
            <a:avLst/>
          </a:prstGeom>
          <a:noFill/>
          <a:ln>
            <a:noFill/>
          </a:ln>
        </p:spPr>
        <p:txBody>
          <a:bodyPr wrap="square" rtlCol="0">
            <a:spAutoFit/>
          </a:bodyPr>
          <a:lstStyle/>
          <a:p>
            <a:pPr algn="ctr"/>
            <a:r>
              <a:rPr lang="en-US" spc="300" dirty="0">
                <a:solidFill>
                  <a:schemeClr val="tx1">
                    <a:lumMod val="65000"/>
                    <a:lumOff val="35000"/>
                  </a:schemeClr>
                </a:solidFill>
                <a:effectLst/>
                <a:latin typeface="Century Gothic" panose="020B0502020202020204" pitchFamily="34" charset="0"/>
              </a:rPr>
              <a:t>MINDSET ADOPTION</a:t>
            </a:r>
          </a:p>
        </p:txBody>
      </p:sp>
      <p:cxnSp>
        <p:nvCxnSpPr>
          <p:cNvPr id="82" name="Straight Arrow Connector 81">
            <a:extLst>
              <a:ext uri="{FF2B5EF4-FFF2-40B4-BE49-F238E27FC236}">
                <a16:creationId xmlns:a16="http://schemas.microsoft.com/office/drawing/2014/main" id="{1037D6B0-EF83-EA43-9E51-10067E3B28C5}"/>
              </a:ext>
            </a:extLst>
          </p:cNvPr>
          <p:cNvCxnSpPr>
            <a:cxnSpLocks/>
          </p:cNvCxnSpPr>
          <p:nvPr/>
        </p:nvCxnSpPr>
        <p:spPr>
          <a:xfrm flipV="1">
            <a:off x="579783" y="784187"/>
            <a:ext cx="0" cy="5169079"/>
          </a:xfrm>
          <a:prstGeom prst="straightConnector1">
            <a:avLst/>
          </a:prstGeom>
          <a:ln w="60325">
            <a:gradFill>
              <a:gsLst>
                <a:gs pos="47000">
                  <a:srgbClr val="E4774A"/>
                </a:gs>
                <a:gs pos="100000">
                  <a:srgbClr val="D14C36"/>
                </a:gs>
              </a:gsLst>
              <a:lin ang="0" scaled="0"/>
            </a:gradFill>
            <a:tailEnd type="stealth" w="lg" len="lg"/>
          </a:ln>
        </p:spPr>
        <p:style>
          <a:lnRef idx="1">
            <a:schemeClr val="accent1"/>
          </a:lnRef>
          <a:fillRef idx="0">
            <a:schemeClr val="accent1"/>
          </a:fillRef>
          <a:effectRef idx="0">
            <a:schemeClr val="accent1"/>
          </a:effectRef>
          <a:fontRef idx="minor">
            <a:schemeClr val="tx1"/>
          </a:fontRef>
        </p:style>
      </p:cxnSp>
      <p:grpSp>
        <p:nvGrpSpPr>
          <p:cNvPr id="45" name="Group 44">
            <a:extLst>
              <a:ext uri="{FF2B5EF4-FFF2-40B4-BE49-F238E27FC236}">
                <a16:creationId xmlns:a16="http://schemas.microsoft.com/office/drawing/2014/main" id="{43758EAA-8740-244F-B632-327759917F85}"/>
              </a:ext>
            </a:extLst>
          </p:cNvPr>
          <p:cNvGrpSpPr/>
          <p:nvPr/>
        </p:nvGrpSpPr>
        <p:grpSpPr>
          <a:xfrm>
            <a:off x="819028" y="2155787"/>
            <a:ext cx="2118490" cy="3440940"/>
            <a:chOff x="819028" y="784187"/>
            <a:chExt cx="2118490" cy="3440940"/>
          </a:xfrm>
        </p:grpSpPr>
        <p:sp>
          <p:nvSpPr>
            <p:cNvPr id="95" name="Rectangle 94">
              <a:extLst>
                <a:ext uri="{FF2B5EF4-FFF2-40B4-BE49-F238E27FC236}">
                  <a16:creationId xmlns:a16="http://schemas.microsoft.com/office/drawing/2014/main" id="{8F2ECCDC-53C7-DE41-BC38-DE442EC23857}"/>
                </a:ext>
              </a:extLst>
            </p:cNvPr>
            <p:cNvSpPr/>
            <p:nvPr/>
          </p:nvSpPr>
          <p:spPr>
            <a:xfrm>
              <a:off x="819028" y="1022464"/>
              <a:ext cx="2011680" cy="738478"/>
            </a:xfrm>
            <a:prstGeom prst="rect">
              <a:avLst/>
            </a:prstGeom>
            <a:solidFill>
              <a:srgbClr val="00BD3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dirty="0">
                  <a:latin typeface="Century Gothic" panose="020B0502020202020204" pitchFamily="34" charset="0"/>
                </a:rPr>
                <a:t>INITIAL</a:t>
              </a:r>
            </a:p>
          </p:txBody>
        </p:sp>
        <p:sp>
          <p:nvSpPr>
            <p:cNvPr id="112" name="Rectangle 111">
              <a:extLst>
                <a:ext uri="{FF2B5EF4-FFF2-40B4-BE49-F238E27FC236}">
                  <a16:creationId xmlns:a16="http://schemas.microsoft.com/office/drawing/2014/main" id="{9E098833-47A7-AE44-9B8E-6CF9DC3D8BD6}"/>
                </a:ext>
              </a:extLst>
            </p:cNvPr>
            <p:cNvSpPr/>
            <p:nvPr/>
          </p:nvSpPr>
          <p:spPr>
            <a:xfrm>
              <a:off x="819028" y="1760652"/>
              <a:ext cx="2011680" cy="548640"/>
            </a:xfrm>
            <a:prstGeom prst="rect">
              <a:avLst/>
            </a:prstGeom>
            <a:solidFill>
              <a:srgbClr val="E3F2C4"/>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1400" dirty="0">
                  <a:solidFill>
                    <a:schemeClr val="tx1"/>
                  </a:solidFill>
                  <a:latin typeface="Century Gothic" panose="020B0502020202020204" pitchFamily="34" charset="0"/>
                </a:rPr>
                <a:t>Non-Existent Agile</a:t>
              </a:r>
            </a:p>
          </p:txBody>
        </p:sp>
        <p:sp>
          <p:nvSpPr>
            <p:cNvPr id="97" name="Oval 96">
              <a:extLst>
                <a:ext uri="{FF2B5EF4-FFF2-40B4-BE49-F238E27FC236}">
                  <a16:creationId xmlns:a16="http://schemas.microsoft.com/office/drawing/2014/main" id="{4C71A334-651B-584E-8AA7-25E1980E14C8}"/>
                </a:ext>
              </a:extLst>
            </p:cNvPr>
            <p:cNvSpPr>
              <a:spLocks/>
            </p:cNvSpPr>
            <p:nvPr/>
          </p:nvSpPr>
          <p:spPr>
            <a:xfrm>
              <a:off x="2388878" y="784187"/>
              <a:ext cx="548640" cy="548640"/>
            </a:xfrm>
            <a:prstGeom prst="ellipse">
              <a:avLst/>
            </a:prstGeom>
            <a:solidFill>
              <a:schemeClr val="bg1"/>
            </a:solidFill>
            <a:ln>
              <a:solidFill>
                <a:schemeClr val="bg1">
                  <a:lumMod val="75000"/>
                </a:schemeClr>
              </a:solidFill>
            </a:ln>
            <a:effectLst>
              <a:outerShdw blurRad="50800" dist="38100" dir="8100000" algn="tr"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75000"/>
                    </a:schemeClr>
                  </a:solidFill>
                  <a:latin typeface="Century Gothic" panose="020B0502020202020204" pitchFamily="34" charset="0"/>
                </a:rPr>
                <a:t>0</a:t>
              </a:r>
              <a:endParaRPr lang="en-US" sz="1600" dirty="0">
                <a:solidFill>
                  <a:schemeClr val="bg1">
                    <a:lumMod val="75000"/>
                  </a:schemeClr>
                </a:solidFill>
                <a:latin typeface="Century Gothic" panose="020B0502020202020204" pitchFamily="34" charset="0"/>
              </a:endParaRPr>
            </a:p>
          </p:txBody>
        </p:sp>
        <p:sp>
          <p:nvSpPr>
            <p:cNvPr id="96" name="Rectangle 95">
              <a:extLst>
                <a:ext uri="{FF2B5EF4-FFF2-40B4-BE49-F238E27FC236}">
                  <a16:creationId xmlns:a16="http://schemas.microsoft.com/office/drawing/2014/main" id="{82BED20C-3D29-B14E-81BD-3515BF416363}"/>
                </a:ext>
              </a:extLst>
            </p:cNvPr>
            <p:cNvSpPr/>
            <p:nvPr/>
          </p:nvSpPr>
          <p:spPr>
            <a:xfrm>
              <a:off x="819028" y="2304887"/>
              <a:ext cx="2011680" cy="1920240"/>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1100" dirty="0">
                  <a:solidFill>
                    <a:schemeClr val="tx1"/>
                  </a:solidFill>
                  <a:latin typeface="Century Gothic" panose="020B0502020202020204" pitchFamily="34" charset="0"/>
                </a:rPr>
                <a:t>Please provide a detailed description of this stage’s agile-maturity readiness and what is required of your team to reach optimal agile maturity. </a:t>
              </a:r>
            </a:p>
          </p:txBody>
        </p:sp>
      </p:grpSp>
      <p:grpSp>
        <p:nvGrpSpPr>
          <p:cNvPr id="46" name="Group 45">
            <a:extLst>
              <a:ext uri="{FF2B5EF4-FFF2-40B4-BE49-F238E27FC236}">
                <a16:creationId xmlns:a16="http://schemas.microsoft.com/office/drawing/2014/main" id="{28314F36-4FB6-3E41-A9BE-F43B9AB73F91}"/>
              </a:ext>
            </a:extLst>
          </p:cNvPr>
          <p:cNvGrpSpPr/>
          <p:nvPr/>
        </p:nvGrpSpPr>
        <p:grpSpPr>
          <a:xfrm>
            <a:off x="3042956" y="1698587"/>
            <a:ext cx="2118491" cy="3898140"/>
            <a:chOff x="3042956" y="784187"/>
            <a:chExt cx="2118491" cy="3898140"/>
          </a:xfrm>
        </p:grpSpPr>
        <p:sp>
          <p:nvSpPr>
            <p:cNvPr id="114" name="Rectangle 113">
              <a:extLst>
                <a:ext uri="{FF2B5EF4-FFF2-40B4-BE49-F238E27FC236}">
                  <a16:creationId xmlns:a16="http://schemas.microsoft.com/office/drawing/2014/main" id="{084BEACA-D176-EA44-A82A-A6835A32C1E7}"/>
                </a:ext>
              </a:extLst>
            </p:cNvPr>
            <p:cNvSpPr/>
            <p:nvPr/>
          </p:nvSpPr>
          <p:spPr>
            <a:xfrm>
              <a:off x="3042956" y="1022464"/>
              <a:ext cx="2011680" cy="738478"/>
            </a:xfrm>
            <a:prstGeom prst="rect">
              <a:avLst/>
            </a:prstGeom>
            <a:solidFill>
              <a:srgbClr val="387E99"/>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dirty="0">
                  <a:latin typeface="Century Gothic" panose="020B0502020202020204" pitchFamily="34" charset="0"/>
                </a:rPr>
                <a:t>JUST STARTED</a:t>
              </a:r>
            </a:p>
          </p:txBody>
        </p:sp>
        <p:sp>
          <p:nvSpPr>
            <p:cNvPr id="117" name="Rectangle 116">
              <a:extLst>
                <a:ext uri="{FF2B5EF4-FFF2-40B4-BE49-F238E27FC236}">
                  <a16:creationId xmlns:a16="http://schemas.microsoft.com/office/drawing/2014/main" id="{49282708-EFF8-964F-9ACC-47BB7A6213D3}"/>
                </a:ext>
              </a:extLst>
            </p:cNvPr>
            <p:cNvSpPr/>
            <p:nvPr/>
          </p:nvSpPr>
          <p:spPr>
            <a:xfrm>
              <a:off x="3042956" y="1760652"/>
              <a:ext cx="2011680" cy="548640"/>
            </a:xfrm>
            <a:prstGeom prst="rect">
              <a:avLst/>
            </a:prstGeom>
            <a:solidFill>
              <a:srgbClr val="89D0C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1400" dirty="0">
                  <a:solidFill>
                    <a:schemeClr val="tx1"/>
                  </a:solidFill>
                  <a:latin typeface="Century Gothic" panose="020B0502020202020204" pitchFamily="34" charset="0"/>
                </a:rPr>
                <a:t>Basic Agile Level</a:t>
              </a:r>
            </a:p>
          </p:txBody>
        </p:sp>
        <p:sp>
          <p:nvSpPr>
            <p:cNvPr id="116" name="Oval 115">
              <a:extLst>
                <a:ext uri="{FF2B5EF4-FFF2-40B4-BE49-F238E27FC236}">
                  <a16:creationId xmlns:a16="http://schemas.microsoft.com/office/drawing/2014/main" id="{6E169017-97F1-7543-B87F-5A78802145B1}"/>
                </a:ext>
              </a:extLst>
            </p:cNvPr>
            <p:cNvSpPr>
              <a:spLocks/>
            </p:cNvSpPr>
            <p:nvPr/>
          </p:nvSpPr>
          <p:spPr>
            <a:xfrm>
              <a:off x="4612807" y="784187"/>
              <a:ext cx="548640" cy="548640"/>
            </a:xfrm>
            <a:prstGeom prst="ellipse">
              <a:avLst/>
            </a:prstGeom>
            <a:solidFill>
              <a:schemeClr val="bg1"/>
            </a:solidFill>
            <a:ln>
              <a:solidFill>
                <a:schemeClr val="bg1">
                  <a:lumMod val="75000"/>
                </a:schemeClr>
              </a:solidFill>
            </a:ln>
            <a:effectLst>
              <a:outerShdw blurRad="50800" dist="38100" dir="8100000" algn="tr"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75000"/>
                    </a:schemeClr>
                  </a:solidFill>
                  <a:latin typeface="Century Gothic" panose="020B0502020202020204" pitchFamily="34" charset="0"/>
                </a:rPr>
                <a:t>1</a:t>
              </a:r>
              <a:endParaRPr lang="en-US" sz="1600" dirty="0">
                <a:solidFill>
                  <a:schemeClr val="bg1">
                    <a:lumMod val="75000"/>
                  </a:schemeClr>
                </a:solidFill>
                <a:latin typeface="Century Gothic" panose="020B0502020202020204" pitchFamily="34" charset="0"/>
              </a:endParaRPr>
            </a:p>
          </p:txBody>
        </p:sp>
        <p:sp>
          <p:nvSpPr>
            <p:cNvPr id="115" name="Rectangle 114">
              <a:extLst>
                <a:ext uri="{FF2B5EF4-FFF2-40B4-BE49-F238E27FC236}">
                  <a16:creationId xmlns:a16="http://schemas.microsoft.com/office/drawing/2014/main" id="{92F9DAB7-6ABD-4442-AEE9-17D9AA771085}"/>
                </a:ext>
              </a:extLst>
            </p:cNvPr>
            <p:cNvSpPr/>
            <p:nvPr/>
          </p:nvSpPr>
          <p:spPr>
            <a:xfrm>
              <a:off x="3042956" y="2304887"/>
              <a:ext cx="2011680" cy="2377440"/>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1100" dirty="0">
                  <a:solidFill>
                    <a:schemeClr val="tx1"/>
                  </a:solidFill>
                  <a:latin typeface="Century Gothic" panose="020B0502020202020204" pitchFamily="34" charset="0"/>
                </a:rPr>
                <a:t>Description</a:t>
              </a:r>
            </a:p>
          </p:txBody>
        </p:sp>
      </p:grpSp>
      <p:grpSp>
        <p:nvGrpSpPr>
          <p:cNvPr id="47" name="Group 46">
            <a:extLst>
              <a:ext uri="{FF2B5EF4-FFF2-40B4-BE49-F238E27FC236}">
                <a16:creationId xmlns:a16="http://schemas.microsoft.com/office/drawing/2014/main" id="{0685B511-CBDB-CF4D-B786-3BBBA6C6F853}"/>
              </a:ext>
            </a:extLst>
          </p:cNvPr>
          <p:cNvGrpSpPr/>
          <p:nvPr/>
        </p:nvGrpSpPr>
        <p:grpSpPr>
          <a:xfrm>
            <a:off x="5266884" y="1424267"/>
            <a:ext cx="2118492" cy="4172460"/>
            <a:chOff x="5266884" y="784187"/>
            <a:chExt cx="2118492" cy="4172460"/>
          </a:xfrm>
        </p:grpSpPr>
        <p:sp>
          <p:nvSpPr>
            <p:cNvPr id="119" name="Rectangle 118">
              <a:extLst>
                <a:ext uri="{FF2B5EF4-FFF2-40B4-BE49-F238E27FC236}">
                  <a16:creationId xmlns:a16="http://schemas.microsoft.com/office/drawing/2014/main" id="{D01BCD0E-369F-7440-BE8D-A2AA08F9642C}"/>
                </a:ext>
              </a:extLst>
            </p:cNvPr>
            <p:cNvSpPr/>
            <p:nvPr/>
          </p:nvSpPr>
          <p:spPr>
            <a:xfrm>
              <a:off x="5266884" y="1022464"/>
              <a:ext cx="2011680" cy="738478"/>
            </a:xfrm>
            <a:prstGeom prst="rect">
              <a:avLst/>
            </a:prstGeom>
            <a:solidFill>
              <a:schemeClr val="accent4"/>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dirty="0">
                  <a:latin typeface="Century Gothic" panose="020B0502020202020204" pitchFamily="34" charset="0"/>
                </a:rPr>
                <a:t>DEFINED</a:t>
              </a:r>
            </a:p>
          </p:txBody>
        </p:sp>
        <p:sp>
          <p:nvSpPr>
            <p:cNvPr id="122" name="Rectangle 121">
              <a:extLst>
                <a:ext uri="{FF2B5EF4-FFF2-40B4-BE49-F238E27FC236}">
                  <a16:creationId xmlns:a16="http://schemas.microsoft.com/office/drawing/2014/main" id="{96729A5E-E5C5-DE4B-959E-C282BDA14BB8}"/>
                </a:ext>
              </a:extLst>
            </p:cNvPr>
            <p:cNvSpPr/>
            <p:nvPr/>
          </p:nvSpPr>
          <p:spPr>
            <a:xfrm>
              <a:off x="5266884" y="1760652"/>
              <a:ext cx="2011680" cy="548640"/>
            </a:xfrm>
            <a:prstGeom prst="rect">
              <a:avLst/>
            </a:prstGeom>
            <a:solidFill>
              <a:schemeClr val="accent4">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1400" dirty="0">
                  <a:solidFill>
                    <a:schemeClr val="tx1"/>
                  </a:solidFill>
                  <a:latin typeface="Century Gothic" panose="020B0502020202020204" pitchFamily="34" charset="0"/>
                </a:rPr>
                <a:t>Well-Defined Agile Processes in Place </a:t>
              </a:r>
            </a:p>
          </p:txBody>
        </p:sp>
        <p:sp>
          <p:nvSpPr>
            <p:cNvPr id="121" name="Oval 120">
              <a:extLst>
                <a:ext uri="{FF2B5EF4-FFF2-40B4-BE49-F238E27FC236}">
                  <a16:creationId xmlns:a16="http://schemas.microsoft.com/office/drawing/2014/main" id="{C8B3F816-4366-AB4D-B798-428CF8AF8062}"/>
                </a:ext>
              </a:extLst>
            </p:cNvPr>
            <p:cNvSpPr>
              <a:spLocks/>
            </p:cNvSpPr>
            <p:nvPr/>
          </p:nvSpPr>
          <p:spPr>
            <a:xfrm>
              <a:off x="6836736" y="784187"/>
              <a:ext cx="548640" cy="548640"/>
            </a:xfrm>
            <a:prstGeom prst="ellipse">
              <a:avLst/>
            </a:prstGeom>
            <a:solidFill>
              <a:schemeClr val="bg1"/>
            </a:solidFill>
            <a:ln>
              <a:solidFill>
                <a:schemeClr val="bg1">
                  <a:lumMod val="75000"/>
                </a:schemeClr>
              </a:solidFill>
            </a:ln>
            <a:effectLst>
              <a:outerShdw blurRad="50800" dist="38100" dir="8100000" algn="tr"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75000"/>
                    </a:schemeClr>
                  </a:solidFill>
                  <a:latin typeface="Century Gothic" panose="020B0502020202020204" pitchFamily="34" charset="0"/>
                </a:rPr>
                <a:t>2</a:t>
              </a:r>
              <a:endParaRPr lang="en-US" sz="1600" dirty="0">
                <a:solidFill>
                  <a:schemeClr val="bg1">
                    <a:lumMod val="75000"/>
                  </a:schemeClr>
                </a:solidFill>
                <a:latin typeface="Century Gothic" panose="020B0502020202020204" pitchFamily="34" charset="0"/>
              </a:endParaRPr>
            </a:p>
          </p:txBody>
        </p:sp>
        <p:sp>
          <p:nvSpPr>
            <p:cNvPr id="120" name="Rectangle 119">
              <a:extLst>
                <a:ext uri="{FF2B5EF4-FFF2-40B4-BE49-F238E27FC236}">
                  <a16:creationId xmlns:a16="http://schemas.microsoft.com/office/drawing/2014/main" id="{EF42C795-282F-5D40-B5DA-6DD7AC304157}"/>
                </a:ext>
              </a:extLst>
            </p:cNvPr>
            <p:cNvSpPr/>
            <p:nvPr/>
          </p:nvSpPr>
          <p:spPr>
            <a:xfrm>
              <a:off x="5266884" y="2304887"/>
              <a:ext cx="2011680" cy="2651760"/>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1100" dirty="0">
                  <a:solidFill>
                    <a:schemeClr val="tx1"/>
                  </a:solidFill>
                  <a:latin typeface="Century Gothic" panose="020B0502020202020204" pitchFamily="34" charset="0"/>
                </a:rPr>
                <a:t>Description</a:t>
              </a:r>
            </a:p>
          </p:txBody>
        </p:sp>
      </p:grpSp>
      <p:grpSp>
        <p:nvGrpSpPr>
          <p:cNvPr id="48" name="Group 47">
            <a:extLst>
              <a:ext uri="{FF2B5EF4-FFF2-40B4-BE49-F238E27FC236}">
                <a16:creationId xmlns:a16="http://schemas.microsoft.com/office/drawing/2014/main" id="{984E0172-D3F4-924E-81B1-2ADE9AE2DCDC}"/>
              </a:ext>
            </a:extLst>
          </p:cNvPr>
          <p:cNvGrpSpPr/>
          <p:nvPr/>
        </p:nvGrpSpPr>
        <p:grpSpPr>
          <a:xfrm>
            <a:off x="7490812" y="1149947"/>
            <a:ext cx="2118493" cy="4446780"/>
            <a:chOff x="7490812" y="784187"/>
            <a:chExt cx="2118493" cy="4446780"/>
          </a:xfrm>
        </p:grpSpPr>
        <p:sp>
          <p:nvSpPr>
            <p:cNvPr id="69" name="Rectangle 68">
              <a:extLst>
                <a:ext uri="{FF2B5EF4-FFF2-40B4-BE49-F238E27FC236}">
                  <a16:creationId xmlns:a16="http://schemas.microsoft.com/office/drawing/2014/main" id="{F81F20A4-5D75-A949-91F4-1912C1338A68}"/>
                </a:ext>
              </a:extLst>
            </p:cNvPr>
            <p:cNvSpPr/>
            <p:nvPr/>
          </p:nvSpPr>
          <p:spPr>
            <a:xfrm>
              <a:off x="7490812" y="1022464"/>
              <a:ext cx="2011680" cy="738478"/>
            </a:xfrm>
            <a:prstGeom prst="rect">
              <a:avLst/>
            </a:prstGeom>
            <a:solidFill>
              <a:srgbClr val="F48735"/>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dirty="0">
                  <a:latin typeface="Century Gothic" panose="020B0502020202020204" pitchFamily="34" charset="0"/>
                </a:rPr>
                <a:t>MEASURED</a:t>
              </a:r>
            </a:p>
          </p:txBody>
        </p:sp>
        <p:sp>
          <p:nvSpPr>
            <p:cNvPr id="74" name="Rectangle 73">
              <a:extLst>
                <a:ext uri="{FF2B5EF4-FFF2-40B4-BE49-F238E27FC236}">
                  <a16:creationId xmlns:a16="http://schemas.microsoft.com/office/drawing/2014/main" id="{FA8545D1-279B-2044-ACFE-371BD9D419B3}"/>
                </a:ext>
              </a:extLst>
            </p:cNvPr>
            <p:cNvSpPr/>
            <p:nvPr/>
          </p:nvSpPr>
          <p:spPr>
            <a:xfrm>
              <a:off x="7490812" y="1760652"/>
              <a:ext cx="2011680" cy="548640"/>
            </a:xfrm>
            <a:prstGeom prst="rect">
              <a:avLst/>
            </a:prstGeom>
            <a:solidFill>
              <a:schemeClr val="accent2">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1400" dirty="0">
                  <a:solidFill>
                    <a:schemeClr val="tx1"/>
                  </a:solidFill>
                  <a:latin typeface="Century Gothic" panose="020B0502020202020204" pitchFamily="34" charset="0"/>
                </a:rPr>
                <a:t>Developing in an Agile Manner </a:t>
              </a:r>
            </a:p>
          </p:txBody>
        </p:sp>
        <p:sp>
          <p:nvSpPr>
            <p:cNvPr id="73" name="Oval 72">
              <a:extLst>
                <a:ext uri="{FF2B5EF4-FFF2-40B4-BE49-F238E27FC236}">
                  <a16:creationId xmlns:a16="http://schemas.microsoft.com/office/drawing/2014/main" id="{23042B6D-99AF-D644-AF0C-786872F06D4B}"/>
                </a:ext>
              </a:extLst>
            </p:cNvPr>
            <p:cNvSpPr>
              <a:spLocks/>
            </p:cNvSpPr>
            <p:nvPr/>
          </p:nvSpPr>
          <p:spPr>
            <a:xfrm>
              <a:off x="9060665" y="784187"/>
              <a:ext cx="548640" cy="548640"/>
            </a:xfrm>
            <a:prstGeom prst="ellipse">
              <a:avLst/>
            </a:prstGeom>
            <a:solidFill>
              <a:schemeClr val="bg1"/>
            </a:solidFill>
            <a:ln>
              <a:solidFill>
                <a:schemeClr val="bg1">
                  <a:lumMod val="75000"/>
                </a:schemeClr>
              </a:solidFill>
            </a:ln>
            <a:effectLst>
              <a:outerShdw blurRad="50800" dist="38100" dir="8100000" algn="tr"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75000"/>
                    </a:schemeClr>
                  </a:solidFill>
                  <a:latin typeface="Century Gothic" panose="020B0502020202020204" pitchFamily="34" charset="0"/>
                </a:rPr>
                <a:t>3</a:t>
              </a:r>
              <a:endParaRPr lang="en-US" sz="1600" dirty="0">
                <a:solidFill>
                  <a:schemeClr val="bg1">
                    <a:lumMod val="75000"/>
                  </a:schemeClr>
                </a:solidFill>
                <a:latin typeface="Century Gothic" panose="020B0502020202020204" pitchFamily="34" charset="0"/>
              </a:endParaRPr>
            </a:p>
          </p:txBody>
        </p:sp>
        <p:sp>
          <p:nvSpPr>
            <p:cNvPr id="70" name="Rectangle 69">
              <a:extLst>
                <a:ext uri="{FF2B5EF4-FFF2-40B4-BE49-F238E27FC236}">
                  <a16:creationId xmlns:a16="http://schemas.microsoft.com/office/drawing/2014/main" id="{9474AC36-C72F-BF4B-95F0-2C2A908DD260}"/>
                </a:ext>
              </a:extLst>
            </p:cNvPr>
            <p:cNvSpPr/>
            <p:nvPr/>
          </p:nvSpPr>
          <p:spPr>
            <a:xfrm>
              <a:off x="7490812" y="2304887"/>
              <a:ext cx="2011680" cy="2926080"/>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1100" dirty="0">
                  <a:solidFill>
                    <a:schemeClr val="tx1"/>
                  </a:solidFill>
                  <a:latin typeface="Century Gothic" panose="020B0502020202020204" pitchFamily="34" charset="0"/>
                </a:rPr>
                <a:t>Description</a:t>
              </a:r>
            </a:p>
          </p:txBody>
        </p:sp>
      </p:grpSp>
      <p:grpSp>
        <p:nvGrpSpPr>
          <p:cNvPr id="50" name="Group 49">
            <a:extLst>
              <a:ext uri="{FF2B5EF4-FFF2-40B4-BE49-F238E27FC236}">
                <a16:creationId xmlns:a16="http://schemas.microsoft.com/office/drawing/2014/main" id="{42BBF090-0A98-5247-A420-C0929163914D}"/>
              </a:ext>
            </a:extLst>
          </p:cNvPr>
          <p:cNvGrpSpPr/>
          <p:nvPr/>
        </p:nvGrpSpPr>
        <p:grpSpPr>
          <a:xfrm>
            <a:off x="9714742" y="784187"/>
            <a:ext cx="2118492" cy="4812540"/>
            <a:chOff x="9714742" y="784187"/>
            <a:chExt cx="2118492" cy="4812540"/>
          </a:xfrm>
        </p:grpSpPr>
        <p:sp>
          <p:nvSpPr>
            <p:cNvPr id="75" name="Rectangle 74">
              <a:extLst>
                <a:ext uri="{FF2B5EF4-FFF2-40B4-BE49-F238E27FC236}">
                  <a16:creationId xmlns:a16="http://schemas.microsoft.com/office/drawing/2014/main" id="{43A1AB2D-7DC7-2E4E-9456-563385870553}"/>
                </a:ext>
              </a:extLst>
            </p:cNvPr>
            <p:cNvSpPr/>
            <p:nvPr/>
          </p:nvSpPr>
          <p:spPr>
            <a:xfrm>
              <a:off x="9714742" y="1022464"/>
              <a:ext cx="2011680" cy="738478"/>
            </a:xfrm>
            <a:prstGeom prst="rect">
              <a:avLst/>
            </a:prstGeom>
            <a:solidFill>
              <a:srgbClr val="D14C36"/>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dirty="0">
                  <a:latin typeface="Century Gothic" panose="020B0502020202020204" pitchFamily="34" charset="0"/>
                </a:rPr>
                <a:t>OPTIMAL</a:t>
              </a:r>
            </a:p>
          </p:txBody>
        </p:sp>
        <p:sp>
          <p:nvSpPr>
            <p:cNvPr id="78" name="Rectangle 77">
              <a:extLst>
                <a:ext uri="{FF2B5EF4-FFF2-40B4-BE49-F238E27FC236}">
                  <a16:creationId xmlns:a16="http://schemas.microsoft.com/office/drawing/2014/main" id="{68B25D0D-01E1-8545-B288-28D8CA7934D2}"/>
                </a:ext>
              </a:extLst>
            </p:cNvPr>
            <p:cNvSpPr/>
            <p:nvPr/>
          </p:nvSpPr>
          <p:spPr>
            <a:xfrm>
              <a:off x="9714742" y="1760652"/>
              <a:ext cx="2011680" cy="548640"/>
            </a:xfrm>
            <a:prstGeom prst="rect">
              <a:avLst/>
            </a:prstGeom>
            <a:solidFill>
              <a:srgbClr val="E9AB77"/>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1400" dirty="0">
                  <a:solidFill>
                    <a:schemeClr val="tx1"/>
                  </a:solidFill>
                  <a:latin typeface="Century Gothic" panose="020B0502020202020204" pitchFamily="34" charset="0"/>
                </a:rPr>
                <a:t>Agile Fully Applied</a:t>
              </a:r>
            </a:p>
          </p:txBody>
        </p:sp>
        <p:sp>
          <p:nvSpPr>
            <p:cNvPr id="77" name="Oval 76">
              <a:extLst>
                <a:ext uri="{FF2B5EF4-FFF2-40B4-BE49-F238E27FC236}">
                  <a16:creationId xmlns:a16="http://schemas.microsoft.com/office/drawing/2014/main" id="{26573C6A-4680-4C4F-863B-76FBD0AC9505}"/>
                </a:ext>
              </a:extLst>
            </p:cNvPr>
            <p:cNvSpPr>
              <a:spLocks/>
            </p:cNvSpPr>
            <p:nvPr/>
          </p:nvSpPr>
          <p:spPr>
            <a:xfrm>
              <a:off x="11284594" y="784187"/>
              <a:ext cx="548640" cy="548640"/>
            </a:xfrm>
            <a:prstGeom prst="ellipse">
              <a:avLst/>
            </a:prstGeom>
            <a:solidFill>
              <a:schemeClr val="bg1"/>
            </a:solidFill>
            <a:ln>
              <a:solidFill>
                <a:schemeClr val="bg1">
                  <a:lumMod val="75000"/>
                </a:schemeClr>
              </a:solidFill>
            </a:ln>
            <a:effectLst>
              <a:outerShdw blurRad="50800" dist="38100" dir="8100000" algn="tr"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75000"/>
                    </a:schemeClr>
                  </a:solidFill>
                  <a:latin typeface="Century Gothic" panose="020B0502020202020204" pitchFamily="34" charset="0"/>
                </a:rPr>
                <a:t>4</a:t>
              </a:r>
              <a:endParaRPr lang="en-US" sz="1600" dirty="0">
                <a:solidFill>
                  <a:schemeClr val="bg1">
                    <a:lumMod val="75000"/>
                  </a:schemeClr>
                </a:solidFill>
                <a:latin typeface="Century Gothic" panose="020B0502020202020204" pitchFamily="34" charset="0"/>
              </a:endParaRPr>
            </a:p>
          </p:txBody>
        </p:sp>
        <p:sp>
          <p:nvSpPr>
            <p:cNvPr id="76" name="Rectangle 75">
              <a:extLst>
                <a:ext uri="{FF2B5EF4-FFF2-40B4-BE49-F238E27FC236}">
                  <a16:creationId xmlns:a16="http://schemas.microsoft.com/office/drawing/2014/main" id="{F5FA02D4-0512-F345-A953-540D3D5E3CB0}"/>
                </a:ext>
              </a:extLst>
            </p:cNvPr>
            <p:cNvSpPr/>
            <p:nvPr/>
          </p:nvSpPr>
          <p:spPr>
            <a:xfrm>
              <a:off x="9714742" y="2304887"/>
              <a:ext cx="2011680" cy="3291840"/>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1100" dirty="0">
                  <a:solidFill>
                    <a:schemeClr val="tx1"/>
                  </a:solidFill>
                  <a:latin typeface="Century Gothic" panose="020B0502020202020204" pitchFamily="34" charset="0"/>
                </a:rPr>
                <a:t>Description</a:t>
              </a:r>
            </a:p>
          </p:txBody>
        </p:sp>
      </p:grpSp>
      <p:sp>
        <p:nvSpPr>
          <p:cNvPr id="94" name="TextBox 93">
            <a:extLst>
              <a:ext uri="{FF2B5EF4-FFF2-40B4-BE49-F238E27FC236}">
                <a16:creationId xmlns:a16="http://schemas.microsoft.com/office/drawing/2014/main" id="{82C248E8-34F6-0545-9559-B225180AAEDA}"/>
              </a:ext>
            </a:extLst>
          </p:cNvPr>
          <p:cNvSpPr txBox="1"/>
          <p:nvPr/>
        </p:nvSpPr>
        <p:spPr>
          <a:xfrm>
            <a:off x="409776" y="202713"/>
            <a:ext cx="7309961" cy="461665"/>
          </a:xfrm>
          <a:prstGeom prst="rect">
            <a:avLst/>
          </a:prstGeom>
          <a:noFill/>
        </p:spPr>
        <p:txBody>
          <a:bodyPr wrap="square" rtlCol="0">
            <a:spAutoFit/>
          </a:bodyPr>
          <a:lstStyle/>
          <a:p>
            <a:r>
              <a:rPr lang="en-US" sz="2400" b="1" dirty="0">
                <a:solidFill>
                  <a:schemeClr val="tx1">
                    <a:lumMod val="65000"/>
                    <a:lumOff val="35000"/>
                  </a:schemeClr>
                </a:solidFill>
                <a:latin typeface="Century Gothic" panose="020B0502020202020204" pitchFamily="34" charset="0"/>
              </a:rPr>
              <a:t>AGILE MATURITY MODEL TEMPLATE</a:t>
            </a:r>
          </a:p>
        </p:txBody>
      </p:sp>
      <p:pic>
        <p:nvPicPr>
          <p:cNvPr id="2" name="Picture 1">
            <a:extLst>
              <a:ext uri="{FF2B5EF4-FFF2-40B4-BE49-F238E27FC236}">
                <a16:creationId xmlns:a16="http://schemas.microsoft.com/office/drawing/2014/main" id="{DAED7E77-6CAD-EEF8-C796-D457A8758966}"/>
              </a:ext>
            </a:extLst>
          </p:cNvPr>
          <p:cNvPicPr>
            <a:picLocks noChangeAspect="1"/>
          </p:cNvPicPr>
          <p:nvPr/>
        </p:nvPicPr>
        <p:blipFill>
          <a:blip r:embed="rId3"/>
          <a:stretch>
            <a:fillRect/>
          </a:stretch>
        </p:blipFill>
        <p:spPr>
          <a:xfrm>
            <a:off x="8796054" y="170032"/>
            <a:ext cx="2985708" cy="540807"/>
          </a:xfrm>
          <a:prstGeom prst="rect">
            <a:avLst/>
          </a:prstGeom>
        </p:spPr>
      </p:pic>
    </p:spTree>
    <p:extLst>
      <p:ext uri="{BB962C8B-B14F-4D97-AF65-F5344CB8AC3E}">
        <p14:creationId xmlns:p14="http://schemas.microsoft.com/office/powerpoint/2010/main" val="10367233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5594E98F-E0D1-4C70-9034-2959947330D6}" vid="{3DD88862-786E-45A4-B06B-B8CE6ABB748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IC-Agile-Maturity-Model-Template_PowerPoint - sr edits</Template>
  <TotalTime>0</TotalTime>
  <Words>164</Words>
  <Application>Microsoft Macintosh PowerPoint</Application>
  <PresentationFormat>Widescreen</PresentationFormat>
  <Paragraphs>29</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Century Gothic</vt:lpstr>
      <vt:lpstr>Тема Office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Brittany Johnston</cp:lastModifiedBy>
  <cp:revision>2</cp:revision>
  <cp:lastPrinted>2020-08-31T22:23:58Z</cp:lastPrinted>
  <dcterms:created xsi:type="dcterms:W3CDTF">2021-07-27T17:02:42Z</dcterms:created>
  <dcterms:modified xsi:type="dcterms:W3CDTF">2025-01-23T22:47:10Z</dcterms:modified>
</cp:coreProperties>
</file>