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42"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EDED"/>
    <a:srgbClr val="EAEEF3"/>
    <a:srgbClr val="00BD32"/>
    <a:srgbClr val="4CEDF0"/>
    <a:srgbClr val="F7F9FB"/>
    <a:srgbClr val="FFDE4C"/>
    <a:srgbClr val="F0A622"/>
    <a:srgbClr val="E3EAF6"/>
    <a:srgbClr val="5B7191"/>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40" autoAdjust="0"/>
    <p:restoredTop sz="86447"/>
  </p:normalViewPr>
  <p:slideViewPr>
    <p:cSldViewPr snapToGrid="0" snapToObjects="1">
      <p:cViewPr varScale="1">
        <p:scale>
          <a:sx n="127" d="100"/>
          <a:sy n="127" d="100"/>
        </p:scale>
        <p:origin x="192"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302&amp;utm_source=template-powerpoint&amp;utm_medium=content&amp;utm_campaign=Agile+Scrum+Product+Roadmap-powerpoint-12302&amp;lpa=Agile+Scrum+Product+Roadmap+powerpoint+12302"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grayscl/>
            <a:extLst>
              <a:ext uri="{BEBA8EAE-BF5A-486C-A8C5-ECC9F3942E4B}">
                <a14:imgProps xmlns:a14="http://schemas.microsoft.com/office/drawing/2010/main">
                  <a14:imgLayer r:embed="rId3">
                    <a14:imgEffect>
                      <a14:colorTemperature colorTemp="3724"/>
                    </a14:imgEffect>
                    <a14:imgEffect>
                      <a14:saturation sat="44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9480162" cy="6869576"/>
          </a:xfrm>
          <a:prstGeom prst="rect">
            <a:avLst/>
          </a:prstGeom>
          <a:gradFill>
            <a:gsLst>
              <a:gs pos="35000">
                <a:schemeClr val="bg2">
                  <a:alpha val="88685"/>
                </a:scheme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6946283" cy="954107"/>
          </a:xfrm>
          <a:prstGeom prst="rect">
            <a:avLst/>
          </a:prstGeom>
          <a:noFill/>
          <a:effectLst/>
        </p:spPr>
        <p:txBody>
          <a:bodyPr wrap="square" rtlCol="0">
            <a:spAutoFit/>
          </a:bodyPr>
          <a:lstStyle/>
          <a:p>
            <a:r>
              <a:rPr lang="en-US" sz="2800" b="1" i="0" u="none" strike="noStrike" dirty="0">
                <a:solidFill>
                  <a:schemeClr val="tx1">
                    <a:lumMod val="65000"/>
                    <a:lumOff val="35000"/>
                  </a:schemeClr>
                </a:solidFill>
                <a:effectLst/>
                <a:latin typeface="Century Gothic" panose="020B0502020202020204" pitchFamily="34" charset="0"/>
              </a:rPr>
              <a:t>AGILE SCRUM PRODUCT ROADMAP TEMPLATE </a:t>
            </a:r>
            <a:endParaRPr lang="en-US" sz="2800" b="1" dirty="0">
              <a:solidFill>
                <a:schemeClr val="tx1">
                  <a:lumMod val="65000"/>
                  <a:lumOff val="3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AE968F33-F07E-5CE2-F688-753ECB5FC6B3}"/>
              </a:ext>
            </a:extLst>
          </p:cNvPr>
          <p:cNvSpPr txBox="1"/>
          <p:nvPr/>
        </p:nvSpPr>
        <p:spPr>
          <a:xfrm>
            <a:off x="335049" y="1264876"/>
            <a:ext cx="4293395" cy="4895892"/>
          </a:xfrm>
          <a:prstGeom prst="rect">
            <a:avLst/>
          </a:prstGeom>
          <a:noFill/>
        </p:spPr>
        <p:txBody>
          <a:bodyPr wrap="square" rtlCol="0">
            <a:spAutoFit/>
          </a:bodyPr>
          <a:lstStyle/>
          <a:p>
            <a:pPr>
              <a:lnSpc>
                <a:spcPct val="150000"/>
              </a:lnSpc>
              <a:spcAft>
                <a:spcPts val="1200"/>
              </a:spcAft>
            </a:pPr>
            <a:r>
              <a:rPr lang="en-US" sz="1500" dirty="0">
                <a:latin typeface="Century Gothic" panose="020B0502020202020204" pitchFamily="34" charset="0"/>
              </a:rPr>
              <a:t>Effectively track your team’s development goals with this scrum product roadmap template. Enter feature and user requirements, prototype, feature design, user acceptance testing, and other sprint-by-sprint product-roadmap tasks to keep tabs on each team’s development goals and accomplishments. Timebox sprint details into two-week or month-long periods with this simple-to-use, customizable template. This template is perfect for Agile teams that follow scrum methodology and need to plan and track progress across sprints. </a:t>
            </a:r>
          </a:p>
        </p:txBody>
      </p:sp>
      <p:pic>
        <p:nvPicPr>
          <p:cNvPr id="6" name="Picture 5" descr="A screenshot of a project management&#10;&#10;Description automatically generated">
            <a:extLst>
              <a:ext uri="{FF2B5EF4-FFF2-40B4-BE49-F238E27FC236}">
                <a16:creationId xmlns:a16="http://schemas.microsoft.com/office/drawing/2014/main" id="{87ECEE89-3DBC-32AB-077F-4BA47A8EF9A6}"/>
              </a:ext>
            </a:extLst>
          </p:cNvPr>
          <p:cNvPicPr>
            <a:picLocks noChangeAspect="1"/>
          </p:cNvPicPr>
          <p:nvPr/>
        </p:nvPicPr>
        <p:blipFill>
          <a:blip r:embed="rId4"/>
          <a:stretch>
            <a:fillRect/>
          </a:stretch>
        </p:blipFill>
        <p:spPr>
          <a:xfrm>
            <a:off x="4722471" y="1087927"/>
            <a:ext cx="7183550" cy="4065004"/>
          </a:xfrm>
          <a:prstGeom prst="rect">
            <a:avLst/>
          </a:prstGeom>
        </p:spPr>
      </p:pic>
      <p:sp>
        <p:nvSpPr>
          <p:cNvPr id="3" name="TextBox 2">
            <a:extLst>
              <a:ext uri="{FF2B5EF4-FFF2-40B4-BE49-F238E27FC236}">
                <a16:creationId xmlns:a16="http://schemas.microsoft.com/office/drawing/2014/main" id="{AF293347-8F43-0429-7BFF-EAF54DFC70E7}"/>
              </a:ext>
            </a:extLst>
          </p:cNvPr>
          <p:cNvSpPr txBox="1"/>
          <p:nvPr/>
        </p:nvSpPr>
        <p:spPr>
          <a:xfrm>
            <a:off x="4740081" y="5172809"/>
            <a:ext cx="7007985" cy="1513235"/>
          </a:xfrm>
          <a:prstGeom prst="rect">
            <a:avLst/>
          </a:prstGeom>
          <a:noFill/>
        </p:spPr>
        <p:txBody>
          <a:bodyPr wrap="square" rtlCol="0">
            <a:spAutoFit/>
          </a:bodyPr>
          <a:lstStyle/>
          <a:p>
            <a:pPr>
              <a:spcAft>
                <a:spcPts val="600"/>
              </a:spcAft>
            </a:pPr>
            <a:r>
              <a:rPr lang="en-US" sz="1200" b="1" dirty="0">
                <a:solidFill>
                  <a:schemeClr val="tx2"/>
                </a:solidFill>
                <a:latin typeface="Century Gothic" panose="020B0502020202020204" pitchFamily="34" charset="0"/>
              </a:rPr>
              <a:t>TO USE THIS TEMPLATE</a:t>
            </a:r>
            <a:r>
              <a:rPr lang="en-US" sz="1400" b="1" dirty="0">
                <a:solidFill>
                  <a:schemeClr val="tx2"/>
                </a:solidFill>
                <a:latin typeface="Century Gothic" panose="020B0502020202020204" pitchFamily="34" charset="0"/>
              </a:rPr>
              <a:t>: </a:t>
            </a:r>
          </a:p>
          <a:p>
            <a:pPr indent="-194310">
              <a:spcAft>
                <a:spcPts val="400"/>
              </a:spcAft>
              <a:buClr>
                <a:schemeClr val="tx2">
                  <a:lumMod val="60000"/>
                  <a:lumOff val="40000"/>
                </a:schemeClr>
              </a:buClr>
              <a:buSzPct val="125000"/>
              <a:buFont typeface="Arial" panose="020B0604020202020204" pitchFamily="34" charset="0"/>
              <a:buChar char="•"/>
            </a:pPr>
            <a:r>
              <a:rPr lang="en-US" sz="1200" dirty="0">
                <a:latin typeface="Century Gothic" panose="020B0502020202020204" pitchFamily="34" charset="0"/>
              </a:rPr>
              <a:t>Adjust number of Sprints to meet your plan.  </a:t>
            </a:r>
          </a:p>
          <a:p>
            <a:pPr indent="-194310">
              <a:spcAft>
                <a:spcPts val="400"/>
              </a:spcAft>
              <a:buClr>
                <a:schemeClr val="tx2">
                  <a:lumMod val="60000"/>
                  <a:lumOff val="40000"/>
                </a:schemeClr>
              </a:buClr>
              <a:buSzPct val="125000"/>
              <a:buFont typeface="Arial" panose="020B0604020202020204" pitchFamily="34" charset="0"/>
              <a:buChar char="•"/>
            </a:pPr>
            <a:r>
              <a:rPr lang="en-US" sz="1200" dirty="0">
                <a:latin typeface="Century Gothic" panose="020B0502020202020204" pitchFamily="34" charset="0"/>
              </a:rPr>
              <a:t>Enter Sprint Start Dates. </a:t>
            </a:r>
          </a:p>
          <a:p>
            <a:pPr indent="-194310">
              <a:spcAft>
                <a:spcPts val="400"/>
              </a:spcAft>
              <a:buClr>
                <a:schemeClr val="tx2">
                  <a:lumMod val="60000"/>
                  <a:lumOff val="40000"/>
                </a:schemeClr>
              </a:buClr>
              <a:buSzPct val="125000"/>
              <a:buFont typeface="Arial" panose="020B0604020202020204" pitchFamily="34" charset="0"/>
              <a:buChar char="•"/>
            </a:pPr>
            <a:r>
              <a:rPr lang="en-US" sz="1200" dirty="0">
                <a:latin typeface="Century Gothic" panose="020B0502020202020204" pitchFamily="34" charset="0"/>
              </a:rPr>
              <a:t>Apply Streams to the Stream Key.</a:t>
            </a:r>
          </a:p>
          <a:p>
            <a:pPr indent="-194310">
              <a:spcAft>
                <a:spcPts val="400"/>
              </a:spcAft>
              <a:buClr>
                <a:schemeClr val="tx2">
                  <a:lumMod val="60000"/>
                  <a:lumOff val="40000"/>
                </a:schemeClr>
              </a:buClr>
              <a:buSzPct val="125000"/>
              <a:buFont typeface="Arial" panose="020B0604020202020204" pitchFamily="34" charset="0"/>
              <a:buChar char="•"/>
            </a:pPr>
            <a:r>
              <a:rPr lang="en-US" sz="1200" dirty="0">
                <a:latin typeface="Century Gothic" panose="020B0502020202020204" pitchFamily="34" charset="0"/>
              </a:rPr>
              <a:t>Duplicate the initial slide with Dates and Teams to represent each Phase / Category.</a:t>
            </a:r>
          </a:p>
          <a:p>
            <a:pPr indent="-194310">
              <a:spcAft>
                <a:spcPts val="400"/>
              </a:spcAft>
              <a:buClr>
                <a:schemeClr val="tx2">
                  <a:lumMod val="60000"/>
                  <a:lumOff val="40000"/>
                </a:schemeClr>
              </a:buClr>
              <a:buSzPct val="125000"/>
              <a:buFont typeface="Arial" panose="020B0604020202020204" pitchFamily="34" charset="0"/>
              <a:buChar char="•"/>
            </a:pPr>
            <a:r>
              <a:rPr lang="en-US" sz="1200" dirty="0">
                <a:latin typeface="Century Gothic" panose="020B0502020202020204" pitchFamily="34" charset="0"/>
              </a:rPr>
              <a:t>Enter Tasks and Milestones.</a:t>
            </a:r>
          </a:p>
        </p:txBody>
      </p:sp>
      <p:pic>
        <p:nvPicPr>
          <p:cNvPr id="4" name="Picture 3">
            <a:hlinkClick r:id="rId5"/>
            <a:extLst>
              <a:ext uri="{FF2B5EF4-FFF2-40B4-BE49-F238E27FC236}">
                <a16:creationId xmlns:a16="http://schemas.microsoft.com/office/drawing/2014/main" id="{68DB16D1-6E78-77F6-39CC-DE94D298E9FB}"/>
              </a:ext>
            </a:extLst>
          </p:cNvPr>
          <p:cNvPicPr>
            <a:picLocks noChangeAspect="1"/>
          </p:cNvPicPr>
          <p:nvPr/>
        </p:nvPicPr>
        <p:blipFill>
          <a:blip r:embed="rId6"/>
          <a:stretch>
            <a:fillRect/>
          </a:stretch>
        </p:blipFill>
        <p:spPr>
          <a:xfrm>
            <a:off x="8540521" y="216762"/>
            <a:ext cx="3365500" cy="609600"/>
          </a:xfrm>
          <a:prstGeom prst="rect">
            <a:avLst/>
          </a:prstGeom>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chemeClr val="bg1"/>
            </a:gs>
            <a:gs pos="0">
              <a:schemeClr val="bg2">
                <a:alpha val="62000"/>
              </a:schemeClr>
            </a:gs>
          </a:gsLst>
          <a:lin ang="13500000" scaled="1"/>
          <a:tileRect/>
        </a:gra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3E2DC83-8454-9748-944C-CAD0373FC21C}"/>
              </a:ext>
            </a:extLst>
          </p:cNvPr>
          <p:cNvGraphicFramePr>
            <a:graphicFrameLocks noGrp="1"/>
          </p:cNvGraphicFramePr>
          <p:nvPr>
            <p:extLst>
              <p:ext uri="{D42A27DB-BD31-4B8C-83A1-F6EECF244321}">
                <p14:modId xmlns:p14="http://schemas.microsoft.com/office/powerpoint/2010/main" val="3334021184"/>
              </p:ext>
            </p:extLst>
          </p:nvPr>
        </p:nvGraphicFramePr>
        <p:xfrm>
          <a:off x="221971" y="692419"/>
          <a:ext cx="11701087" cy="5767380"/>
        </p:xfrm>
        <a:graphic>
          <a:graphicData uri="http://schemas.openxmlformats.org/drawingml/2006/table">
            <a:tbl>
              <a:tblPr>
                <a:tableStyleId>{5C22544A-7EE6-4342-B048-85BDC9FD1C3A}</a:tableStyleId>
              </a:tblPr>
              <a:tblGrid>
                <a:gridCol w="486241">
                  <a:extLst>
                    <a:ext uri="{9D8B030D-6E8A-4147-A177-3AD203B41FA5}">
                      <a16:colId xmlns:a16="http://schemas.microsoft.com/office/drawing/2014/main" val="655174008"/>
                    </a:ext>
                  </a:extLst>
                </a:gridCol>
                <a:gridCol w="2733078">
                  <a:extLst>
                    <a:ext uri="{9D8B030D-6E8A-4147-A177-3AD203B41FA5}">
                      <a16:colId xmlns:a16="http://schemas.microsoft.com/office/drawing/2014/main" val="379967210"/>
                    </a:ext>
                  </a:extLst>
                </a:gridCol>
                <a:gridCol w="1060221">
                  <a:extLst>
                    <a:ext uri="{9D8B030D-6E8A-4147-A177-3AD203B41FA5}">
                      <a16:colId xmlns:a16="http://schemas.microsoft.com/office/drawing/2014/main" val="3975312296"/>
                    </a:ext>
                  </a:extLst>
                </a:gridCol>
                <a:gridCol w="1060221">
                  <a:extLst>
                    <a:ext uri="{9D8B030D-6E8A-4147-A177-3AD203B41FA5}">
                      <a16:colId xmlns:a16="http://schemas.microsoft.com/office/drawing/2014/main" val="3915670230"/>
                    </a:ext>
                  </a:extLst>
                </a:gridCol>
                <a:gridCol w="1060221">
                  <a:extLst>
                    <a:ext uri="{9D8B030D-6E8A-4147-A177-3AD203B41FA5}">
                      <a16:colId xmlns:a16="http://schemas.microsoft.com/office/drawing/2014/main" val="4225603956"/>
                    </a:ext>
                  </a:extLst>
                </a:gridCol>
                <a:gridCol w="1060221">
                  <a:extLst>
                    <a:ext uri="{9D8B030D-6E8A-4147-A177-3AD203B41FA5}">
                      <a16:colId xmlns:a16="http://schemas.microsoft.com/office/drawing/2014/main" val="1517423547"/>
                    </a:ext>
                  </a:extLst>
                </a:gridCol>
                <a:gridCol w="1060221">
                  <a:extLst>
                    <a:ext uri="{9D8B030D-6E8A-4147-A177-3AD203B41FA5}">
                      <a16:colId xmlns:a16="http://schemas.microsoft.com/office/drawing/2014/main" val="2226319780"/>
                    </a:ext>
                  </a:extLst>
                </a:gridCol>
                <a:gridCol w="1060221">
                  <a:extLst>
                    <a:ext uri="{9D8B030D-6E8A-4147-A177-3AD203B41FA5}">
                      <a16:colId xmlns:a16="http://schemas.microsoft.com/office/drawing/2014/main" val="1099638921"/>
                    </a:ext>
                  </a:extLst>
                </a:gridCol>
                <a:gridCol w="1060221">
                  <a:extLst>
                    <a:ext uri="{9D8B030D-6E8A-4147-A177-3AD203B41FA5}">
                      <a16:colId xmlns:a16="http://schemas.microsoft.com/office/drawing/2014/main" val="2273876770"/>
                    </a:ext>
                  </a:extLst>
                </a:gridCol>
                <a:gridCol w="1060221">
                  <a:extLst>
                    <a:ext uri="{9D8B030D-6E8A-4147-A177-3AD203B41FA5}">
                      <a16:colId xmlns:a16="http://schemas.microsoft.com/office/drawing/2014/main" val="547077787"/>
                    </a:ext>
                  </a:extLst>
                </a:gridCol>
              </a:tblGrid>
              <a:tr h="413215">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100" b="0" i="0" u="none" strike="noStrike" dirty="0">
                          <a:solidFill>
                            <a:srgbClr val="595959"/>
                          </a:solidFill>
                          <a:effectLst/>
                          <a:latin typeface="Century Gothic" panose="020B0502020202020204" pitchFamily="34" charset="0"/>
                        </a:rPr>
                        <a:t>SPRINT</a:t>
                      </a:r>
                      <a:r>
                        <a:rPr lang="en-US" sz="1400" b="0" i="0" u="none" strike="noStrike" dirty="0">
                          <a:solidFill>
                            <a:srgbClr val="595959"/>
                          </a:solidFill>
                          <a:effectLst/>
                          <a:latin typeface="Century Gothic" panose="020B0502020202020204" pitchFamily="34" charset="0"/>
                        </a:rPr>
                        <a:t> 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001700"/>
                  </a:ext>
                </a:extLst>
              </a:tr>
              <a:tr h="413215">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808080"/>
                          </a:solidFill>
                          <a:effectLst/>
                          <a:latin typeface="Century Gothic" panose="020B0502020202020204" pitchFamily="34" charset="0"/>
                        </a:rPr>
                        <a:t>00/00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080"/>
                          </a:solidFill>
                          <a:effectLst/>
                          <a:uLnTx/>
                          <a:uFillTx/>
                          <a:latin typeface="Century Gothic" panose="020B0502020202020204" pitchFamily="34" charset="0"/>
                          <a:ea typeface="+mn-ea"/>
                          <a:cs typeface="+mn-cs"/>
                        </a:rPr>
                        <a:t>00/00</a:t>
                      </a:r>
                      <a:endPar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080"/>
                          </a:solidFill>
                          <a:effectLst/>
                          <a:uLnTx/>
                          <a:uFillTx/>
                          <a:latin typeface="Century Gothic" panose="020B0502020202020204" pitchFamily="34" charset="0"/>
                          <a:ea typeface="+mn-ea"/>
                          <a:cs typeface="+mn-cs"/>
                        </a:rPr>
                        <a:t>00/00</a:t>
                      </a:r>
                      <a:endPar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080"/>
                          </a:solidFill>
                          <a:effectLst/>
                          <a:uLnTx/>
                          <a:uFillTx/>
                          <a:latin typeface="Century Gothic" panose="020B0502020202020204" pitchFamily="34" charset="0"/>
                          <a:ea typeface="+mn-ea"/>
                          <a:cs typeface="+mn-cs"/>
                        </a:rPr>
                        <a:t>00/00</a:t>
                      </a:r>
                      <a:endPar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080"/>
                          </a:solidFill>
                          <a:effectLst/>
                          <a:uLnTx/>
                          <a:uFillTx/>
                          <a:latin typeface="Century Gothic" panose="020B0502020202020204" pitchFamily="34" charset="0"/>
                          <a:ea typeface="+mn-ea"/>
                          <a:cs typeface="+mn-cs"/>
                        </a:rPr>
                        <a:t>00/00</a:t>
                      </a:r>
                      <a:endPar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080"/>
                          </a:solidFill>
                          <a:effectLst/>
                          <a:uLnTx/>
                          <a:uFillTx/>
                          <a:latin typeface="Century Gothic" panose="020B0502020202020204" pitchFamily="34" charset="0"/>
                          <a:ea typeface="+mn-ea"/>
                          <a:cs typeface="+mn-cs"/>
                        </a:rPr>
                        <a:t>00/00</a:t>
                      </a:r>
                      <a:endPar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08080"/>
                          </a:solidFill>
                          <a:effectLst/>
                          <a:uLnTx/>
                          <a:uFillTx/>
                          <a:latin typeface="Century Gothic" panose="020B0502020202020204" pitchFamily="34" charset="0"/>
                          <a:ea typeface="+mn-ea"/>
                          <a:cs typeface="+mn-cs"/>
                        </a:rPr>
                        <a:t>00/00</a:t>
                      </a:r>
                      <a:endPar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08080"/>
                          </a:solidFill>
                          <a:effectLst/>
                          <a:uLnTx/>
                          <a:uFillTx/>
                          <a:latin typeface="Century Gothic" panose="020B0502020202020204" pitchFamily="34" charset="0"/>
                          <a:ea typeface="+mn-ea"/>
                          <a:cs typeface="+mn-cs"/>
                        </a:rPr>
                        <a:t>00/00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289089"/>
                  </a:ext>
                </a:extLst>
              </a:tr>
              <a:tr h="494095">
                <a:tc rowSpan="5">
                  <a:txBody>
                    <a:bodyPr/>
                    <a:lstStyle/>
                    <a:p>
                      <a:pPr algn="ctr" fontAlgn="ctr"/>
                      <a:endParaRPr lang="en-US" sz="1200" b="0" i="0" u="none" strike="noStrike" dirty="0">
                        <a:solidFill>
                          <a:schemeClr val="bg1"/>
                        </a:solidFill>
                        <a:effectLst/>
                        <a:latin typeface="Century Gothic" panose="020B0502020202020204" pitchFamily="34" charset="0"/>
                      </a:endParaRP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4263598771"/>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31965667"/>
                  </a:ext>
                </a:extLst>
              </a:tr>
              <a:tr h="494095">
                <a:tc vMerge="1">
                  <a:txBody>
                    <a:bodyPr/>
                    <a:lstStyle/>
                    <a:p>
                      <a:endParaRPr lang="en-US"/>
                    </a:p>
                  </a:txBody>
                  <a:tcPr/>
                </a:tc>
                <a:tc>
                  <a:txBody>
                    <a:bodyPr/>
                    <a:lstStyle/>
                    <a:p>
                      <a:pPr algn="l" fontAlgn="ctr"/>
                      <a:endParaRPr lang="en-US" sz="11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961957916"/>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1937175176"/>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2564402746"/>
                  </a:ext>
                </a:extLst>
              </a:tr>
              <a:tr h="494095">
                <a:tc rowSpan="5">
                  <a:txBody>
                    <a:bodyPr/>
                    <a:lstStyle/>
                    <a:p>
                      <a:pPr algn="ctr" fontAlgn="ctr"/>
                      <a:endParaRPr lang="en-US" sz="1200" b="0" i="0" u="none" strike="noStrike" dirty="0">
                        <a:solidFill>
                          <a:schemeClr val="bg1"/>
                        </a:solidFill>
                        <a:effectLst/>
                        <a:latin typeface="Century Gothic" panose="020B0502020202020204" pitchFamily="34" charset="0"/>
                      </a:endParaRP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534162884"/>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1261387048"/>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486859347"/>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828522510"/>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FEDED"/>
                    </a:solidFill>
                  </a:tcPr>
                </a:tc>
                <a:extLst>
                  <a:ext uri="{0D108BD9-81ED-4DB2-BD59-A6C34878D82A}">
                    <a16:rowId xmlns:a16="http://schemas.microsoft.com/office/drawing/2014/main" val="3211534890"/>
                  </a:ext>
                </a:extLst>
              </a:tr>
            </a:tbl>
          </a:graphicData>
        </a:graphic>
      </p:graphicFrame>
      <p:grpSp>
        <p:nvGrpSpPr>
          <p:cNvPr id="117" name="Group 116">
            <a:extLst>
              <a:ext uri="{FF2B5EF4-FFF2-40B4-BE49-F238E27FC236}">
                <a16:creationId xmlns:a16="http://schemas.microsoft.com/office/drawing/2014/main" id="{633BFDEF-B38D-2940-A4EE-BA4BCBE37F69}"/>
              </a:ext>
            </a:extLst>
          </p:cNvPr>
          <p:cNvGrpSpPr/>
          <p:nvPr/>
        </p:nvGrpSpPr>
        <p:grpSpPr>
          <a:xfrm>
            <a:off x="8535658" y="797915"/>
            <a:ext cx="1760982" cy="5806440"/>
            <a:chOff x="10201566" y="8271934"/>
            <a:chExt cx="1760982" cy="9090792"/>
          </a:xfrm>
        </p:grpSpPr>
        <p:cxnSp>
          <p:nvCxnSpPr>
            <p:cNvPr id="118" name="Straight Connector 117">
              <a:extLst>
                <a:ext uri="{FF2B5EF4-FFF2-40B4-BE49-F238E27FC236}">
                  <a16:creationId xmlns:a16="http://schemas.microsoft.com/office/drawing/2014/main" id="{0962BB31-42E1-9D4E-8FCE-637F0A962BE5}"/>
                </a:ext>
              </a:extLst>
            </p:cNvPr>
            <p:cNvCxnSpPr/>
            <p:nvPr/>
          </p:nvCxnSpPr>
          <p:spPr>
            <a:xfrm>
              <a:off x="10201566" y="8271934"/>
              <a:ext cx="0" cy="9090792"/>
            </a:xfrm>
            <a:prstGeom prst="line">
              <a:avLst/>
            </a:prstGeom>
            <a:ln w="34925" cap="rnd">
              <a:solidFill>
                <a:schemeClr val="bg1">
                  <a:lumMod val="50000"/>
                </a:schemeClr>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19" name="Display 118">
              <a:extLst>
                <a:ext uri="{FF2B5EF4-FFF2-40B4-BE49-F238E27FC236}">
                  <a16:creationId xmlns:a16="http://schemas.microsoft.com/office/drawing/2014/main" id="{AEB49B0A-51CA-4848-9BF9-263285577847}"/>
                </a:ext>
              </a:extLst>
            </p:cNvPr>
            <p:cNvSpPr/>
            <p:nvPr/>
          </p:nvSpPr>
          <p:spPr>
            <a:xfrm>
              <a:off x="10214260" y="10740908"/>
              <a:ext cx="1748288" cy="979884"/>
            </a:xfrm>
            <a:prstGeom prst="flowChartDisplay">
              <a:avLst/>
            </a:prstGeom>
            <a:solidFill>
              <a:schemeClr val="bg1"/>
            </a:solidFill>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MILESTONE</a:t>
              </a:r>
            </a:p>
            <a:p>
              <a:pPr algn="ctr"/>
              <a:r>
                <a:rPr lang="en-US" sz="1200" dirty="0">
                  <a:solidFill>
                    <a:schemeClr val="tx1"/>
                  </a:solidFill>
                  <a:latin typeface="Century Gothic" panose="020B0502020202020204" pitchFamily="34" charset="0"/>
                </a:rPr>
                <a:t>00/00/00</a:t>
              </a:r>
              <a:endParaRPr lang="en-US" sz="1200" dirty="0">
                <a:solidFill>
                  <a:schemeClr val="bg1"/>
                </a:solidFill>
                <a:latin typeface="Century Gothic" panose="020B0502020202020204" pitchFamily="34" charset="0"/>
              </a:endParaRPr>
            </a:p>
          </p:txBody>
        </p:sp>
      </p:grpSp>
      <p:grpSp>
        <p:nvGrpSpPr>
          <p:cNvPr id="107" name="Group 106">
            <a:extLst>
              <a:ext uri="{FF2B5EF4-FFF2-40B4-BE49-F238E27FC236}">
                <a16:creationId xmlns:a16="http://schemas.microsoft.com/office/drawing/2014/main" id="{95413781-E14F-CB4D-B86D-8FB03D95B1EF}"/>
              </a:ext>
            </a:extLst>
          </p:cNvPr>
          <p:cNvGrpSpPr/>
          <p:nvPr/>
        </p:nvGrpSpPr>
        <p:grpSpPr>
          <a:xfrm>
            <a:off x="1502706" y="233733"/>
            <a:ext cx="6582622" cy="320040"/>
            <a:chOff x="1289050" y="0"/>
            <a:chExt cx="6508539" cy="320040"/>
          </a:xfrm>
        </p:grpSpPr>
        <p:sp>
          <p:nvSpPr>
            <p:cNvPr id="109" name="Rounded Rectangle 108">
              <a:extLst>
                <a:ext uri="{FF2B5EF4-FFF2-40B4-BE49-F238E27FC236}">
                  <a16:creationId xmlns:a16="http://schemas.microsoft.com/office/drawing/2014/main" id="{31F90DC4-34A3-A145-AB1A-C09C97CCC7B2}"/>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0" name="Rounded Rectangle 109">
              <a:extLst>
                <a:ext uri="{FF2B5EF4-FFF2-40B4-BE49-F238E27FC236}">
                  <a16:creationId xmlns:a16="http://schemas.microsoft.com/office/drawing/2014/main" id="{9828DEEB-9DEC-BC41-BB04-0F725319529E}"/>
                </a:ext>
              </a:extLst>
            </p:cNvPr>
            <p:cNvSpPr/>
            <p:nvPr/>
          </p:nvSpPr>
          <p:spPr>
            <a:xfrm>
              <a:off x="3003550" y="0"/>
              <a:ext cx="452966" cy="320040"/>
            </a:xfrm>
            <a:prstGeom prst="roundRect">
              <a:avLst/>
            </a:prstGeom>
            <a:solidFill>
              <a:schemeClr val="accent4"/>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1" name="Rounded Rectangle 110">
              <a:extLst>
                <a:ext uri="{FF2B5EF4-FFF2-40B4-BE49-F238E27FC236}">
                  <a16:creationId xmlns:a16="http://schemas.microsoft.com/office/drawing/2014/main" id="{6400F283-9CAE-C843-A704-B795FC8E055A}"/>
                </a:ext>
              </a:extLst>
            </p:cNvPr>
            <p:cNvSpPr/>
            <p:nvPr/>
          </p:nvSpPr>
          <p:spPr>
            <a:xfrm>
              <a:off x="4713816" y="0"/>
              <a:ext cx="452967" cy="320040"/>
            </a:xfrm>
            <a:prstGeom prst="roundRect">
              <a:avLst/>
            </a:prstGeom>
            <a:solidFill>
              <a:srgbClr val="ABD2FF"/>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12" name="Rounded Rectangle 111">
              <a:extLst>
                <a:ext uri="{FF2B5EF4-FFF2-40B4-BE49-F238E27FC236}">
                  <a16:creationId xmlns:a16="http://schemas.microsoft.com/office/drawing/2014/main" id="{87DAD5A4-0BA0-1442-83D7-B152C5CF51A7}"/>
                </a:ext>
              </a:extLst>
            </p:cNvPr>
            <p:cNvSpPr/>
            <p:nvPr/>
          </p:nvSpPr>
          <p:spPr>
            <a:xfrm>
              <a:off x="1289050" y="0"/>
              <a:ext cx="457200" cy="320040"/>
            </a:xfrm>
            <a:prstGeom prst="roundRect">
              <a:avLst/>
            </a:prstGeom>
            <a:solidFill>
              <a:schemeClr val="accent4">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3" name="TextBox 1">
              <a:extLst>
                <a:ext uri="{FF2B5EF4-FFF2-40B4-BE49-F238E27FC236}">
                  <a16:creationId xmlns:a16="http://schemas.microsoft.com/office/drawing/2014/main" id="{FAB1ADFC-3521-9047-BEDB-1EFAA9534DFB}"/>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1</a:t>
              </a:r>
            </a:p>
          </p:txBody>
        </p:sp>
        <p:sp>
          <p:nvSpPr>
            <p:cNvPr id="114" name="TextBox 40">
              <a:extLst>
                <a:ext uri="{FF2B5EF4-FFF2-40B4-BE49-F238E27FC236}">
                  <a16:creationId xmlns:a16="http://schemas.microsoft.com/office/drawing/2014/main" id="{B7B4AAB0-CEFF-8142-803B-B719C87FA0B7}"/>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4</a:t>
              </a:r>
            </a:p>
          </p:txBody>
        </p:sp>
        <p:sp>
          <p:nvSpPr>
            <p:cNvPr id="115" name="TextBox 41">
              <a:extLst>
                <a:ext uri="{FF2B5EF4-FFF2-40B4-BE49-F238E27FC236}">
                  <a16:creationId xmlns:a16="http://schemas.microsoft.com/office/drawing/2014/main" id="{7559C27F-7953-2C40-A6F0-B45DFEEFDAFB}"/>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2</a:t>
              </a:r>
            </a:p>
          </p:txBody>
        </p:sp>
        <p:sp>
          <p:nvSpPr>
            <p:cNvPr id="116" name="TextBox 43">
              <a:extLst>
                <a:ext uri="{FF2B5EF4-FFF2-40B4-BE49-F238E27FC236}">
                  <a16:creationId xmlns:a16="http://schemas.microsoft.com/office/drawing/2014/main" id="{64C944A2-3290-0341-90F8-2EC6ADD61718}"/>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3</a:t>
              </a:r>
            </a:p>
          </p:txBody>
        </p:sp>
      </p:grpSp>
      <p:sp>
        <p:nvSpPr>
          <p:cNvPr id="108" name="TextBox 45">
            <a:extLst>
              <a:ext uri="{FF2B5EF4-FFF2-40B4-BE49-F238E27FC236}">
                <a16:creationId xmlns:a16="http://schemas.microsoft.com/office/drawing/2014/main" id="{99DD3121-0EE1-E943-858A-E82D2900DCA7}"/>
              </a:ext>
            </a:extLst>
          </p:cNvPr>
          <p:cNvSpPr txBox="1"/>
          <p:nvPr/>
        </p:nvSpPr>
        <p:spPr>
          <a:xfrm>
            <a:off x="213656" y="250918"/>
            <a:ext cx="1211742" cy="31239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dirty="0">
                <a:solidFill>
                  <a:schemeClr val="tx1">
                    <a:lumMod val="65000"/>
                    <a:lumOff val="35000"/>
                  </a:schemeClr>
                </a:solidFill>
                <a:latin typeface="Century Gothic" panose="020B0502020202020204" pitchFamily="34" charset="0"/>
              </a:rPr>
              <a:t>STREAM KEY</a:t>
            </a:r>
          </a:p>
        </p:txBody>
      </p:sp>
      <p:sp>
        <p:nvSpPr>
          <p:cNvPr id="4" name="Shape 8">
            <a:extLst>
              <a:ext uri="{FF2B5EF4-FFF2-40B4-BE49-F238E27FC236}">
                <a16:creationId xmlns:a16="http://schemas.microsoft.com/office/drawing/2014/main" id="{6CC31DC6-2052-21C8-26E4-8EC3A3A2A637}"/>
              </a:ext>
            </a:extLst>
          </p:cNvPr>
          <p:cNvSpPr/>
          <p:nvPr/>
        </p:nvSpPr>
        <p:spPr>
          <a:xfrm>
            <a:off x="3529539" y="1637939"/>
            <a:ext cx="1463040"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5" name="Shape 12">
            <a:extLst>
              <a:ext uri="{FF2B5EF4-FFF2-40B4-BE49-F238E27FC236}">
                <a16:creationId xmlns:a16="http://schemas.microsoft.com/office/drawing/2014/main" id="{3E5BFE43-57C4-2A95-5952-15CBB01EBB63}"/>
              </a:ext>
            </a:extLst>
          </p:cNvPr>
          <p:cNvSpPr/>
          <p:nvPr/>
        </p:nvSpPr>
        <p:spPr>
          <a:xfrm>
            <a:off x="3529539" y="3118076"/>
            <a:ext cx="1463040" cy="27432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6" name="Shape 13">
            <a:extLst>
              <a:ext uri="{FF2B5EF4-FFF2-40B4-BE49-F238E27FC236}">
                <a16:creationId xmlns:a16="http://schemas.microsoft.com/office/drawing/2014/main" id="{23A8151C-D58A-6088-60FA-188C76B7CAA6}"/>
              </a:ext>
            </a:extLst>
          </p:cNvPr>
          <p:cNvSpPr/>
          <p:nvPr/>
        </p:nvSpPr>
        <p:spPr>
          <a:xfrm>
            <a:off x="3529539" y="2131318"/>
            <a:ext cx="1463040"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7" name="Shape 20">
            <a:extLst>
              <a:ext uri="{FF2B5EF4-FFF2-40B4-BE49-F238E27FC236}">
                <a16:creationId xmlns:a16="http://schemas.microsoft.com/office/drawing/2014/main" id="{47A3C974-7283-0BF5-AED0-E6D15A04D943}"/>
              </a:ext>
            </a:extLst>
          </p:cNvPr>
          <p:cNvSpPr/>
          <p:nvPr/>
        </p:nvSpPr>
        <p:spPr>
          <a:xfrm>
            <a:off x="3529539" y="2624697"/>
            <a:ext cx="146304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8" name="Shape 8">
            <a:extLst>
              <a:ext uri="{FF2B5EF4-FFF2-40B4-BE49-F238E27FC236}">
                <a16:creationId xmlns:a16="http://schemas.microsoft.com/office/drawing/2014/main" id="{2EAB0295-DD85-56F2-E6DF-9B42AB87E776}"/>
              </a:ext>
            </a:extLst>
          </p:cNvPr>
          <p:cNvSpPr/>
          <p:nvPr/>
        </p:nvSpPr>
        <p:spPr>
          <a:xfrm>
            <a:off x="3529538" y="3611455"/>
            <a:ext cx="1463040"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9" name="Shape 12">
            <a:extLst>
              <a:ext uri="{FF2B5EF4-FFF2-40B4-BE49-F238E27FC236}">
                <a16:creationId xmlns:a16="http://schemas.microsoft.com/office/drawing/2014/main" id="{970EE278-E2D0-9A63-F223-712B1A5F2CDF}"/>
              </a:ext>
            </a:extLst>
          </p:cNvPr>
          <p:cNvSpPr/>
          <p:nvPr/>
        </p:nvSpPr>
        <p:spPr>
          <a:xfrm>
            <a:off x="3529538" y="5091592"/>
            <a:ext cx="1463040" cy="274320"/>
          </a:xfrm>
          <a:prstGeom prst="roundRect">
            <a:avLst>
              <a:gd name="adj" fmla="val 16667"/>
            </a:avLst>
          </a:prstGeom>
          <a:solidFill>
            <a:srgbClr val="ABD2FF"/>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10" name="Shape 13">
            <a:extLst>
              <a:ext uri="{FF2B5EF4-FFF2-40B4-BE49-F238E27FC236}">
                <a16:creationId xmlns:a16="http://schemas.microsoft.com/office/drawing/2014/main" id="{880DAFFB-AEBC-1ABA-21FD-20875838AE92}"/>
              </a:ext>
            </a:extLst>
          </p:cNvPr>
          <p:cNvSpPr/>
          <p:nvPr/>
        </p:nvSpPr>
        <p:spPr>
          <a:xfrm>
            <a:off x="3529538" y="4104834"/>
            <a:ext cx="1463040"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11" name="Shape 20">
            <a:extLst>
              <a:ext uri="{FF2B5EF4-FFF2-40B4-BE49-F238E27FC236}">
                <a16:creationId xmlns:a16="http://schemas.microsoft.com/office/drawing/2014/main" id="{D919160E-96B2-56F4-9AFE-5CCB2BDB0C3A}"/>
              </a:ext>
            </a:extLst>
          </p:cNvPr>
          <p:cNvSpPr/>
          <p:nvPr/>
        </p:nvSpPr>
        <p:spPr>
          <a:xfrm>
            <a:off x="3529538" y="4598213"/>
            <a:ext cx="146304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12" name="Shape 8">
            <a:extLst>
              <a:ext uri="{FF2B5EF4-FFF2-40B4-BE49-F238E27FC236}">
                <a16:creationId xmlns:a16="http://schemas.microsoft.com/office/drawing/2014/main" id="{1CD5F8B3-CCC6-903E-5179-E433CD2141FE}"/>
              </a:ext>
            </a:extLst>
          </p:cNvPr>
          <p:cNvSpPr/>
          <p:nvPr/>
        </p:nvSpPr>
        <p:spPr>
          <a:xfrm>
            <a:off x="3529538" y="5584971"/>
            <a:ext cx="1463040" cy="274320"/>
          </a:xfrm>
          <a:prstGeom prst="roundRect">
            <a:avLst>
              <a:gd name="adj" fmla="val 16667"/>
            </a:avLst>
          </a:prstGeom>
          <a:solidFill>
            <a:schemeClr val="accent4">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13" name="Shape 13">
            <a:extLst>
              <a:ext uri="{FF2B5EF4-FFF2-40B4-BE49-F238E27FC236}">
                <a16:creationId xmlns:a16="http://schemas.microsoft.com/office/drawing/2014/main" id="{19D418E2-FE3A-7BD0-572C-1C20C9673A71}"/>
              </a:ext>
            </a:extLst>
          </p:cNvPr>
          <p:cNvSpPr/>
          <p:nvPr/>
        </p:nvSpPr>
        <p:spPr>
          <a:xfrm>
            <a:off x="3529538" y="6078351"/>
            <a:ext cx="1463040" cy="274320"/>
          </a:xfrm>
          <a:prstGeom prst="roundRect">
            <a:avLst>
              <a:gd name="adj" fmla="val 16667"/>
            </a:avLst>
          </a:prstGeom>
          <a:solidFill>
            <a:schemeClr val="accent4"/>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Tree>
    <p:extLst>
      <p:ext uri="{BB962C8B-B14F-4D97-AF65-F5344CB8AC3E}">
        <p14:creationId xmlns:p14="http://schemas.microsoft.com/office/powerpoint/2010/main" val="150858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crum-Product-Roadmap-Template_PowerPoint" id="{CA023635-0FE3-D447-AE5F-B9A7899BC3F3}" vid="{D2EC3121-5B6E-CB43-98C4-78CDB5BFC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28</TotalTime>
  <Words>355</Words>
  <Application>Microsoft Macintosh PowerPoint</Application>
  <PresentationFormat>Widescreen</PresentationFormat>
  <Paragraphs>127</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9</cp:revision>
  <dcterms:created xsi:type="dcterms:W3CDTF">2024-02-17T21:31:56Z</dcterms:created>
  <dcterms:modified xsi:type="dcterms:W3CDTF">2025-01-23T21:38:30Z</dcterms:modified>
</cp:coreProperties>
</file>