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8"/>
  </p:notesMasterIdLst>
  <p:sldIdLst>
    <p:sldId id="342" r:id="rId2"/>
    <p:sldId id="384" r:id="rId3"/>
    <p:sldId id="385" r:id="rId4"/>
    <p:sldId id="387" r:id="rId5"/>
    <p:sldId id="386" r:id="rId6"/>
    <p:sldId id="295"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rica Waite" initials="EW" lastIdx="2" clrIdx="0">
    <p:extLst>
      <p:ext uri="{19B8F6BF-5375-455C-9EA6-DF929625EA0E}">
        <p15:presenceInfo xmlns:p15="http://schemas.microsoft.com/office/powerpoint/2012/main" userId="c568693182780e7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F4BFA"/>
    <a:srgbClr val="FCF1C3"/>
    <a:srgbClr val="E9CF9C"/>
    <a:srgbClr val="F7F9FB"/>
    <a:srgbClr val="F9F9F9"/>
    <a:srgbClr val="FCF8E4"/>
    <a:srgbClr val="EAEEF3"/>
    <a:srgbClr val="E0EA88"/>
    <a:srgbClr val="9CF0F0"/>
    <a:srgbClr val="D3EE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88B03D-A35A-4BBA-88AB-4141E6BA01F9}" v="39" dt="2025-02-20T01:36:10.75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6447"/>
  </p:normalViewPr>
  <p:slideViewPr>
    <p:cSldViewPr snapToGrid="0" snapToObjects="1">
      <p:cViewPr varScale="1">
        <p:scale>
          <a:sx n="50" d="100"/>
          <a:sy n="50" d="100"/>
        </p:scale>
        <p:origin x="1644" y="54"/>
      </p:cViewPr>
      <p:guideLst/>
    </p:cSldViewPr>
  </p:slideViewPr>
  <p:outlineViewPr>
    <p:cViewPr>
      <p:scale>
        <a:sx n="33" d="100"/>
        <a:sy n="33" d="100"/>
      </p:scale>
      <p:origin x="0" y="0"/>
    </p:cViewPr>
    <p:sldLst>
      <p:sld r:id="rId1" collapse="1"/>
    </p:sldLst>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5" Type="http://schemas.microsoft.com/office/2015/10/relationships/revisionInfo" Target="revisionInfo.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commentAuthors" Target="commentAuthors.xml"/><Relationship Id="rId14" Type="http://schemas.microsoft.com/office/2016/11/relationships/changesInfo" Target="changesInfos/changesInfo1.xml"/></Relationships>
</file>

<file path=ppt/_rels/viewProps.xml.rels><?xml version="1.0" encoding="UTF-8" standalone="yes"?>
<Relationships xmlns="http://schemas.openxmlformats.org/package/2006/relationships"><Relationship Id="rId1"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ss Dunlevy" userId="dd4b9a8537dbe9d0" providerId="LiveId" clId="{4388B03D-A35A-4BBA-88AB-4141E6BA01F9}"/>
    <pc:docChg chg="custSel addSld delSld modSld sldOrd modMainMaster">
      <pc:chgData name="Bess Dunlevy" userId="dd4b9a8537dbe9d0" providerId="LiveId" clId="{4388B03D-A35A-4BBA-88AB-4141E6BA01F9}" dt="2025-02-20T01:45:34.270" v="388"/>
      <pc:docMkLst>
        <pc:docMk/>
      </pc:docMkLst>
      <pc:sldChg chg="addSp delSp modSp mod">
        <pc:chgData name="Bess Dunlevy" userId="dd4b9a8537dbe9d0" providerId="LiveId" clId="{4388B03D-A35A-4BBA-88AB-4141E6BA01F9}" dt="2025-02-20T01:36:42.423" v="386" actId="1076"/>
        <pc:sldMkLst>
          <pc:docMk/>
          <pc:sldMk cId="1508588292" sldId="342"/>
        </pc:sldMkLst>
        <pc:spChg chg="add del mod">
          <ac:chgData name="Bess Dunlevy" userId="dd4b9a8537dbe9d0" providerId="LiveId" clId="{4388B03D-A35A-4BBA-88AB-4141E6BA01F9}" dt="2025-02-20T01:28:12.749" v="83" actId="478"/>
          <ac:spMkLst>
            <pc:docMk/>
            <pc:sldMk cId="1508588292" sldId="342"/>
            <ac:spMk id="2" creationId="{32FF818C-8A3C-C833-1E2D-968D04D02368}"/>
          </ac:spMkLst>
        </pc:spChg>
        <pc:spChg chg="add mod">
          <ac:chgData name="Bess Dunlevy" userId="dd4b9a8537dbe9d0" providerId="LiveId" clId="{4388B03D-A35A-4BBA-88AB-4141E6BA01F9}" dt="2025-02-20T01:36:34.101" v="383" actId="1076"/>
          <ac:spMkLst>
            <pc:docMk/>
            <pc:sldMk cId="1508588292" sldId="342"/>
            <ac:spMk id="7" creationId="{E31525BA-253B-603D-FB78-47B87FCAE01B}"/>
          </ac:spMkLst>
        </pc:spChg>
        <pc:spChg chg="del">
          <ac:chgData name="Bess Dunlevy" userId="dd4b9a8537dbe9d0" providerId="LiveId" clId="{4388B03D-A35A-4BBA-88AB-4141E6BA01F9}" dt="2025-02-20T01:26:41.085" v="61" actId="478"/>
          <ac:spMkLst>
            <pc:docMk/>
            <pc:sldMk cId="1508588292" sldId="342"/>
            <ac:spMk id="11" creationId="{0C01BE91-D333-FE4E-8137-15C695E430C9}"/>
          </ac:spMkLst>
        </pc:spChg>
        <pc:spChg chg="mod">
          <ac:chgData name="Bess Dunlevy" userId="dd4b9a8537dbe9d0" providerId="LiveId" clId="{4388B03D-A35A-4BBA-88AB-4141E6BA01F9}" dt="2025-02-20T01:27:11.474" v="71" actId="255"/>
          <ac:spMkLst>
            <pc:docMk/>
            <pc:sldMk cId="1508588292" sldId="342"/>
            <ac:spMk id="33" creationId="{143A449B-AAB7-994A-92CE-8F48E2CA7DF6}"/>
          </ac:spMkLst>
        </pc:spChg>
        <pc:spChg chg="del">
          <ac:chgData name="Bess Dunlevy" userId="dd4b9a8537dbe9d0" providerId="LiveId" clId="{4388B03D-A35A-4BBA-88AB-4141E6BA01F9}" dt="2025-02-20T01:26:58.915" v="68" actId="478"/>
          <ac:spMkLst>
            <pc:docMk/>
            <pc:sldMk cId="1508588292" sldId="342"/>
            <ac:spMk id="34" creationId="{0671204C-72BF-9849-8945-77D03A477E75}"/>
          </ac:spMkLst>
        </pc:spChg>
        <pc:spChg chg="del">
          <ac:chgData name="Bess Dunlevy" userId="dd4b9a8537dbe9d0" providerId="LiveId" clId="{4388B03D-A35A-4BBA-88AB-4141E6BA01F9}" dt="2025-02-20T01:26:56.486" v="66" actId="478"/>
          <ac:spMkLst>
            <pc:docMk/>
            <pc:sldMk cId="1508588292" sldId="342"/>
            <ac:spMk id="35" creationId="{E65CF26C-52F9-344A-ACC9-09D07DE0977D}"/>
          </ac:spMkLst>
        </pc:spChg>
        <pc:spChg chg="del">
          <ac:chgData name="Bess Dunlevy" userId="dd4b9a8537dbe9d0" providerId="LiveId" clId="{4388B03D-A35A-4BBA-88AB-4141E6BA01F9}" dt="2025-02-20T01:26:58.324" v="67" actId="478"/>
          <ac:spMkLst>
            <pc:docMk/>
            <pc:sldMk cId="1508588292" sldId="342"/>
            <ac:spMk id="36" creationId="{C7DC0BFC-32CE-0544-BDE7-E4E8CD4C8E4D}"/>
          </ac:spMkLst>
        </pc:spChg>
        <pc:graphicFrameChg chg="del">
          <ac:chgData name="Bess Dunlevy" userId="dd4b9a8537dbe9d0" providerId="LiveId" clId="{4388B03D-A35A-4BBA-88AB-4141E6BA01F9}" dt="2025-02-20T01:26:41.085" v="61" actId="478"/>
          <ac:graphicFrameMkLst>
            <pc:docMk/>
            <pc:sldMk cId="1508588292" sldId="342"/>
            <ac:graphicFrameMk id="5" creationId="{E4E1EF1D-44E9-405A-962E-9662EEC24BF0}"/>
          </ac:graphicFrameMkLst>
        </pc:graphicFrameChg>
        <pc:picChg chg="del">
          <ac:chgData name="Bess Dunlevy" userId="dd4b9a8537dbe9d0" providerId="LiveId" clId="{4388B03D-A35A-4BBA-88AB-4141E6BA01F9}" dt="2025-02-20T01:26:42.363" v="62" actId="478"/>
          <ac:picMkLst>
            <pc:docMk/>
            <pc:sldMk cId="1508588292" sldId="342"/>
            <ac:picMk id="3" creationId="{1AE65A14-F267-A448-B5E0-4329D1561F45}"/>
          </ac:picMkLst>
        </pc:picChg>
        <pc:picChg chg="mod">
          <ac:chgData name="Bess Dunlevy" userId="dd4b9a8537dbe9d0" providerId="LiveId" clId="{4388B03D-A35A-4BBA-88AB-4141E6BA01F9}" dt="2025-02-20T01:36:42.423" v="386" actId="1076"/>
          <ac:picMkLst>
            <pc:docMk/>
            <pc:sldMk cId="1508588292" sldId="342"/>
            <ac:picMk id="4" creationId="{4AEB8225-3AA8-AF48-AD51-3F5F53316D6B}"/>
          </ac:picMkLst>
        </pc:picChg>
        <pc:picChg chg="add mod ord">
          <ac:chgData name="Bess Dunlevy" userId="dd4b9a8537dbe9d0" providerId="LiveId" clId="{4388B03D-A35A-4BBA-88AB-4141E6BA01F9}" dt="2025-02-20T01:29:47.599" v="224"/>
          <ac:picMkLst>
            <pc:docMk/>
            <pc:sldMk cId="1508588292" sldId="342"/>
            <ac:picMk id="6" creationId="{80DAD9A3-46B7-1392-1CF0-2A22C0AF3245}"/>
          </ac:picMkLst>
        </pc:picChg>
        <pc:picChg chg="add mod">
          <ac:chgData name="Bess Dunlevy" userId="dd4b9a8537dbe9d0" providerId="LiveId" clId="{4388B03D-A35A-4BBA-88AB-4141E6BA01F9}" dt="2025-02-20T01:36:39.886" v="385" actId="1076"/>
          <ac:picMkLst>
            <pc:docMk/>
            <pc:sldMk cId="1508588292" sldId="342"/>
            <ac:picMk id="8" creationId="{AC4D3CCE-BD6F-C6A0-47A1-A0674D0EC56D}"/>
          </ac:picMkLst>
        </pc:picChg>
        <pc:cxnChg chg="del">
          <ac:chgData name="Bess Dunlevy" userId="dd4b9a8537dbe9d0" providerId="LiveId" clId="{4388B03D-A35A-4BBA-88AB-4141E6BA01F9}" dt="2025-02-20T01:26:43.412" v="63" actId="478"/>
          <ac:cxnSpMkLst>
            <pc:docMk/>
            <pc:sldMk cId="1508588292" sldId="342"/>
            <ac:cxnSpMk id="12" creationId="{17E3CD5D-AB51-1B48-BC15-DC855BADCA95}"/>
          </ac:cxnSpMkLst>
        </pc:cxnChg>
      </pc:sldChg>
      <pc:sldChg chg="del">
        <pc:chgData name="Bess Dunlevy" userId="dd4b9a8537dbe9d0" providerId="LiveId" clId="{4388B03D-A35A-4BBA-88AB-4141E6BA01F9}" dt="2025-02-20T01:27:14.272" v="72" actId="47"/>
        <pc:sldMkLst>
          <pc:docMk/>
          <pc:sldMk cId="1179924037" sldId="353"/>
        </pc:sldMkLst>
      </pc:sldChg>
      <pc:sldChg chg="del">
        <pc:chgData name="Bess Dunlevy" userId="dd4b9a8537dbe9d0" providerId="LiveId" clId="{4388B03D-A35A-4BBA-88AB-4141E6BA01F9}" dt="2025-02-20T01:27:22.281" v="74" actId="47"/>
        <pc:sldMkLst>
          <pc:docMk/>
          <pc:sldMk cId="3634812223" sldId="354"/>
        </pc:sldMkLst>
      </pc:sldChg>
      <pc:sldChg chg="del">
        <pc:chgData name="Bess Dunlevy" userId="dd4b9a8537dbe9d0" providerId="LiveId" clId="{4388B03D-A35A-4BBA-88AB-4141E6BA01F9}" dt="2025-02-20T01:27:22.281" v="74" actId="47"/>
        <pc:sldMkLst>
          <pc:docMk/>
          <pc:sldMk cId="57605566" sldId="370"/>
        </pc:sldMkLst>
      </pc:sldChg>
      <pc:sldChg chg="del">
        <pc:chgData name="Bess Dunlevy" userId="dd4b9a8537dbe9d0" providerId="LiveId" clId="{4388B03D-A35A-4BBA-88AB-4141E6BA01F9}" dt="2025-02-20T01:27:22.281" v="74" actId="47"/>
        <pc:sldMkLst>
          <pc:docMk/>
          <pc:sldMk cId="2962643205" sldId="378"/>
        </pc:sldMkLst>
      </pc:sldChg>
      <pc:sldChg chg="del">
        <pc:chgData name="Bess Dunlevy" userId="dd4b9a8537dbe9d0" providerId="LiveId" clId="{4388B03D-A35A-4BBA-88AB-4141E6BA01F9}" dt="2025-02-20T01:27:22.281" v="74" actId="47"/>
        <pc:sldMkLst>
          <pc:docMk/>
          <pc:sldMk cId="4204877435" sldId="379"/>
        </pc:sldMkLst>
      </pc:sldChg>
      <pc:sldChg chg="del">
        <pc:chgData name="Bess Dunlevy" userId="dd4b9a8537dbe9d0" providerId="LiveId" clId="{4388B03D-A35A-4BBA-88AB-4141E6BA01F9}" dt="2025-02-20T01:27:22.281" v="74" actId="47"/>
        <pc:sldMkLst>
          <pc:docMk/>
          <pc:sldMk cId="3261489383" sldId="382"/>
        </pc:sldMkLst>
      </pc:sldChg>
      <pc:sldChg chg="del">
        <pc:chgData name="Bess Dunlevy" userId="dd4b9a8537dbe9d0" providerId="LiveId" clId="{4388B03D-A35A-4BBA-88AB-4141E6BA01F9}" dt="2025-02-20T01:27:22.281" v="74" actId="47"/>
        <pc:sldMkLst>
          <pc:docMk/>
          <pc:sldMk cId="1520620673" sldId="383"/>
        </pc:sldMkLst>
      </pc:sldChg>
      <pc:sldChg chg="addSp delSp modSp add mod">
        <pc:chgData name="Bess Dunlevy" userId="dd4b9a8537dbe9d0" providerId="LiveId" clId="{4388B03D-A35A-4BBA-88AB-4141E6BA01F9}" dt="2025-02-20T01:35:07.975" v="360" actId="20577"/>
        <pc:sldMkLst>
          <pc:docMk/>
          <pc:sldMk cId="640198816" sldId="384"/>
        </pc:sldMkLst>
        <pc:spChg chg="add mod">
          <ac:chgData name="Bess Dunlevy" userId="dd4b9a8537dbe9d0" providerId="LiveId" clId="{4388B03D-A35A-4BBA-88AB-4141E6BA01F9}" dt="2025-02-20T01:35:07.975" v="360" actId="20577"/>
          <ac:spMkLst>
            <pc:docMk/>
            <pc:sldMk cId="640198816" sldId="384"/>
            <ac:spMk id="2" creationId="{C708F050-4EFC-94C8-A8CE-BB879AB70C8B}"/>
          </ac:spMkLst>
        </pc:spChg>
        <pc:spChg chg="del">
          <ac:chgData name="Bess Dunlevy" userId="dd4b9a8537dbe9d0" providerId="LiveId" clId="{4388B03D-A35A-4BBA-88AB-4141E6BA01F9}" dt="2025-02-20T01:27:25.671" v="75" actId="478"/>
          <ac:spMkLst>
            <pc:docMk/>
            <pc:sldMk cId="640198816" sldId="384"/>
            <ac:spMk id="33" creationId="{26F46BBE-2AE3-4E30-CF35-89CF652CAE8A}"/>
          </ac:spMkLst>
        </pc:spChg>
        <pc:picChg chg="del">
          <ac:chgData name="Bess Dunlevy" userId="dd4b9a8537dbe9d0" providerId="LiveId" clId="{4388B03D-A35A-4BBA-88AB-4141E6BA01F9}" dt="2025-02-20T01:27:25.671" v="75" actId="478"/>
          <ac:picMkLst>
            <pc:docMk/>
            <pc:sldMk cId="640198816" sldId="384"/>
            <ac:picMk id="4" creationId="{0FF0A375-8292-A274-4441-FC44F509A79A}"/>
          </ac:picMkLst>
        </pc:picChg>
        <pc:picChg chg="add mod">
          <ac:chgData name="Bess Dunlevy" userId="dd4b9a8537dbe9d0" providerId="LiveId" clId="{4388B03D-A35A-4BBA-88AB-4141E6BA01F9}" dt="2025-02-20T01:30:46.936" v="233" actId="962"/>
          <ac:picMkLst>
            <pc:docMk/>
            <pc:sldMk cId="640198816" sldId="384"/>
            <ac:picMk id="5" creationId="{D2E7E8DB-B5E7-1B18-BEBA-FDA021772AC7}"/>
          </ac:picMkLst>
        </pc:picChg>
      </pc:sldChg>
      <pc:sldChg chg="addSp modSp new mod">
        <pc:chgData name="Bess Dunlevy" userId="dd4b9a8537dbe9d0" providerId="LiveId" clId="{4388B03D-A35A-4BBA-88AB-4141E6BA01F9}" dt="2025-02-20T01:33:44.881" v="291" actId="14100"/>
        <pc:sldMkLst>
          <pc:docMk/>
          <pc:sldMk cId="3114991285" sldId="385"/>
        </pc:sldMkLst>
        <pc:spChg chg="add mod">
          <ac:chgData name="Bess Dunlevy" userId="dd4b9a8537dbe9d0" providerId="LiveId" clId="{4388B03D-A35A-4BBA-88AB-4141E6BA01F9}" dt="2025-02-20T01:31:02.724" v="252" actId="20577"/>
          <ac:spMkLst>
            <pc:docMk/>
            <pc:sldMk cId="3114991285" sldId="385"/>
            <ac:spMk id="2" creationId="{4C529AC8-3AE4-B676-BA65-52DB2C8EBF2E}"/>
          </ac:spMkLst>
        </pc:spChg>
        <pc:graphicFrameChg chg="add mod modGraphic">
          <ac:chgData name="Bess Dunlevy" userId="dd4b9a8537dbe9d0" providerId="LiveId" clId="{4388B03D-A35A-4BBA-88AB-4141E6BA01F9}" dt="2025-02-20T01:33:44.881" v="291" actId="14100"/>
          <ac:graphicFrameMkLst>
            <pc:docMk/>
            <pc:sldMk cId="3114991285" sldId="385"/>
            <ac:graphicFrameMk id="3" creationId="{C7E8610C-C80F-3563-0946-8FC8F63D0A52}"/>
          </ac:graphicFrameMkLst>
        </pc:graphicFrameChg>
      </pc:sldChg>
      <pc:sldChg chg="addSp modSp new mod">
        <pc:chgData name="Bess Dunlevy" userId="dd4b9a8537dbe9d0" providerId="LiveId" clId="{4388B03D-A35A-4BBA-88AB-4141E6BA01F9}" dt="2025-02-20T01:34:42.428" v="342"/>
        <pc:sldMkLst>
          <pc:docMk/>
          <pc:sldMk cId="2043173484" sldId="386"/>
        </pc:sldMkLst>
        <pc:spChg chg="add mod">
          <ac:chgData name="Bess Dunlevy" userId="dd4b9a8537dbe9d0" providerId="LiveId" clId="{4388B03D-A35A-4BBA-88AB-4141E6BA01F9}" dt="2025-02-20T01:32:56.061" v="269" actId="20577"/>
          <ac:spMkLst>
            <pc:docMk/>
            <pc:sldMk cId="2043173484" sldId="386"/>
            <ac:spMk id="2" creationId="{92F13778-384E-F817-23B3-0307E664E4C9}"/>
          </ac:spMkLst>
        </pc:spChg>
        <pc:graphicFrameChg chg="add mod modGraphic">
          <ac:chgData name="Bess Dunlevy" userId="dd4b9a8537dbe9d0" providerId="LiveId" clId="{4388B03D-A35A-4BBA-88AB-4141E6BA01F9}" dt="2025-02-20T01:34:42.428" v="342"/>
          <ac:graphicFrameMkLst>
            <pc:docMk/>
            <pc:sldMk cId="2043173484" sldId="386"/>
            <ac:graphicFrameMk id="3" creationId="{57DCCE13-D7C0-6B1C-962C-C38465D2CDBB}"/>
          </ac:graphicFrameMkLst>
        </pc:graphicFrameChg>
      </pc:sldChg>
      <pc:sldChg chg="addSp modSp new mod ord">
        <pc:chgData name="Bess Dunlevy" userId="dd4b9a8537dbe9d0" providerId="LiveId" clId="{4388B03D-A35A-4BBA-88AB-4141E6BA01F9}" dt="2025-02-20T01:45:34.270" v="388"/>
        <pc:sldMkLst>
          <pc:docMk/>
          <pc:sldMk cId="218881904" sldId="387"/>
        </pc:sldMkLst>
        <pc:spChg chg="add mod">
          <ac:chgData name="Bess Dunlevy" userId="dd4b9a8537dbe9d0" providerId="LiveId" clId="{4388B03D-A35A-4BBA-88AB-4141E6BA01F9}" dt="2025-02-20T01:35:19.182" v="362" actId="20577"/>
          <ac:spMkLst>
            <pc:docMk/>
            <pc:sldMk cId="218881904" sldId="387"/>
            <ac:spMk id="3" creationId="{C496364E-C3C6-0338-F3FC-207EBA5D23BD}"/>
          </ac:spMkLst>
        </pc:spChg>
        <pc:spChg chg="add mod">
          <ac:chgData name="Bess Dunlevy" userId="dd4b9a8537dbe9d0" providerId="LiveId" clId="{4388B03D-A35A-4BBA-88AB-4141E6BA01F9}" dt="2025-02-20T01:35:59.138" v="377" actId="1076"/>
          <ac:spMkLst>
            <pc:docMk/>
            <pc:sldMk cId="218881904" sldId="387"/>
            <ac:spMk id="4" creationId="{29F2854D-996C-AC99-7B7D-7567FD897268}"/>
          </ac:spMkLst>
        </pc:spChg>
        <pc:picChg chg="add mod">
          <ac:chgData name="Bess Dunlevy" userId="dd4b9a8537dbe9d0" providerId="LiveId" clId="{4388B03D-A35A-4BBA-88AB-4141E6BA01F9}" dt="2025-02-20T01:34:54.300" v="344"/>
          <ac:picMkLst>
            <pc:docMk/>
            <pc:sldMk cId="218881904" sldId="387"/>
            <ac:picMk id="2" creationId="{315BE65B-2BFD-5DBA-0565-FCE44A23E30A}"/>
          </ac:picMkLst>
        </pc:picChg>
      </pc:sldChg>
      <pc:sldMasterChg chg="setBg">
        <pc:chgData name="Bess Dunlevy" userId="dd4b9a8537dbe9d0" providerId="LiveId" clId="{4388B03D-A35A-4BBA-88AB-4141E6BA01F9}" dt="2025-02-20T01:30:12.569" v="226"/>
        <pc:sldMasterMkLst>
          <pc:docMk/>
          <pc:sldMasterMk cId="172960833" sldId="2147483648"/>
        </pc:sldMasterMkLst>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6AFEDE-F1BF-6A4A-80D9-CCB6DC4EFE3D}" type="datetimeFigureOut">
              <a:rPr lang="en-US" smtClean="0"/>
              <a:t>2/20/2025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711C10-233D-DA48-A5CB-9365BBABB6B4}" type="slidenum">
              <a:rPr lang="en-US" smtClean="0"/>
              <a:t>‹#›</a:t>
            </a:fld>
            <a:endParaRPr lang="en-US" dirty="0"/>
          </a:p>
        </p:txBody>
      </p:sp>
    </p:spTree>
    <p:extLst>
      <p:ext uri="{BB962C8B-B14F-4D97-AF65-F5344CB8AC3E}">
        <p14:creationId xmlns:p14="http://schemas.microsoft.com/office/powerpoint/2010/main" val="4330768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711C10-233D-DA48-A5CB-9365BBABB6B4}" type="slidenum">
              <a:rPr lang="en-US" smtClean="0"/>
              <a:t>6</a:t>
            </a:fld>
            <a:endParaRPr lang="en-US" dirty="0"/>
          </a:p>
        </p:txBody>
      </p:sp>
    </p:spTree>
    <p:extLst>
      <p:ext uri="{BB962C8B-B14F-4D97-AF65-F5344CB8AC3E}">
        <p14:creationId xmlns:p14="http://schemas.microsoft.com/office/powerpoint/2010/main" val="1822264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381E756-E947-FD4A-8A23-D2C983A1A8BD}" type="datetimeFigureOut">
              <a:rPr lang="en-US" smtClean="0"/>
              <a:t>2/20/2025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407345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2/20/2025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207839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2/20/2025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356738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2/20/2025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2079415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381E756-E947-FD4A-8A23-D2C983A1A8BD}" type="datetimeFigureOut">
              <a:rPr lang="en-US" smtClean="0"/>
              <a:t>2/20/2025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579773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381E756-E947-FD4A-8A23-D2C983A1A8BD}" type="datetimeFigureOut">
              <a:rPr lang="en-US" smtClean="0"/>
              <a:t>2/20/2025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1153701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381E756-E947-FD4A-8A23-D2C983A1A8BD}" type="datetimeFigureOut">
              <a:rPr lang="en-US" smtClean="0"/>
              <a:t>2/20/2025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6417093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381E756-E947-FD4A-8A23-D2C983A1A8BD}" type="datetimeFigureOut">
              <a:rPr lang="en-US" smtClean="0"/>
              <a:t>2/20/2025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545901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81E756-E947-FD4A-8A23-D2C983A1A8BD}" type="datetimeFigureOut">
              <a:rPr lang="en-US" smtClean="0"/>
              <a:t>2/20/2025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913076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81E756-E947-FD4A-8A23-D2C983A1A8BD}" type="datetimeFigureOut">
              <a:rPr lang="en-US" smtClean="0"/>
              <a:t>2/20/2025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55972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81E756-E947-FD4A-8A23-D2C983A1A8BD}" type="datetimeFigureOut">
              <a:rPr lang="en-US" smtClean="0"/>
              <a:t>2/20/2025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4938084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81E756-E947-FD4A-8A23-D2C983A1A8BD}" type="datetimeFigureOut">
              <a:rPr lang="en-US" smtClean="0"/>
              <a:t>2/20/2025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30669D-EC37-AA42-8CD3-B0788BD38FC6}" type="slidenum">
              <a:rPr lang="en-US" smtClean="0"/>
              <a:t>‹#›</a:t>
            </a:fld>
            <a:endParaRPr lang="en-US" dirty="0"/>
          </a:p>
        </p:txBody>
      </p:sp>
    </p:spTree>
    <p:extLst>
      <p:ext uri="{BB962C8B-B14F-4D97-AF65-F5344CB8AC3E}">
        <p14:creationId xmlns:p14="http://schemas.microsoft.com/office/powerpoint/2010/main" val="1729608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s://www.smartsheet.com/try-it?trp=12328&amp;utm_source=template-powerpoint&amp;utm_medium=content&amp;utm_campaign=Construction+Project+Critical+Path+Dashboard-powerpoint-12328&amp;lpa=Construction+Project+Critical+Path+Dashboard+powerpoint+12328"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luestone slates">
            <a:extLst>
              <a:ext uri="{FF2B5EF4-FFF2-40B4-BE49-F238E27FC236}">
                <a16:creationId xmlns:a16="http://schemas.microsoft.com/office/drawing/2014/main" id="{80DAD9A3-46B7-1392-1CF0-2A22C0AF3245}"/>
              </a:ext>
            </a:extLst>
          </p:cNvPr>
          <p:cNvPicPr>
            <a:picLocks noChangeAspect="1"/>
          </p:cNvPicPr>
          <p:nvPr/>
        </p:nvPicPr>
        <p:blipFill>
          <a:blip r:embed="rId2">
            <a:alphaModFix amt="13000"/>
            <a:extLst>
              <a:ext uri="{BEBA8EAE-BF5A-486C-A8C5-ECC9F3942E4B}">
                <a14:imgProps xmlns:a14="http://schemas.microsoft.com/office/drawing/2010/main">
                  <a14:imgLayer r:embed="rId3">
                    <a14:imgEffect>
                      <a14:saturation sat="393000"/>
                    </a14:imgEffect>
                  </a14:imgLayer>
                </a14:imgProps>
              </a:ext>
            </a:extLst>
          </a:blip>
          <a:stretch>
            <a:fillRect/>
          </a:stretch>
        </p:blipFill>
        <p:spPr>
          <a:xfrm>
            <a:off x="0" y="0"/>
            <a:ext cx="12192000" cy="6858000"/>
          </a:xfrm>
          <a:prstGeom prst="rect">
            <a:avLst/>
          </a:prstGeom>
        </p:spPr>
      </p:pic>
      <p:pic>
        <p:nvPicPr>
          <p:cNvPr id="4" name="Picture 3">
            <a:hlinkClick r:id="rId4"/>
            <a:extLst>
              <a:ext uri="{FF2B5EF4-FFF2-40B4-BE49-F238E27FC236}">
                <a16:creationId xmlns:a16="http://schemas.microsoft.com/office/drawing/2014/main" id="{4AEB8225-3AA8-AF48-AD51-3F5F53316D6B}"/>
              </a:ext>
            </a:extLst>
          </p:cNvPr>
          <p:cNvPicPr>
            <a:picLocks noChangeAspect="1"/>
          </p:cNvPicPr>
          <p:nvPr/>
        </p:nvPicPr>
        <p:blipFill>
          <a:blip r:embed="rId5"/>
          <a:srcRect/>
          <a:stretch/>
        </p:blipFill>
        <p:spPr>
          <a:xfrm>
            <a:off x="8217275" y="270901"/>
            <a:ext cx="3860204" cy="767776"/>
          </a:xfrm>
          <a:prstGeom prst="rect">
            <a:avLst/>
          </a:prstGeom>
        </p:spPr>
      </p:pic>
      <p:sp>
        <p:nvSpPr>
          <p:cNvPr id="33" name="TextBox 32">
            <a:extLst>
              <a:ext uri="{FF2B5EF4-FFF2-40B4-BE49-F238E27FC236}">
                <a16:creationId xmlns:a16="http://schemas.microsoft.com/office/drawing/2014/main" id="{143A449B-AAB7-994A-92CE-8F48E2CA7DF6}"/>
              </a:ext>
            </a:extLst>
          </p:cNvPr>
          <p:cNvSpPr txBox="1"/>
          <p:nvPr/>
        </p:nvSpPr>
        <p:spPr>
          <a:xfrm>
            <a:off x="300447" y="253847"/>
            <a:ext cx="6950745" cy="1569660"/>
          </a:xfrm>
          <a:prstGeom prst="rect">
            <a:avLst/>
          </a:prstGeom>
          <a:noFill/>
        </p:spPr>
        <p:txBody>
          <a:bodyPr wrap="square" rtlCol="0">
            <a:spAutoFit/>
          </a:bodyPr>
          <a:lstStyle/>
          <a:p>
            <a:r>
              <a:rPr lang="en-US" sz="3200" b="1" dirty="0">
                <a:solidFill>
                  <a:schemeClr val="tx1">
                    <a:lumMod val="75000"/>
                    <a:lumOff val="25000"/>
                  </a:schemeClr>
                </a:solidFill>
                <a:latin typeface="Century Gothic" panose="020B0502020202020204" pitchFamily="34" charset="0"/>
              </a:rPr>
              <a:t>Construction Project </a:t>
            </a:r>
            <a:br>
              <a:rPr lang="en-US" sz="3200" b="1" dirty="0">
                <a:solidFill>
                  <a:schemeClr val="tx1">
                    <a:lumMod val="75000"/>
                    <a:lumOff val="25000"/>
                  </a:schemeClr>
                </a:solidFill>
                <a:latin typeface="Century Gothic" panose="020B0502020202020204" pitchFamily="34" charset="0"/>
              </a:rPr>
            </a:br>
            <a:r>
              <a:rPr lang="en-US" sz="3200" b="1" dirty="0">
                <a:solidFill>
                  <a:schemeClr val="tx1">
                    <a:lumMod val="75000"/>
                    <a:lumOff val="25000"/>
                  </a:schemeClr>
                </a:solidFill>
                <a:latin typeface="Century Gothic" panose="020B0502020202020204" pitchFamily="34" charset="0"/>
              </a:rPr>
              <a:t>Critical Path Dashboard </a:t>
            </a:r>
            <a:br>
              <a:rPr lang="en-US" sz="3200" b="1" dirty="0">
                <a:solidFill>
                  <a:schemeClr val="tx1">
                    <a:lumMod val="75000"/>
                    <a:lumOff val="25000"/>
                  </a:schemeClr>
                </a:solidFill>
                <a:latin typeface="Century Gothic" panose="020B0502020202020204" pitchFamily="34" charset="0"/>
              </a:rPr>
            </a:br>
            <a:r>
              <a:rPr lang="en-US" sz="3200" b="1" dirty="0">
                <a:solidFill>
                  <a:schemeClr val="tx1">
                    <a:lumMod val="75000"/>
                    <a:lumOff val="25000"/>
                  </a:schemeClr>
                </a:solidFill>
                <a:latin typeface="Century Gothic" panose="020B0502020202020204" pitchFamily="34" charset="0"/>
              </a:rPr>
              <a:t>Template Example</a:t>
            </a:r>
          </a:p>
        </p:txBody>
      </p:sp>
      <p:sp>
        <p:nvSpPr>
          <p:cNvPr id="7" name="TextBox 6">
            <a:extLst>
              <a:ext uri="{FF2B5EF4-FFF2-40B4-BE49-F238E27FC236}">
                <a16:creationId xmlns:a16="http://schemas.microsoft.com/office/drawing/2014/main" id="{E31525BA-253B-603D-FB78-47B87FCAE01B}"/>
              </a:ext>
            </a:extLst>
          </p:cNvPr>
          <p:cNvSpPr txBox="1"/>
          <p:nvPr/>
        </p:nvSpPr>
        <p:spPr>
          <a:xfrm>
            <a:off x="300447" y="2951142"/>
            <a:ext cx="6145982" cy="2803781"/>
          </a:xfrm>
          <a:prstGeom prst="rect">
            <a:avLst/>
          </a:prstGeom>
          <a:noFill/>
        </p:spPr>
        <p:txBody>
          <a:bodyPr wrap="square" rtlCol="0">
            <a:spAutoFit/>
          </a:bodyPr>
          <a:lstStyle/>
          <a:p>
            <a:pPr>
              <a:lnSpc>
                <a:spcPct val="150000"/>
              </a:lnSpc>
            </a:pPr>
            <a:r>
              <a:rPr lang="en-US" sz="2000" dirty="0">
                <a:latin typeface="Century Gothic" panose="020B0502020202020204" pitchFamily="34" charset="0"/>
              </a:rPr>
              <a:t>Use the Construction Project Critical Path Dashboard Template in Excel to create and populate the Critical Path chart for your dashboard.  Place a screenshot on the slide to build out your presentation. </a:t>
            </a:r>
          </a:p>
          <a:p>
            <a:pPr>
              <a:lnSpc>
                <a:spcPct val="150000"/>
              </a:lnSpc>
            </a:pPr>
            <a:r>
              <a:rPr lang="en-US" sz="2000" dirty="0">
                <a:latin typeface="Century Gothic" panose="020B0502020202020204" pitchFamily="34" charset="0"/>
              </a:rPr>
              <a:t> </a:t>
            </a:r>
          </a:p>
        </p:txBody>
      </p:sp>
      <p:pic>
        <p:nvPicPr>
          <p:cNvPr id="8" name="Picture 7" descr="A graph with different colored lines&#10;&#10;AI-generated content may be incorrect.">
            <a:extLst>
              <a:ext uri="{FF2B5EF4-FFF2-40B4-BE49-F238E27FC236}">
                <a16:creationId xmlns:a16="http://schemas.microsoft.com/office/drawing/2014/main" id="{AC4D3CCE-BD6F-C6A0-47A1-A0674D0EC56D}"/>
              </a:ext>
            </a:extLst>
          </p:cNvPr>
          <p:cNvPicPr>
            <a:picLocks noChangeAspect="1"/>
          </p:cNvPicPr>
          <p:nvPr/>
        </p:nvPicPr>
        <p:blipFill>
          <a:blip r:embed="rId6"/>
          <a:stretch>
            <a:fillRect/>
          </a:stretch>
        </p:blipFill>
        <p:spPr>
          <a:xfrm>
            <a:off x="6446429" y="3139440"/>
            <a:ext cx="5631050" cy="2027954"/>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15085882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011844-4DF7-1C6A-3224-D34545D58EC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708F050-4EFC-94C8-A8CE-BB879AB70C8B}"/>
              </a:ext>
            </a:extLst>
          </p:cNvPr>
          <p:cNvSpPr txBox="1"/>
          <p:nvPr/>
        </p:nvSpPr>
        <p:spPr>
          <a:xfrm>
            <a:off x="236583" y="228869"/>
            <a:ext cx="11718833" cy="584775"/>
          </a:xfrm>
          <a:prstGeom prst="rect">
            <a:avLst/>
          </a:prstGeom>
          <a:noFill/>
        </p:spPr>
        <p:txBody>
          <a:bodyPr wrap="square" rtlCol="0">
            <a:spAutoFit/>
          </a:bodyPr>
          <a:lstStyle/>
          <a:p>
            <a:r>
              <a:rPr lang="en-US" sz="3200" b="1" dirty="0">
                <a:solidFill>
                  <a:schemeClr val="tx1">
                    <a:lumMod val="75000"/>
                    <a:lumOff val="25000"/>
                  </a:schemeClr>
                </a:solidFill>
                <a:latin typeface="Century Gothic" panose="020B0502020202020204" pitchFamily="34" charset="0"/>
              </a:rPr>
              <a:t>Example Critical Path</a:t>
            </a:r>
          </a:p>
        </p:txBody>
      </p:sp>
      <p:pic>
        <p:nvPicPr>
          <p:cNvPr id="5" name="Picture 4" descr="A graph with different colored lines&#10;&#10;AI-generated content may be incorrect.">
            <a:extLst>
              <a:ext uri="{FF2B5EF4-FFF2-40B4-BE49-F238E27FC236}">
                <a16:creationId xmlns:a16="http://schemas.microsoft.com/office/drawing/2014/main" id="{D2E7E8DB-B5E7-1B18-BEBA-FDA021772AC7}"/>
              </a:ext>
            </a:extLst>
          </p:cNvPr>
          <p:cNvPicPr>
            <a:picLocks noChangeAspect="1"/>
          </p:cNvPicPr>
          <p:nvPr/>
        </p:nvPicPr>
        <p:blipFill>
          <a:blip r:embed="rId2"/>
          <a:stretch>
            <a:fillRect/>
          </a:stretch>
        </p:blipFill>
        <p:spPr>
          <a:xfrm>
            <a:off x="0" y="1233599"/>
            <a:ext cx="12192000" cy="4390801"/>
          </a:xfrm>
          <a:prstGeom prst="rect">
            <a:avLst/>
          </a:prstGeom>
        </p:spPr>
      </p:pic>
    </p:spTree>
    <p:extLst>
      <p:ext uri="{BB962C8B-B14F-4D97-AF65-F5344CB8AC3E}">
        <p14:creationId xmlns:p14="http://schemas.microsoft.com/office/powerpoint/2010/main" val="6401988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C529AC8-3AE4-B676-BA65-52DB2C8EBF2E}"/>
              </a:ext>
            </a:extLst>
          </p:cNvPr>
          <p:cNvSpPr txBox="1"/>
          <p:nvPr/>
        </p:nvSpPr>
        <p:spPr>
          <a:xfrm>
            <a:off x="236583" y="228869"/>
            <a:ext cx="11718833" cy="584775"/>
          </a:xfrm>
          <a:prstGeom prst="rect">
            <a:avLst/>
          </a:prstGeom>
          <a:noFill/>
        </p:spPr>
        <p:txBody>
          <a:bodyPr wrap="square" rtlCol="0">
            <a:spAutoFit/>
          </a:bodyPr>
          <a:lstStyle/>
          <a:p>
            <a:r>
              <a:rPr lang="en-US" sz="3200" b="1" dirty="0">
                <a:solidFill>
                  <a:schemeClr val="tx1">
                    <a:lumMod val="75000"/>
                    <a:lumOff val="25000"/>
                  </a:schemeClr>
                </a:solidFill>
                <a:latin typeface="Century Gothic" panose="020B0502020202020204" pitchFamily="34" charset="0"/>
              </a:rPr>
              <a:t>Dashboard Example</a:t>
            </a:r>
          </a:p>
        </p:txBody>
      </p:sp>
      <p:graphicFrame>
        <p:nvGraphicFramePr>
          <p:cNvPr id="3" name="Table 2">
            <a:extLst>
              <a:ext uri="{FF2B5EF4-FFF2-40B4-BE49-F238E27FC236}">
                <a16:creationId xmlns:a16="http://schemas.microsoft.com/office/drawing/2014/main" id="{C7E8610C-C80F-3563-0946-8FC8F63D0A52}"/>
              </a:ext>
            </a:extLst>
          </p:cNvPr>
          <p:cNvGraphicFramePr>
            <a:graphicFrameLocks noGrp="1"/>
          </p:cNvGraphicFramePr>
          <p:nvPr>
            <p:extLst>
              <p:ext uri="{D42A27DB-BD31-4B8C-83A1-F6EECF244321}">
                <p14:modId xmlns:p14="http://schemas.microsoft.com/office/powerpoint/2010/main" val="1621227978"/>
              </p:ext>
            </p:extLst>
          </p:nvPr>
        </p:nvGraphicFramePr>
        <p:xfrm>
          <a:off x="142240" y="921387"/>
          <a:ext cx="11897360" cy="5707739"/>
        </p:xfrm>
        <a:graphic>
          <a:graphicData uri="http://schemas.openxmlformats.org/drawingml/2006/table">
            <a:tbl>
              <a:tblPr/>
              <a:tblGrid>
                <a:gridCol w="3868728">
                  <a:extLst>
                    <a:ext uri="{9D8B030D-6E8A-4147-A177-3AD203B41FA5}">
                      <a16:colId xmlns:a16="http://schemas.microsoft.com/office/drawing/2014/main" val="3884714874"/>
                    </a:ext>
                  </a:extLst>
                </a:gridCol>
                <a:gridCol w="1173189">
                  <a:extLst>
                    <a:ext uri="{9D8B030D-6E8A-4147-A177-3AD203B41FA5}">
                      <a16:colId xmlns:a16="http://schemas.microsoft.com/office/drawing/2014/main" val="696282959"/>
                    </a:ext>
                  </a:extLst>
                </a:gridCol>
                <a:gridCol w="1256987">
                  <a:extLst>
                    <a:ext uri="{9D8B030D-6E8A-4147-A177-3AD203B41FA5}">
                      <a16:colId xmlns:a16="http://schemas.microsoft.com/office/drawing/2014/main" val="228268004"/>
                    </a:ext>
                  </a:extLst>
                </a:gridCol>
                <a:gridCol w="1620117">
                  <a:extLst>
                    <a:ext uri="{9D8B030D-6E8A-4147-A177-3AD203B41FA5}">
                      <a16:colId xmlns:a16="http://schemas.microsoft.com/office/drawing/2014/main" val="4077789325"/>
                    </a:ext>
                  </a:extLst>
                </a:gridCol>
                <a:gridCol w="2541908">
                  <a:extLst>
                    <a:ext uri="{9D8B030D-6E8A-4147-A177-3AD203B41FA5}">
                      <a16:colId xmlns:a16="http://schemas.microsoft.com/office/drawing/2014/main" val="816215286"/>
                    </a:ext>
                  </a:extLst>
                </a:gridCol>
                <a:gridCol w="1436431">
                  <a:extLst>
                    <a:ext uri="{9D8B030D-6E8A-4147-A177-3AD203B41FA5}">
                      <a16:colId xmlns:a16="http://schemas.microsoft.com/office/drawing/2014/main" val="2048104657"/>
                    </a:ext>
                  </a:extLst>
                </a:gridCol>
              </a:tblGrid>
              <a:tr h="832843">
                <a:tc>
                  <a:txBody>
                    <a:bodyPr/>
                    <a:lstStyle/>
                    <a:p>
                      <a:pPr algn="l" fontAlgn="ctr"/>
                      <a:r>
                        <a:rPr lang="en-US" sz="1200" b="0" i="0" u="none" strike="noStrike" dirty="0">
                          <a:solidFill>
                            <a:srgbClr val="000000"/>
                          </a:solidFill>
                          <a:effectLst/>
                          <a:latin typeface="Century Gothic" panose="020B0502020202020204" pitchFamily="34" charset="0"/>
                        </a:rPr>
                        <a:t>Task Name</a:t>
                      </a:r>
                    </a:p>
                  </a:txBody>
                  <a:tcPr marL="64277"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fontAlgn="ctr"/>
                      <a:r>
                        <a:rPr lang="en-US" sz="1200" b="0" i="0" u="none" strike="noStrike" dirty="0">
                          <a:solidFill>
                            <a:srgbClr val="000000"/>
                          </a:solidFill>
                          <a:effectLst/>
                          <a:latin typeface="Century Gothic" panose="020B0502020202020204" pitchFamily="34" charset="0"/>
                        </a:rPr>
                        <a:t>Expected Duration (Days)</a:t>
                      </a:r>
                    </a:p>
                  </a:txBody>
                  <a:tcPr marL="7142"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fontAlgn="ctr"/>
                      <a:r>
                        <a:rPr lang="en-US" sz="1200" b="0" i="0" u="none" strike="noStrike" dirty="0">
                          <a:solidFill>
                            <a:srgbClr val="000000"/>
                          </a:solidFill>
                          <a:effectLst/>
                          <a:latin typeface="Century Gothic" panose="020B0502020202020204" pitchFamily="34" charset="0"/>
                        </a:rPr>
                        <a:t>Slack (Days)</a:t>
                      </a:r>
                    </a:p>
                  </a:txBody>
                  <a:tcPr marL="7142"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fontAlgn="ctr"/>
                      <a:r>
                        <a:rPr lang="en-US" sz="1200" b="0" i="0" u="none" strike="noStrike" dirty="0">
                          <a:solidFill>
                            <a:srgbClr val="000000"/>
                          </a:solidFill>
                          <a:effectLst/>
                          <a:latin typeface="Century Gothic" panose="020B0502020202020204" pitchFamily="34" charset="0"/>
                        </a:rPr>
                        <a:t>Category</a:t>
                      </a:r>
                    </a:p>
                  </a:txBody>
                  <a:tcPr marL="7142"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l" fontAlgn="ctr"/>
                      <a:r>
                        <a:rPr lang="en-US" sz="1200" b="0" i="0" u="none" strike="noStrike" dirty="0">
                          <a:solidFill>
                            <a:srgbClr val="000000"/>
                          </a:solidFill>
                          <a:effectLst/>
                          <a:latin typeface="Century Gothic" panose="020B0502020202020204" pitchFamily="34" charset="0"/>
                        </a:rPr>
                        <a:t>Events/Milestones</a:t>
                      </a:r>
                    </a:p>
                  </a:txBody>
                  <a:tcPr marL="64277"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fontAlgn="ctr"/>
                      <a:r>
                        <a:rPr lang="en-US" sz="1200" b="0" i="0" u="none" strike="noStrike" dirty="0">
                          <a:solidFill>
                            <a:srgbClr val="000000"/>
                          </a:solidFill>
                          <a:effectLst/>
                          <a:latin typeface="Century Gothic" panose="020B0502020202020204" pitchFamily="34" charset="0"/>
                        </a:rPr>
                        <a:t>Status</a:t>
                      </a:r>
                    </a:p>
                  </a:txBody>
                  <a:tcPr marL="7142"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extLst>
                  <a:ext uri="{0D108BD9-81ED-4DB2-BD59-A6C34878D82A}">
                    <a16:rowId xmlns:a16="http://schemas.microsoft.com/office/drawing/2014/main" val="3909876467"/>
                  </a:ext>
                </a:extLst>
              </a:tr>
              <a:tr h="304681">
                <a:tc>
                  <a:txBody>
                    <a:bodyPr/>
                    <a:lstStyle/>
                    <a:p>
                      <a:pPr algn="l" fontAlgn="ctr"/>
                      <a:r>
                        <a:rPr lang="en-US" sz="1000" b="0" i="0" u="none" strike="noStrike" dirty="0">
                          <a:solidFill>
                            <a:srgbClr val="FFFFFF"/>
                          </a:solidFill>
                          <a:effectLst/>
                          <a:latin typeface="Century Gothic" panose="020B0502020202020204" pitchFamily="34" charset="0"/>
                        </a:rPr>
                        <a:t>Project Planning and Initiation</a:t>
                      </a:r>
                    </a:p>
                  </a:txBody>
                  <a:tcPr marL="64277"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156082"/>
                    </a:solidFill>
                  </a:tcPr>
                </a:tc>
                <a:tc>
                  <a:txBody>
                    <a:bodyPr/>
                    <a:lstStyle/>
                    <a:p>
                      <a:pPr algn="l" fontAlgn="ctr"/>
                      <a:r>
                        <a:rPr lang="en-US" sz="1000" b="0" i="0" u="none" strike="noStrike">
                          <a:solidFill>
                            <a:srgbClr val="FFFFFF"/>
                          </a:solidFill>
                          <a:effectLst/>
                          <a:latin typeface="Century Gothic" panose="020B0502020202020204" pitchFamily="34" charset="0"/>
                        </a:rPr>
                        <a:t> </a:t>
                      </a:r>
                    </a:p>
                  </a:txBody>
                  <a:tcPr marL="64277"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156082"/>
                    </a:solidFill>
                  </a:tcPr>
                </a:tc>
                <a:tc>
                  <a:txBody>
                    <a:bodyPr/>
                    <a:lstStyle/>
                    <a:p>
                      <a:pPr algn="l" fontAlgn="ctr"/>
                      <a:r>
                        <a:rPr lang="en-US" sz="1000" b="0" i="0" u="none" strike="noStrike">
                          <a:solidFill>
                            <a:srgbClr val="FFFFFF"/>
                          </a:solidFill>
                          <a:effectLst/>
                          <a:latin typeface="Century Gothic" panose="020B0502020202020204" pitchFamily="34" charset="0"/>
                        </a:rPr>
                        <a:t> </a:t>
                      </a:r>
                    </a:p>
                  </a:txBody>
                  <a:tcPr marL="64277"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156082"/>
                    </a:solidFill>
                  </a:tcPr>
                </a:tc>
                <a:tc>
                  <a:txBody>
                    <a:bodyPr/>
                    <a:lstStyle/>
                    <a:p>
                      <a:pPr algn="l" fontAlgn="ctr"/>
                      <a:r>
                        <a:rPr lang="en-US" sz="1000" b="0" i="0" u="none" strike="noStrike">
                          <a:solidFill>
                            <a:srgbClr val="FFFFFF"/>
                          </a:solidFill>
                          <a:effectLst/>
                          <a:latin typeface="Century Gothic" panose="020B0502020202020204" pitchFamily="34" charset="0"/>
                        </a:rPr>
                        <a:t> </a:t>
                      </a:r>
                    </a:p>
                  </a:txBody>
                  <a:tcPr marL="64277"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156082"/>
                    </a:solidFill>
                  </a:tcPr>
                </a:tc>
                <a:tc>
                  <a:txBody>
                    <a:bodyPr/>
                    <a:lstStyle/>
                    <a:p>
                      <a:pPr algn="l" fontAlgn="ctr"/>
                      <a:r>
                        <a:rPr lang="en-US" sz="1000" b="0" i="0" u="none" strike="noStrike">
                          <a:solidFill>
                            <a:srgbClr val="FFFFFF"/>
                          </a:solidFill>
                          <a:effectLst/>
                          <a:latin typeface="Century Gothic" panose="020B0502020202020204" pitchFamily="34" charset="0"/>
                        </a:rPr>
                        <a:t> </a:t>
                      </a:r>
                    </a:p>
                  </a:txBody>
                  <a:tcPr marL="64277"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156082"/>
                    </a:solidFill>
                  </a:tcPr>
                </a:tc>
                <a:tc>
                  <a:txBody>
                    <a:bodyPr/>
                    <a:lstStyle/>
                    <a:p>
                      <a:pPr algn="l" fontAlgn="ctr"/>
                      <a:r>
                        <a:rPr lang="en-US" sz="1000" b="0" i="0" u="none" strike="noStrike">
                          <a:solidFill>
                            <a:srgbClr val="FFFFFF"/>
                          </a:solidFill>
                          <a:effectLst/>
                          <a:latin typeface="Century Gothic" panose="020B0502020202020204" pitchFamily="34" charset="0"/>
                        </a:rPr>
                        <a:t> </a:t>
                      </a:r>
                    </a:p>
                  </a:txBody>
                  <a:tcPr marL="64277"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156082"/>
                    </a:solidFill>
                  </a:tcPr>
                </a:tc>
                <a:extLst>
                  <a:ext uri="{0D108BD9-81ED-4DB2-BD59-A6C34878D82A}">
                    <a16:rowId xmlns:a16="http://schemas.microsoft.com/office/drawing/2014/main" val="1353149148"/>
                  </a:ext>
                </a:extLst>
              </a:tr>
              <a:tr h="304681">
                <a:tc>
                  <a:txBody>
                    <a:bodyPr/>
                    <a:lstStyle/>
                    <a:p>
                      <a:pPr algn="l" fontAlgn="ctr"/>
                      <a:r>
                        <a:rPr lang="en-US" sz="1000" b="0" i="0" u="none" strike="noStrike" dirty="0">
                          <a:solidFill>
                            <a:srgbClr val="595959"/>
                          </a:solidFill>
                          <a:effectLst/>
                          <a:latin typeface="Century Gothic" panose="020B0502020202020204" pitchFamily="34" charset="0"/>
                        </a:rPr>
                        <a:t>Site Analysis</a:t>
                      </a:r>
                    </a:p>
                  </a:txBody>
                  <a:tcPr marL="64277"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ctr"/>
                      <a:r>
                        <a:rPr lang="en-US" sz="1000" b="0" i="0" u="none" strike="noStrike">
                          <a:solidFill>
                            <a:srgbClr val="595959"/>
                          </a:solidFill>
                          <a:effectLst/>
                          <a:latin typeface="Century Gothic" panose="020B0502020202020204" pitchFamily="34" charset="0"/>
                        </a:rPr>
                        <a:t>12</a:t>
                      </a:r>
                    </a:p>
                  </a:txBody>
                  <a:tcPr marL="7142"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ctr"/>
                      <a:r>
                        <a:rPr lang="en-US" sz="1000" b="0" i="0" u="none" strike="noStrike">
                          <a:solidFill>
                            <a:srgbClr val="595959"/>
                          </a:solidFill>
                          <a:effectLst/>
                          <a:latin typeface="Century Gothic" panose="020B0502020202020204" pitchFamily="34" charset="0"/>
                        </a:rPr>
                        <a:t>0</a:t>
                      </a:r>
                    </a:p>
                  </a:txBody>
                  <a:tcPr marL="7142"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ctr"/>
                      <a:r>
                        <a:rPr lang="en-US" sz="1000" b="0" i="0" u="none" strike="noStrike">
                          <a:solidFill>
                            <a:srgbClr val="000000"/>
                          </a:solidFill>
                          <a:effectLst/>
                          <a:latin typeface="Century Gothic" panose="020B0502020202020204" pitchFamily="34" charset="0"/>
                        </a:rPr>
                        <a:t>Critical</a:t>
                      </a:r>
                    </a:p>
                  </a:txBody>
                  <a:tcPr marL="7142"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BAC9F"/>
                    </a:solidFill>
                  </a:tcPr>
                </a:tc>
                <a:tc>
                  <a:txBody>
                    <a:bodyPr/>
                    <a:lstStyle/>
                    <a:p>
                      <a:pPr algn="l" fontAlgn="ctr"/>
                      <a:r>
                        <a:rPr lang="en-US" sz="1000" b="0" i="0" u="none" strike="noStrike">
                          <a:solidFill>
                            <a:srgbClr val="595959"/>
                          </a:solidFill>
                          <a:effectLst/>
                          <a:latin typeface="Century Gothic" panose="020B0502020202020204" pitchFamily="34" charset="0"/>
                        </a:rPr>
                        <a:t>Start Site Planning</a:t>
                      </a:r>
                    </a:p>
                  </a:txBody>
                  <a:tcPr marL="64277"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ctr"/>
                      <a:r>
                        <a:rPr lang="en-US" sz="1000" b="0" i="0" u="none" strike="noStrike">
                          <a:solidFill>
                            <a:srgbClr val="000000"/>
                          </a:solidFill>
                          <a:effectLst/>
                          <a:latin typeface="Century Gothic" panose="020B0502020202020204" pitchFamily="34" charset="0"/>
                        </a:rPr>
                        <a:t>In Progress</a:t>
                      </a:r>
                    </a:p>
                  </a:txBody>
                  <a:tcPr marL="7142"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CAEDFB"/>
                    </a:solidFill>
                  </a:tcPr>
                </a:tc>
                <a:extLst>
                  <a:ext uri="{0D108BD9-81ED-4DB2-BD59-A6C34878D82A}">
                    <a16:rowId xmlns:a16="http://schemas.microsoft.com/office/drawing/2014/main" val="1052905369"/>
                  </a:ext>
                </a:extLst>
              </a:tr>
              <a:tr h="304681">
                <a:tc>
                  <a:txBody>
                    <a:bodyPr/>
                    <a:lstStyle/>
                    <a:p>
                      <a:pPr algn="l" fontAlgn="ctr"/>
                      <a:r>
                        <a:rPr lang="en-US" sz="1000" b="0" i="0" u="none" strike="noStrike" dirty="0">
                          <a:solidFill>
                            <a:srgbClr val="595959"/>
                          </a:solidFill>
                          <a:effectLst/>
                          <a:latin typeface="Century Gothic" panose="020B0502020202020204" pitchFamily="34" charset="0"/>
                        </a:rPr>
                        <a:t>Permitting &amp; Approvals</a:t>
                      </a:r>
                    </a:p>
                  </a:txBody>
                  <a:tcPr marL="64277"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ctr"/>
                      <a:r>
                        <a:rPr lang="en-US" sz="1000" b="0" i="0" u="none" strike="noStrike" dirty="0">
                          <a:solidFill>
                            <a:srgbClr val="595959"/>
                          </a:solidFill>
                          <a:effectLst/>
                          <a:latin typeface="Century Gothic" panose="020B0502020202020204" pitchFamily="34" charset="0"/>
                        </a:rPr>
                        <a:t>20</a:t>
                      </a:r>
                    </a:p>
                  </a:txBody>
                  <a:tcPr marL="7142"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ctr"/>
                      <a:r>
                        <a:rPr lang="en-US" sz="1000" b="0" i="0" u="none" strike="noStrike">
                          <a:solidFill>
                            <a:srgbClr val="595959"/>
                          </a:solidFill>
                          <a:effectLst/>
                          <a:latin typeface="Century Gothic" panose="020B0502020202020204" pitchFamily="34" charset="0"/>
                        </a:rPr>
                        <a:t>5</a:t>
                      </a:r>
                    </a:p>
                  </a:txBody>
                  <a:tcPr marL="7142"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ctr"/>
                      <a:r>
                        <a:rPr lang="en-US" sz="1000" b="0" i="0" u="none" strike="noStrike">
                          <a:solidFill>
                            <a:srgbClr val="000000"/>
                          </a:solidFill>
                          <a:effectLst/>
                          <a:latin typeface="Century Gothic" panose="020B0502020202020204" pitchFamily="34" charset="0"/>
                        </a:rPr>
                        <a:t>Flexible</a:t>
                      </a:r>
                    </a:p>
                  </a:txBody>
                  <a:tcPr marL="7142"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CEEF"/>
                    </a:solidFill>
                  </a:tcPr>
                </a:tc>
                <a:tc>
                  <a:txBody>
                    <a:bodyPr/>
                    <a:lstStyle/>
                    <a:p>
                      <a:pPr algn="l" fontAlgn="ctr"/>
                      <a:r>
                        <a:rPr lang="en-US" sz="1000" b="0" i="0" u="none" strike="noStrike">
                          <a:solidFill>
                            <a:srgbClr val="595959"/>
                          </a:solidFill>
                          <a:effectLst/>
                          <a:latin typeface="Century Gothic" panose="020B0502020202020204" pitchFamily="34" charset="0"/>
                        </a:rPr>
                        <a:t>Permit Issued</a:t>
                      </a:r>
                    </a:p>
                  </a:txBody>
                  <a:tcPr marL="64277"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ctr"/>
                      <a:r>
                        <a:rPr lang="en-US" sz="1000" b="0" i="0" u="none" strike="noStrike">
                          <a:solidFill>
                            <a:srgbClr val="000000"/>
                          </a:solidFill>
                          <a:effectLst/>
                          <a:latin typeface="Century Gothic" panose="020B0502020202020204" pitchFamily="34" charset="0"/>
                        </a:rPr>
                        <a:t>On Hold</a:t>
                      </a:r>
                    </a:p>
                  </a:txBody>
                  <a:tcPr marL="7142"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C1F0C8"/>
                    </a:solidFill>
                  </a:tcPr>
                </a:tc>
                <a:extLst>
                  <a:ext uri="{0D108BD9-81ED-4DB2-BD59-A6C34878D82A}">
                    <a16:rowId xmlns:a16="http://schemas.microsoft.com/office/drawing/2014/main" val="1690283802"/>
                  </a:ext>
                </a:extLst>
              </a:tr>
              <a:tr h="304681">
                <a:tc>
                  <a:txBody>
                    <a:bodyPr/>
                    <a:lstStyle/>
                    <a:p>
                      <a:pPr algn="l" fontAlgn="ctr"/>
                      <a:r>
                        <a:rPr lang="en-US" sz="1000" b="0" i="0" u="none" strike="noStrike">
                          <a:solidFill>
                            <a:srgbClr val="595959"/>
                          </a:solidFill>
                          <a:effectLst/>
                          <a:latin typeface="Century Gothic" panose="020B0502020202020204" pitchFamily="34" charset="0"/>
                        </a:rPr>
                        <a:t>Preliminary Budget</a:t>
                      </a:r>
                    </a:p>
                  </a:txBody>
                  <a:tcPr marL="64277"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ctr"/>
                      <a:r>
                        <a:rPr lang="en-US" sz="1000" b="0" i="0" u="none" strike="noStrike">
                          <a:solidFill>
                            <a:srgbClr val="595959"/>
                          </a:solidFill>
                          <a:effectLst/>
                          <a:latin typeface="Century Gothic" panose="020B0502020202020204" pitchFamily="34" charset="0"/>
                        </a:rPr>
                        <a:t>8</a:t>
                      </a:r>
                    </a:p>
                  </a:txBody>
                  <a:tcPr marL="7142"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ctr"/>
                      <a:r>
                        <a:rPr lang="en-US" sz="1000" b="0" i="0" u="none" strike="noStrike">
                          <a:solidFill>
                            <a:srgbClr val="595959"/>
                          </a:solidFill>
                          <a:effectLst/>
                          <a:latin typeface="Century Gothic" panose="020B0502020202020204" pitchFamily="34" charset="0"/>
                        </a:rPr>
                        <a:t>1</a:t>
                      </a:r>
                    </a:p>
                  </a:txBody>
                  <a:tcPr marL="7142"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ctr"/>
                      <a:r>
                        <a:rPr lang="en-US" sz="1000" b="0" i="0" u="none" strike="noStrike">
                          <a:solidFill>
                            <a:srgbClr val="000000"/>
                          </a:solidFill>
                          <a:effectLst/>
                          <a:latin typeface="Century Gothic" panose="020B0502020202020204" pitchFamily="34" charset="0"/>
                        </a:rPr>
                        <a:t>Flexible</a:t>
                      </a:r>
                    </a:p>
                  </a:txBody>
                  <a:tcPr marL="7142"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CEEF"/>
                    </a:solidFill>
                  </a:tcPr>
                </a:tc>
                <a:tc>
                  <a:txBody>
                    <a:bodyPr/>
                    <a:lstStyle/>
                    <a:p>
                      <a:pPr algn="l" fontAlgn="ctr"/>
                      <a:r>
                        <a:rPr lang="en-US" sz="1000" b="0" i="0" u="none" strike="noStrike">
                          <a:solidFill>
                            <a:srgbClr val="595959"/>
                          </a:solidFill>
                          <a:effectLst/>
                          <a:latin typeface="Century Gothic" panose="020B0502020202020204" pitchFamily="34" charset="0"/>
                        </a:rPr>
                        <a:t>Budget Approved</a:t>
                      </a:r>
                    </a:p>
                  </a:txBody>
                  <a:tcPr marL="64277"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ctr"/>
                      <a:r>
                        <a:rPr lang="en-US" sz="1000" b="0" i="0" u="none" strike="noStrike">
                          <a:solidFill>
                            <a:srgbClr val="000000"/>
                          </a:solidFill>
                          <a:effectLst/>
                          <a:latin typeface="Century Gothic" panose="020B0502020202020204" pitchFamily="34" charset="0"/>
                        </a:rPr>
                        <a:t>Complete</a:t>
                      </a:r>
                    </a:p>
                  </a:txBody>
                  <a:tcPr marL="7142"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DAF2D0"/>
                    </a:solidFill>
                  </a:tcPr>
                </a:tc>
                <a:extLst>
                  <a:ext uri="{0D108BD9-81ED-4DB2-BD59-A6C34878D82A}">
                    <a16:rowId xmlns:a16="http://schemas.microsoft.com/office/drawing/2014/main" val="910486230"/>
                  </a:ext>
                </a:extLst>
              </a:tr>
              <a:tr h="304681">
                <a:tc>
                  <a:txBody>
                    <a:bodyPr/>
                    <a:lstStyle/>
                    <a:p>
                      <a:pPr algn="l" fontAlgn="ctr"/>
                      <a:r>
                        <a:rPr lang="en-US" sz="1000" b="0" i="0" u="none" strike="noStrike">
                          <a:solidFill>
                            <a:srgbClr val="FFFFFF"/>
                          </a:solidFill>
                          <a:effectLst/>
                          <a:latin typeface="Century Gothic" panose="020B0502020202020204" pitchFamily="34" charset="0"/>
                        </a:rPr>
                        <a:t>Project Design and Pre-Construction</a:t>
                      </a:r>
                    </a:p>
                  </a:txBody>
                  <a:tcPr marL="64277"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156082"/>
                    </a:solidFill>
                  </a:tcPr>
                </a:tc>
                <a:tc>
                  <a:txBody>
                    <a:bodyPr/>
                    <a:lstStyle/>
                    <a:p>
                      <a:pPr algn="l" fontAlgn="ctr"/>
                      <a:r>
                        <a:rPr lang="en-US" sz="1000" b="0" i="0" u="none" strike="noStrike" dirty="0">
                          <a:solidFill>
                            <a:srgbClr val="FFFFFF"/>
                          </a:solidFill>
                          <a:effectLst/>
                          <a:latin typeface="Century Gothic" panose="020B0502020202020204" pitchFamily="34" charset="0"/>
                        </a:rPr>
                        <a:t> </a:t>
                      </a:r>
                    </a:p>
                  </a:txBody>
                  <a:tcPr marL="64277"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156082"/>
                    </a:solidFill>
                  </a:tcPr>
                </a:tc>
                <a:tc>
                  <a:txBody>
                    <a:bodyPr/>
                    <a:lstStyle/>
                    <a:p>
                      <a:pPr algn="l" fontAlgn="ctr"/>
                      <a:r>
                        <a:rPr lang="en-US" sz="1000" b="0" i="0" u="none" strike="noStrike">
                          <a:solidFill>
                            <a:srgbClr val="FFFFFF"/>
                          </a:solidFill>
                          <a:effectLst/>
                          <a:latin typeface="Century Gothic" panose="020B0502020202020204" pitchFamily="34" charset="0"/>
                        </a:rPr>
                        <a:t> </a:t>
                      </a:r>
                    </a:p>
                  </a:txBody>
                  <a:tcPr marL="64277"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156082"/>
                    </a:solidFill>
                  </a:tcPr>
                </a:tc>
                <a:tc>
                  <a:txBody>
                    <a:bodyPr/>
                    <a:lstStyle/>
                    <a:p>
                      <a:pPr algn="l" fontAlgn="ctr"/>
                      <a:r>
                        <a:rPr lang="en-US" sz="1000" b="0" i="0" u="none" strike="noStrike">
                          <a:solidFill>
                            <a:srgbClr val="FFFFFF"/>
                          </a:solidFill>
                          <a:effectLst/>
                          <a:latin typeface="Century Gothic" panose="020B0502020202020204" pitchFamily="34" charset="0"/>
                        </a:rPr>
                        <a:t> </a:t>
                      </a:r>
                    </a:p>
                  </a:txBody>
                  <a:tcPr marL="64277"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156082"/>
                    </a:solidFill>
                  </a:tcPr>
                </a:tc>
                <a:tc>
                  <a:txBody>
                    <a:bodyPr/>
                    <a:lstStyle/>
                    <a:p>
                      <a:pPr algn="l" fontAlgn="ctr"/>
                      <a:r>
                        <a:rPr lang="en-US" sz="1000" b="0" i="0" u="none" strike="noStrike">
                          <a:solidFill>
                            <a:srgbClr val="FFFFFF"/>
                          </a:solidFill>
                          <a:effectLst/>
                          <a:latin typeface="Century Gothic" panose="020B0502020202020204" pitchFamily="34" charset="0"/>
                        </a:rPr>
                        <a:t> </a:t>
                      </a:r>
                    </a:p>
                  </a:txBody>
                  <a:tcPr marL="64277"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156082"/>
                    </a:solidFill>
                  </a:tcPr>
                </a:tc>
                <a:tc>
                  <a:txBody>
                    <a:bodyPr/>
                    <a:lstStyle/>
                    <a:p>
                      <a:pPr algn="l" fontAlgn="ctr"/>
                      <a:r>
                        <a:rPr lang="en-US" sz="1000" b="0" i="0" u="none" strike="noStrike">
                          <a:solidFill>
                            <a:srgbClr val="FFFFFF"/>
                          </a:solidFill>
                          <a:effectLst/>
                          <a:latin typeface="Century Gothic" panose="020B0502020202020204" pitchFamily="34" charset="0"/>
                        </a:rPr>
                        <a:t> </a:t>
                      </a:r>
                    </a:p>
                  </a:txBody>
                  <a:tcPr marL="64277"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156082"/>
                    </a:solidFill>
                  </a:tcPr>
                </a:tc>
                <a:extLst>
                  <a:ext uri="{0D108BD9-81ED-4DB2-BD59-A6C34878D82A}">
                    <a16:rowId xmlns:a16="http://schemas.microsoft.com/office/drawing/2014/main" val="2447695153"/>
                  </a:ext>
                </a:extLst>
              </a:tr>
              <a:tr h="304681">
                <a:tc>
                  <a:txBody>
                    <a:bodyPr/>
                    <a:lstStyle/>
                    <a:p>
                      <a:pPr algn="l" fontAlgn="ctr"/>
                      <a:r>
                        <a:rPr lang="en-US" sz="1000" b="0" i="0" u="none" strike="noStrike">
                          <a:solidFill>
                            <a:srgbClr val="595959"/>
                          </a:solidFill>
                          <a:effectLst/>
                          <a:latin typeface="Century Gothic" panose="020B0502020202020204" pitchFamily="34" charset="0"/>
                        </a:rPr>
                        <a:t>Scope &amp; Goal Setting</a:t>
                      </a:r>
                    </a:p>
                  </a:txBody>
                  <a:tcPr marL="64277"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ctr"/>
                      <a:r>
                        <a:rPr lang="en-US" sz="1000" b="0" i="0" u="none" strike="noStrike" dirty="0">
                          <a:solidFill>
                            <a:srgbClr val="595959"/>
                          </a:solidFill>
                          <a:effectLst/>
                          <a:latin typeface="Century Gothic" panose="020B0502020202020204" pitchFamily="34" charset="0"/>
                        </a:rPr>
                        <a:t>10</a:t>
                      </a:r>
                    </a:p>
                  </a:txBody>
                  <a:tcPr marL="7142"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ctr"/>
                      <a:r>
                        <a:rPr lang="en-US" sz="1000" b="0" i="0" u="none" strike="noStrike" dirty="0">
                          <a:solidFill>
                            <a:srgbClr val="595959"/>
                          </a:solidFill>
                          <a:effectLst/>
                          <a:latin typeface="Century Gothic" panose="020B0502020202020204" pitchFamily="34" charset="0"/>
                        </a:rPr>
                        <a:t>0</a:t>
                      </a:r>
                    </a:p>
                  </a:txBody>
                  <a:tcPr marL="7142"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ctr"/>
                      <a:r>
                        <a:rPr lang="en-US" sz="1000" b="0" i="0" u="none" strike="noStrike">
                          <a:solidFill>
                            <a:srgbClr val="000000"/>
                          </a:solidFill>
                          <a:effectLst/>
                          <a:latin typeface="Century Gothic" panose="020B0502020202020204" pitchFamily="34" charset="0"/>
                        </a:rPr>
                        <a:t>Critical</a:t>
                      </a:r>
                    </a:p>
                  </a:txBody>
                  <a:tcPr marL="7142"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BAC9F"/>
                    </a:solidFill>
                  </a:tcPr>
                </a:tc>
                <a:tc>
                  <a:txBody>
                    <a:bodyPr/>
                    <a:lstStyle/>
                    <a:p>
                      <a:pPr algn="l" fontAlgn="ctr"/>
                      <a:r>
                        <a:rPr lang="en-US" sz="1000" b="0" i="0" u="none" strike="noStrike">
                          <a:solidFill>
                            <a:srgbClr val="595959"/>
                          </a:solidFill>
                          <a:effectLst/>
                          <a:latin typeface="Century Gothic" panose="020B0502020202020204" pitchFamily="34" charset="0"/>
                        </a:rPr>
                        <a:t>Define Project Goals</a:t>
                      </a:r>
                    </a:p>
                  </a:txBody>
                  <a:tcPr marL="64277"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ctr"/>
                      <a:r>
                        <a:rPr lang="en-US" sz="1000" b="0" i="0" u="none" strike="noStrike">
                          <a:solidFill>
                            <a:srgbClr val="000000"/>
                          </a:solidFill>
                          <a:effectLst/>
                          <a:latin typeface="Century Gothic" panose="020B0502020202020204" pitchFamily="34" charset="0"/>
                        </a:rPr>
                        <a:t>In Progress</a:t>
                      </a:r>
                    </a:p>
                  </a:txBody>
                  <a:tcPr marL="7142"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CAEDFB"/>
                    </a:solidFill>
                  </a:tcPr>
                </a:tc>
                <a:extLst>
                  <a:ext uri="{0D108BD9-81ED-4DB2-BD59-A6C34878D82A}">
                    <a16:rowId xmlns:a16="http://schemas.microsoft.com/office/drawing/2014/main" val="2744154340"/>
                  </a:ext>
                </a:extLst>
              </a:tr>
              <a:tr h="304681">
                <a:tc>
                  <a:txBody>
                    <a:bodyPr/>
                    <a:lstStyle/>
                    <a:p>
                      <a:pPr algn="l" fontAlgn="ctr"/>
                      <a:r>
                        <a:rPr lang="en-US" sz="1000" b="0" i="0" u="none" strike="noStrike">
                          <a:solidFill>
                            <a:srgbClr val="595959"/>
                          </a:solidFill>
                          <a:effectLst/>
                          <a:latin typeface="Century Gothic" panose="020B0502020202020204" pitchFamily="34" charset="0"/>
                        </a:rPr>
                        <a:t>Architectural &amp; Engineering Plans</a:t>
                      </a:r>
                    </a:p>
                  </a:txBody>
                  <a:tcPr marL="64277"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ctr"/>
                      <a:r>
                        <a:rPr lang="en-US" sz="1000" b="0" i="0" u="none" strike="noStrike">
                          <a:solidFill>
                            <a:srgbClr val="595959"/>
                          </a:solidFill>
                          <a:effectLst/>
                          <a:latin typeface="Century Gothic" panose="020B0502020202020204" pitchFamily="34" charset="0"/>
                        </a:rPr>
                        <a:t>30</a:t>
                      </a:r>
                    </a:p>
                  </a:txBody>
                  <a:tcPr marL="7142"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ctr"/>
                      <a:r>
                        <a:rPr lang="en-US" sz="1000" b="0" i="0" u="none" strike="noStrike" dirty="0">
                          <a:solidFill>
                            <a:srgbClr val="595959"/>
                          </a:solidFill>
                          <a:effectLst/>
                          <a:latin typeface="Century Gothic" panose="020B0502020202020204" pitchFamily="34" charset="0"/>
                        </a:rPr>
                        <a:t>5</a:t>
                      </a:r>
                    </a:p>
                  </a:txBody>
                  <a:tcPr marL="7142"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ctr"/>
                      <a:r>
                        <a:rPr lang="en-US" sz="1000" b="0" i="0" u="none" strike="noStrike" dirty="0">
                          <a:solidFill>
                            <a:srgbClr val="000000"/>
                          </a:solidFill>
                          <a:effectLst/>
                          <a:latin typeface="Century Gothic" panose="020B0502020202020204" pitchFamily="34" charset="0"/>
                        </a:rPr>
                        <a:t>Flexible</a:t>
                      </a:r>
                    </a:p>
                  </a:txBody>
                  <a:tcPr marL="7142"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CEEF"/>
                    </a:solidFill>
                  </a:tcPr>
                </a:tc>
                <a:tc>
                  <a:txBody>
                    <a:bodyPr/>
                    <a:lstStyle/>
                    <a:p>
                      <a:pPr algn="l" fontAlgn="ctr"/>
                      <a:r>
                        <a:rPr lang="en-US" sz="1000" b="0" i="0" u="none" strike="noStrike">
                          <a:solidFill>
                            <a:srgbClr val="595959"/>
                          </a:solidFill>
                          <a:effectLst/>
                          <a:latin typeface="Century Gothic" panose="020B0502020202020204" pitchFamily="34" charset="0"/>
                        </a:rPr>
                        <a:t>Design Finalized</a:t>
                      </a:r>
                    </a:p>
                  </a:txBody>
                  <a:tcPr marL="64277"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ctr"/>
                      <a:r>
                        <a:rPr lang="en-US" sz="1000" b="0" i="0" u="none" strike="noStrike">
                          <a:solidFill>
                            <a:srgbClr val="000000"/>
                          </a:solidFill>
                          <a:effectLst/>
                          <a:latin typeface="Century Gothic" panose="020B0502020202020204" pitchFamily="34" charset="0"/>
                        </a:rPr>
                        <a:t>Not Started</a:t>
                      </a:r>
                    </a:p>
                  </a:txBody>
                  <a:tcPr marL="7142"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BE2D5"/>
                    </a:solidFill>
                  </a:tcPr>
                </a:tc>
                <a:extLst>
                  <a:ext uri="{0D108BD9-81ED-4DB2-BD59-A6C34878D82A}">
                    <a16:rowId xmlns:a16="http://schemas.microsoft.com/office/drawing/2014/main" val="3341609662"/>
                  </a:ext>
                </a:extLst>
              </a:tr>
              <a:tr h="304681">
                <a:tc>
                  <a:txBody>
                    <a:bodyPr/>
                    <a:lstStyle/>
                    <a:p>
                      <a:pPr algn="l" fontAlgn="ctr"/>
                      <a:r>
                        <a:rPr lang="en-US" sz="1000" b="0" i="0" u="none" strike="noStrike">
                          <a:solidFill>
                            <a:srgbClr val="595959"/>
                          </a:solidFill>
                          <a:effectLst/>
                          <a:latin typeface="Century Gothic" panose="020B0502020202020204" pitchFamily="34" charset="0"/>
                        </a:rPr>
                        <a:t>Site Surveys &amp; Soil Testing</a:t>
                      </a:r>
                    </a:p>
                  </a:txBody>
                  <a:tcPr marL="64277"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ctr"/>
                      <a:r>
                        <a:rPr lang="en-US" sz="1000" b="0" i="0" u="none" strike="noStrike">
                          <a:solidFill>
                            <a:srgbClr val="595959"/>
                          </a:solidFill>
                          <a:effectLst/>
                          <a:latin typeface="Century Gothic" panose="020B0502020202020204" pitchFamily="34" charset="0"/>
                        </a:rPr>
                        <a:t>14</a:t>
                      </a:r>
                    </a:p>
                  </a:txBody>
                  <a:tcPr marL="7142"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ctr"/>
                      <a:r>
                        <a:rPr lang="en-US" sz="1000" b="0" i="0" u="none" strike="noStrike">
                          <a:solidFill>
                            <a:srgbClr val="595959"/>
                          </a:solidFill>
                          <a:effectLst/>
                          <a:latin typeface="Century Gothic" panose="020B0502020202020204" pitchFamily="34" charset="0"/>
                        </a:rPr>
                        <a:t>2</a:t>
                      </a:r>
                    </a:p>
                  </a:txBody>
                  <a:tcPr marL="7142"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ctr"/>
                      <a:r>
                        <a:rPr lang="en-US" sz="1000" b="0" i="0" u="none" strike="noStrike" dirty="0">
                          <a:solidFill>
                            <a:srgbClr val="000000"/>
                          </a:solidFill>
                          <a:effectLst/>
                          <a:latin typeface="Century Gothic" panose="020B0502020202020204" pitchFamily="34" charset="0"/>
                        </a:rPr>
                        <a:t>Flexible</a:t>
                      </a:r>
                    </a:p>
                  </a:txBody>
                  <a:tcPr marL="7142"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CEEF"/>
                    </a:solidFill>
                  </a:tcPr>
                </a:tc>
                <a:tc>
                  <a:txBody>
                    <a:bodyPr/>
                    <a:lstStyle/>
                    <a:p>
                      <a:pPr algn="l" fontAlgn="ctr"/>
                      <a:r>
                        <a:rPr lang="en-US" sz="1000" b="0" i="0" u="none" strike="noStrike">
                          <a:solidFill>
                            <a:srgbClr val="595959"/>
                          </a:solidFill>
                          <a:effectLst/>
                          <a:latin typeface="Century Gothic" panose="020B0502020202020204" pitchFamily="34" charset="0"/>
                        </a:rPr>
                        <a:t>Survey Completed</a:t>
                      </a:r>
                    </a:p>
                  </a:txBody>
                  <a:tcPr marL="64277"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ctr"/>
                      <a:r>
                        <a:rPr lang="en-US" sz="1000" b="0" i="0" u="none" strike="noStrike">
                          <a:solidFill>
                            <a:srgbClr val="000000"/>
                          </a:solidFill>
                          <a:effectLst/>
                          <a:latin typeface="Century Gothic" panose="020B0502020202020204" pitchFamily="34" charset="0"/>
                        </a:rPr>
                        <a:t>Complete</a:t>
                      </a:r>
                    </a:p>
                  </a:txBody>
                  <a:tcPr marL="7142"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DAF2D0"/>
                    </a:solidFill>
                  </a:tcPr>
                </a:tc>
                <a:extLst>
                  <a:ext uri="{0D108BD9-81ED-4DB2-BD59-A6C34878D82A}">
                    <a16:rowId xmlns:a16="http://schemas.microsoft.com/office/drawing/2014/main" val="3789318080"/>
                  </a:ext>
                </a:extLst>
              </a:tr>
              <a:tr h="304681">
                <a:tc>
                  <a:txBody>
                    <a:bodyPr/>
                    <a:lstStyle/>
                    <a:p>
                      <a:pPr algn="l" fontAlgn="ctr"/>
                      <a:r>
                        <a:rPr lang="en-US" sz="1000" b="0" i="0" u="none" strike="noStrike">
                          <a:solidFill>
                            <a:srgbClr val="FFFFFF"/>
                          </a:solidFill>
                          <a:effectLst/>
                          <a:latin typeface="Century Gothic" panose="020B0502020202020204" pitchFamily="34" charset="0"/>
                        </a:rPr>
                        <a:t>Project Execution and Construction</a:t>
                      </a:r>
                    </a:p>
                  </a:txBody>
                  <a:tcPr marL="64277"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156082"/>
                    </a:solidFill>
                  </a:tcPr>
                </a:tc>
                <a:tc>
                  <a:txBody>
                    <a:bodyPr/>
                    <a:lstStyle/>
                    <a:p>
                      <a:pPr algn="l" fontAlgn="ctr"/>
                      <a:r>
                        <a:rPr lang="en-US" sz="1000" b="0" i="0" u="none" strike="noStrike">
                          <a:solidFill>
                            <a:srgbClr val="FFFFFF"/>
                          </a:solidFill>
                          <a:effectLst/>
                          <a:latin typeface="Century Gothic" panose="020B0502020202020204" pitchFamily="34" charset="0"/>
                        </a:rPr>
                        <a:t> </a:t>
                      </a:r>
                    </a:p>
                  </a:txBody>
                  <a:tcPr marL="64277"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156082"/>
                    </a:solidFill>
                  </a:tcPr>
                </a:tc>
                <a:tc>
                  <a:txBody>
                    <a:bodyPr/>
                    <a:lstStyle/>
                    <a:p>
                      <a:pPr algn="l" fontAlgn="ctr"/>
                      <a:r>
                        <a:rPr lang="en-US" sz="1000" b="0" i="0" u="none" strike="noStrike">
                          <a:solidFill>
                            <a:srgbClr val="FFFFFF"/>
                          </a:solidFill>
                          <a:effectLst/>
                          <a:latin typeface="Century Gothic" panose="020B0502020202020204" pitchFamily="34" charset="0"/>
                        </a:rPr>
                        <a:t> </a:t>
                      </a:r>
                    </a:p>
                  </a:txBody>
                  <a:tcPr marL="64277"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156082"/>
                    </a:solidFill>
                  </a:tcPr>
                </a:tc>
                <a:tc>
                  <a:txBody>
                    <a:bodyPr/>
                    <a:lstStyle/>
                    <a:p>
                      <a:pPr algn="l" fontAlgn="ctr"/>
                      <a:r>
                        <a:rPr lang="en-US" sz="1000" b="0" i="0" u="none" strike="noStrike">
                          <a:solidFill>
                            <a:srgbClr val="FFFFFF"/>
                          </a:solidFill>
                          <a:effectLst/>
                          <a:latin typeface="Century Gothic" panose="020B0502020202020204" pitchFamily="34" charset="0"/>
                        </a:rPr>
                        <a:t> </a:t>
                      </a:r>
                    </a:p>
                  </a:txBody>
                  <a:tcPr marL="64277"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156082"/>
                    </a:solidFill>
                  </a:tcPr>
                </a:tc>
                <a:tc>
                  <a:txBody>
                    <a:bodyPr/>
                    <a:lstStyle/>
                    <a:p>
                      <a:pPr algn="l" fontAlgn="ctr"/>
                      <a:r>
                        <a:rPr lang="en-US" sz="1000" b="0" i="0" u="none" strike="noStrike">
                          <a:solidFill>
                            <a:srgbClr val="FFFFFF"/>
                          </a:solidFill>
                          <a:effectLst/>
                          <a:latin typeface="Century Gothic" panose="020B0502020202020204" pitchFamily="34" charset="0"/>
                        </a:rPr>
                        <a:t> </a:t>
                      </a:r>
                    </a:p>
                  </a:txBody>
                  <a:tcPr marL="64277"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156082"/>
                    </a:solidFill>
                  </a:tcPr>
                </a:tc>
                <a:tc>
                  <a:txBody>
                    <a:bodyPr/>
                    <a:lstStyle/>
                    <a:p>
                      <a:pPr algn="l" fontAlgn="ctr"/>
                      <a:r>
                        <a:rPr lang="en-US" sz="1000" b="0" i="0" u="none" strike="noStrike">
                          <a:solidFill>
                            <a:srgbClr val="FFFFFF"/>
                          </a:solidFill>
                          <a:effectLst/>
                          <a:latin typeface="Century Gothic" panose="020B0502020202020204" pitchFamily="34" charset="0"/>
                        </a:rPr>
                        <a:t> </a:t>
                      </a:r>
                    </a:p>
                  </a:txBody>
                  <a:tcPr marL="64277"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156082"/>
                    </a:solidFill>
                  </a:tcPr>
                </a:tc>
                <a:extLst>
                  <a:ext uri="{0D108BD9-81ED-4DB2-BD59-A6C34878D82A}">
                    <a16:rowId xmlns:a16="http://schemas.microsoft.com/office/drawing/2014/main" val="1205993368"/>
                  </a:ext>
                </a:extLst>
              </a:tr>
              <a:tr h="304681">
                <a:tc>
                  <a:txBody>
                    <a:bodyPr/>
                    <a:lstStyle/>
                    <a:p>
                      <a:pPr algn="l" fontAlgn="ctr"/>
                      <a:r>
                        <a:rPr lang="en-US" sz="1000" b="0" i="0" u="none" strike="noStrike">
                          <a:solidFill>
                            <a:srgbClr val="595959"/>
                          </a:solidFill>
                          <a:effectLst/>
                          <a:latin typeface="Century Gothic" panose="020B0502020202020204" pitchFamily="34" charset="0"/>
                        </a:rPr>
                        <a:t>Foundation &amp; Structural Work</a:t>
                      </a:r>
                    </a:p>
                  </a:txBody>
                  <a:tcPr marL="64277"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ctr"/>
                      <a:r>
                        <a:rPr lang="en-US" sz="1000" b="0" i="0" u="none" strike="noStrike">
                          <a:solidFill>
                            <a:srgbClr val="595959"/>
                          </a:solidFill>
                          <a:effectLst/>
                          <a:latin typeface="Century Gothic" panose="020B0502020202020204" pitchFamily="34" charset="0"/>
                        </a:rPr>
                        <a:t>25</a:t>
                      </a:r>
                    </a:p>
                  </a:txBody>
                  <a:tcPr marL="7142"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ctr"/>
                      <a:r>
                        <a:rPr lang="en-US" sz="1000" b="0" i="0" u="none" strike="noStrike">
                          <a:solidFill>
                            <a:srgbClr val="595959"/>
                          </a:solidFill>
                          <a:effectLst/>
                          <a:latin typeface="Century Gothic" panose="020B0502020202020204" pitchFamily="34" charset="0"/>
                        </a:rPr>
                        <a:t>0</a:t>
                      </a:r>
                    </a:p>
                  </a:txBody>
                  <a:tcPr marL="7142"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ctr"/>
                      <a:r>
                        <a:rPr lang="en-US" sz="1000" b="0" i="0" u="none" strike="noStrike">
                          <a:solidFill>
                            <a:srgbClr val="000000"/>
                          </a:solidFill>
                          <a:effectLst/>
                          <a:latin typeface="Century Gothic" panose="020B0502020202020204" pitchFamily="34" charset="0"/>
                        </a:rPr>
                        <a:t>Critical</a:t>
                      </a:r>
                    </a:p>
                  </a:txBody>
                  <a:tcPr marL="7142"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BAC9F"/>
                    </a:solidFill>
                  </a:tcPr>
                </a:tc>
                <a:tc>
                  <a:txBody>
                    <a:bodyPr/>
                    <a:lstStyle/>
                    <a:p>
                      <a:pPr algn="l" fontAlgn="ctr"/>
                      <a:r>
                        <a:rPr lang="en-US" sz="1000" b="0" i="0" u="none" strike="noStrike">
                          <a:solidFill>
                            <a:srgbClr val="595959"/>
                          </a:solidFill>
                          <a:effectLst/>
                          <a:latin typeface="Century Gothic" panose="020B0502020202020204" pitchFamily="34" charset="0"/>
                        </a:rPr>
                        <a:t>Pour Foundation</a:t>
                      </a:r>
                    </a:p>
                  </a:txBody>
                  <a:tcPr marL="64277"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ctr"/>
                      <a:r>
                        <a:rPr lang="en-US" sz="1000" b="0" i="0" u="none" strike="noStrike">
                          <a:solidFill>
                            <a:srgbClr val="000000"/>
                          </a:solidFill>
                          <a:effectLst/>
                          <a:latin typeface="Century Gothic" panose="020B0502020202020204" pitchFamily="34" charset="0"/>
                        </a:rPr>
                        <a:t>Not Started</a:t>
                      </a:r>
                    </a:p>
                  </a:txBody>
                  <a:tcPr marL="7142"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BE2D5"/>
                    </a:solidFill>
                  </a:tcPr>
                </a:tc>
                <a:extLst>
                  <a:ext uri="{0D108BD9-81ED-4DB2-BD59-A6C34878D82A}">
                    <a16:rowId xmlns:a16="http://schemas.microsoft.com/office/drawing/2014/main" val="937439861"/>
                  </a:ext>
                </a:extLst>
              </a:tr>
              <a:tr h="304681">
                <a:tc>
                  <a:txBody>
                    <a:bodyPr/>
                    <a:lstStyle/>
                    <a:p>
                      <a:pPr algn="l" fontAlgn="ctr"/>
                      <a:r>
                        <a:rPr lang="en-US" sz="1000" b="0" i="0" u="none" strike="noStrike">
                          <a:solidFill>
                            <a:srgbClr val="595959"/>
                          </a:solidFill>
                          <a:effectLst/>
                          <a:latin typeface="Century Gothic" panose="020B0502020202020204" pitchFamily="34" charset="0"/>
                        </a:rPr>
                        <a:t>Equipment &amp; Crew Coordination</a:t>
                      </a:r>
                    </a:p>
                  </a:txBody>
                  <a:tcPr marL="64277"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ctr"/>
                      <a:r>
                        <a:rPr lang="en-US" sz="1000" b="0" i="0" u="none" strike="noStrike">
                          <a:solidFill>
                            <a:srgbClr val="595959"/>
                          </a:solidFill>
                          <a:effectLst/>
                          <a:latin typeface="Century Gothic" panose="020B0502020202020204" pitchFamily="34" charset="0"/>
                        </a:rPr>
                        <a:t>20</a:t>
                      </a:r>
                    </a:p>
                  </a:txBody>
                  <a:tcPr marL="7142"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ctr"/>
                      <a:r>
                        <a:rPr lang="en-US" sz="1000" b="0" i="0" u="none" strike="noStrike">
                          <a:solidFill>
                            <a:srgbClr val="595959"/>
                          </a:solidFill>
                          <a:effectLst/>
                          <a:latin typeface="Century Gothic" panose="020B0502020202020204" pitchFamily="34" charset="0"/>
                        </a:rPr>
                        <a:t>3</a:t>
                      </a:r>
                    </a:p>
                  </a:txBody>
                  <a:tcPr marL="7142"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ctr"/>
                      <a:r>
                        <a:rPr lang="en-US" sz="1000" b="0" i="0" u="none" strike="noStrike">
                          <a:solidFill>
                            <a:srgbClr val="000000"/>
                          </a:solidFill>
                          <a:effectLst/>
                          <a:latin typeface="Century Gothic" panose="020B0502020202020204" pitchFamily="34" charset="0"/>
                        </a:rPr>
                        <a:t>Flexible</a:t>
                      </a:r>
                    </a:p>
                  </a:txBody>
                  <a:tcPr marL="7142"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CEEF"/>
                    </a:solidFill>
                  </a:tcPr>
                </a:tc>
                <a:tc>
                  <a:txBody>
                    <a:bodyPr/>
                    <a:lstStyle/>
                    <a:p>
                      <a:pPr algn="l" fontAlgn="ctr"/>
                      <a:r>
                        <a:rPr lang="en-US" sz="1000" b="0" i="0" u="none" strike="noStrike">
                          <a:solidFill>
                            <a:srgbClr val="595959"/>
                          </a:solidFill>
                          <a:effectLst/>
                          <a:latin typeface="Century Gothic" panose="020B0502020202020204" pitchFamily="34" charset="0"/>
                        </a:rPr>
                        <a:t>Resources Allocated</a:t>
                      </a:r>
                    </a:p>
                  </a:txBody>
                  <a:tcPr marL="64277"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ctr"/>
                      <a:r>
                        <a:rPr lang="en-US" sz="1000" b="0" i="0" u="none" strike="noStrike">
                          <a:solidFill>
                            <a:srgbClr val="000000"/>
                          </a:solidFill>
                          <a:effectLst/>
                          <a:latin typeface="Century Gothic" panose="020B0502020202020204" pitchFamily="34" charset="0"/>
                        </a:rPr>
                        <a:t>In Progress</a:t>
                      </a:r>
                    </a:p>
                  </a:txBody>
                  <a:tcPr marL="7142"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CAEDFB"/>
                    </a:solidFill>
                  </a:tcPr>
                </a:tc>
                <a:extLst>
                  <a:ext uri="{0D108BD9-81ED-4DB2-BD59-A6C34878D82A}">
                    <a16:rowId xmlns:a16="http://schemas.microsoft.com/office/drawing/2014/main" val="2250778234"/>
                  </a:ext>
                </a:extLst>
              </a:tr>
              <a:tr h="304681">
                <a:tc>
                  <a:txBody>
                    <a:bodyPr/>
                    <a:lstStyle/>
                    <a:p>
                      <a:pPr algn="l" fontAlgn="ctr"/>
                      <a:r>
                        <a:rPr lang="en-US" sz="1000" b="0" i="0" u="none" strike="noStrike">
                          <a:solidFill>
                            <a:srgbClr val="595959"/>
                          </a:solidFill>
                          <a:effectLst/>
                          <a:latin typeface="Century Gothic" panose="020B0502020202020204" pitchFamily="34" charset="0"/>
                        </a:rPr>
                        <a:t>Inspections &amp; Compliance Checks</a:t>
                      </a:r>
                    </a:p>
                  </a:txBody>
                  <a:tcPr marL="64277"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ctr"/>
                      <a:r>
                        <a:rPr lang="en-US" sz="1000" b="0" i="0" u="none" strike="noStrike">
                          <a:solidFill>
                            <a:srgbClr val="595959"/>
                          </a:solidFill>
                          <a:effectLst/>
                          <a:latin typeface="Century Gothic" panose="020B0502020202020204" pitchFamily="34" charset="0"/>
                        </a:rPr>
                        <a:t>15</a:t>
                      </a:r>
                    </a:p>
                  </a:txBody>
                  <a:tcPr marL="7142"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ctr"/>
                      <a:r>
                        <a:rPr lang="en-US" sz="1000" b="0" i="0" u="none" strike="noStrike">
                          <a:solidFill>
                            <a:srgbClr val="595959"/>
                          </a:solidFill>
                          <a:effectLst/>
                          <a:latin typeface="Century Gothic" panose="020B0502020202020204" pitchFamily="34" charset="0"/>
                        </a:rPr>
                        <a:t>5</a:t>
                      </a:r>
                    </a:p>
                  </a:txBody>
                  <a:tcPr marL="7142"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ctr"/>
                      <a:r>
                        <a:rPr lang="en-US" sz="1000" b="0" i="0" u="none" strike="noStrike">
                          <a:solidFill>
                            <a:srgbClr val="000000"/>
                          </a:solidFill>
                          <a:effectLst/>
                          <a:latin typeface="Century Gothic" panose="020B0502020202020204" pitchFamily="34" charset="0"/>
                        </a:rPr>
                        <a:t>Flexible</a:t>
                      </a:r>
                    </a:p>
                  </a:txBody>
                  <a:tcPr marL="7142"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CEEF"/>
                    </a:solidFill>
                  </a:tcPr>
                </a:tc>
                <a:tc>
                  <a:txBody>
                    <a:bodyPr/>
                    <a:lstStyle/>
                    <a:p>
                      <a:pPr algn="l" fontAlgn="ctr"/>
                      <a:r>
                        <a:rPr lang="en-US" sz="1000" b="0" i="0" u="none" strike="noStrike" dirty="0">
                          <a:solidFill>
                            <a:srgbClr val="595959"/>
                          </a:solidFill>
                          <a:effectLst/>
                          <a:latin typeface="Century Gothic" panose="020B0502020202020204" pitchFamily="34" charset="0"/>
                        </a:rPr>
                        <a:t>Safety Inspection Passed</a:t>
                      </a:r>
                    </a:p>
                  </a:txBody>
                  <a:tcPr marL="64277"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ctr"/>
                      <a:r>
                        <a:rPr lang="en-US" sz="1000" b="0" i="0" u="none" strike="noStrike">
                          <a:solidFill>
                            <a:srgbClr val="000000"/>
                          </a:solidFill>
                          <a:effectLst/>
                          <a:latin typeface="Century Gothic" panose="020B0502020202020204" pitchFamily="34" charset="0"/>
                        </a:rPr>
                        <a:t>Not Started</a:t>
                      </a:r>
                    </a:p>
                  </a:txBody>
                  <a:tcPr marL="7142"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BE2D5"/>
                    </a:solidFill>
                  </a:tcPr>
                </a:tc>
                <a:extLst>
                  <a:ext uri="{0D108BD9-81ED-4DB2-BD59-A6C34878D82A}">
                    <a16:rowId xmlns:a16="http://schemas.microsoft.com/office/drawing/2014/main" val="1032432520"/>
                  </a:ext>
                </a:extLst>
              </a:tr>
              <a:tr h="304681">
                <a:tc>
                  <a:txBody>
                    <a:bodyPr/>
                    <a:lstStyle/>
                    <a:p>
                      <a:pPr algn="l" fontAlgn="ctr"/>
                      <a:r>
                        <a:rPr lang="en-US" sz="1000" b="0" i="0" u="none" strike="noStrike">
                          <a:solidFill>
                            <a:srgbClr val="FFFFFF"/>
                          </a:solidFill>
                          <a:effectLst/>
                          <a:latin typeface="Century Gothic" panose="020B0502020202020204" pitchFamily="34" charset="0"/>
                        </a:rPr>
                        <a:t>Project Completion and Closeout</a:t>
                      </a:r>
                    </a:p>
                  </a:txBody>
                  <a:tcPr marL="64277"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156082"/>
                    </a:solidFill>
                  </a:tcPr>
                </a:tc>
                <a:tc>
                  <a:txBody>
                    <a:bodyPr/>
                    <a:lstStyle/>
                    <a:p>
                      <a:pPr algn="l" fontAlgn="ctr"/>
                      <a:r>
                        <a:rPr lang="en-US" sz="1000" b="0" i="0" u="none" strike="noStrike">
                          <a:solidFill>
                            <a:srgbClr val="FFFFFF"/>
                          </a:solidFill>
                          <a:effectLst/>
                          <a:latin typeface="Century Gothic" panose="020B0502020202020204" pitchFamily="34" charset="0"/>
                        </a:rPr>
                        <a:t> </a:t>
                      </a:r>
                    </a:p>
                  </a:txBody>
                  <a:tcPr marL="64277"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156082"/>
                    </a:solidFill>
                  </a:tcPr>
                </a:tc>
                <a:tc>
                  <a:txBody>
                    <a:bodyPr/>
                    <a:lstStyle/>
                    <a:p>
                      <a:pPr algn="l" fontAlgn="ctr"/>
                      <a:r>
                        <a:rPr lang="en-US" sz="1000" b="0" i="0" u="none" strike="noStrike">
                          <a:solidFill>
                            <a:srgbClr val="FFFFFF"/>
                          </a:solidFill>
                          <a:effectLst/>
                          <a:latin typeface="Century Gothic" panose="020B0502020202020204" pitchFamily="34" charset="0"/>
                        </a:rPr>
                        <a:t> </a:t>
                      </a:r>
                    </a:p>
                  </a:txBody>
                  <a:tcPr marL="64277"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156082"/>
                    </a:solidFill>
                  </a:tcPr>
                </a:tc>
                <a:tc>
                  <a:txBody>
                    <a:bodyPr/>
                    <a:lstStyle/>
                    <a:p>
                      <a:pPr algn="l" fontAlgn="ctr"/>
                      <a:r>
                        <a:rPr lang="en-US" sz="1000" b="0" i="0" u="none" strike="noStrike">
                          <a:solidFill>
                            <a:srgbClr val="FFFFFF"/>
                          </a:solidFill>
                          <a:effectLst/>
                          <a:latin typeface="Century Gothic" panose="020B0502020202020204" pitchFamily="34" charset="0"/>
                        </a:rPr>
                        <a:t> </a:t>
                      </a:r>
                    </a:p>
                  </a:txBody>
                  <a:tcPr marL="64277"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156082"/>
                    </a:solidFill>
                  </a:tcPr>
                </a:tc>
                <a:tc>
                  <a:txBody>
                    <a:bodyPr/>
                    <a:lstStyle/>
                    <a:p>
                      <a:pPr algn="l" fontAlgn="ctr"/>
                      <a:r>
                        <a:rPr lang="en-US" sz="1000" b="0" i="0" u="none" strike="noStrike" dirty="0">
                          <a:solidFill>
                            <a:srgbClr val="FFFFFF"/>
                          </a:solidFill>
                          <a:effectLst/>
                          <a:latin typeface="Century Gothic" panose="020B0502020202020204" pitchFamily="34" charset="0"/>
                        </a:rPr>
                        <a:t> </a:t>
                      </a:r>
                    </a:p>
                  </a:txBody>
                  <a:tcPr marL="64277"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156082"/>
                    </a:solidFill>
                  </a:tcPr>
                </a:tc>
                <a:tc>
                  <a:txBody>
                    <a:bodyPr/>
                    <a:lstStyle/>
                    <a:p>
                      <a:pPr algn="l" fontAlgn="ctr"/>
                      <a:r>
                        <a:rPr lang="en-US" sz="1000" b="0" i="0" u="none" strike="noStrike">
                          <a:solidFill>
                            <a:srgbClr val="FFFFFF"/>
                          </a:solidFill>
                          <a:effectLst/>
                          <a:latin typeface="Century Gothic" panose="020B0502020202020204" pitchFamily="34" charset="0"/>
                        </a:rPr>
                        <a:t> </a:t>
                      </a:r>
                    </a:p>
                  </a:txBody>
                  <a:tcPr marL="64277"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156082"/>
                    </a:solidFill>
                  </a:tcPr>
                </a:tc>
                <a:extLst>
                  <a:ext uri="{0D108BD9-81ED-4DB2-BD59-A6C34878D82A}">
                    <a16:rowId xmlns:a16="http://schemas.microsoft.com/office/drawing/2014/main" val="3987244673"/>
                  </a:ext>
                </a:extLst>
              </a:tr>
              <a:tr h="304681">
                <a:tc>
                  <a:txBody>
                    <a:bodyPr/>
                    <a:lstStyle/>
                    <a:p>
                      <a:pPr algn="l" fontAlgn="ctr"/>
                      <a:r>
                        <a:rPr lang="en-US" sz="1000" b="0" i="0" u="none" strike="noStrike">
                          <a:solidFill>
                            <a:srgbClr val="595959"/>
                          </a:solidFill>
                          <a:effectLst/>
                          <a:latin typeface="Century Gothic" panose="020B0502020202020204" pitchFamily="34" charset="0"/>
                        </a:rPr>
                        <a:t>Final Walkthrough &amp; Punch List</a:t>
                      </a:r>
                    </a:p>
                  </a:txBody>
                  <a:tcPr marL="64277"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ctr"/>
                      <a:r>
                        <a:rPr lang="en-US" sz="1000" b="0" i="0" u="none" strike="noStrike">
                          <a:solidFill>
                            <a:srgbClr val="595959"/>
                          </a:solidFill>
                          <a:effectLst/>
                          <a:latin typeface="Century Gothic" panose="020B0502020202020204" pitchFamily="34" charset="0"/>
                        </a:rPr>
                        <a:t>10</a:t>
                      </a:r>
                    </a:p>
                  </a:txBody>
                  <a:tcPr marL="7142"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ctr"/>
                      <a:r>
                        <a:rPr lang="en-US" sz="1000" b="0" i="0" u="none" strike="noStrike">
                          <a:solidFill>
                            <a:srgbClr val="595959"/>
                          </a:solidFill>
                          <a:effectLst/>
                          <a:latin typeface="Century Gothic" panose="020B0502020202020204" pitchFamily="34" charset="0"/>
                        </a:rPr>
                        <a:t>3</a:t>
                      </a:r>
                    </a:p>
                  </a:txBody>
                  <a:tcPr marL="7142"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ctr"/>
                      <a:r>
                        <a:rPr lang="en-US" sz="1000" b="0" i="0" u="none" strike="noStrike">
                          <a:solidFill>
                            <a:srgbClr val="000000"/>
                          </a:solidFill>
                          <a:effectLst/>
                          <a:latin typeface="Century Gothic" panose="020B0502020202020204" pitchFamily="34" charset="0"/>
                        </a:rPr>
                        <a:t>Flexible</a:t>
                      </a:r>
                    </a:p>
                  </a:txBody>
                  <a:tcPr marL="7142"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CEEF"/>
                    </a:solidFill>
                  </a:tcPr>
                </a:tc>
                <a:tc>
                  <a:txBody>
                    <a:bodyPr/>
                    <a:lstStyle/>
                    <a:p>
                      <a:pPr algn="l" fontAlgn="ctr"/>
                      <a:r>
                        <a:rPr lang="en-US" sz="1000" b="0" i="0" u="none" strike="noStrike" dirty="0">
                          <a:solidFill>
                            <a:srgbClr val="595959"/>
                          </a:solidFill>
                          <a:effectLst/>
                          <a:latin typeface="Century Gothic" panose="020B0502020202020204" pitchFamily="34" charset="0"/>
                        </a:rPr>
                        <a:t>Final Walkthrough Completed</a:t>
                      </a:r>
                    </a:p>
                  </a:txBody>
                  <a:tcPr marL="64277"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ctr"/>
                      <a:r>
                        <a:rPr lang="en-US" sz="1000" b="0" i="0" u="none" strike="noStrike">
                          <a:solidFill>
                            <a:srgbClr val="000000"/>
                          </a:solidFill>
                          <a:effectLst/>
                          <a:latin typeface="Century Gothic" panose="020B0502020202020204" pitchFamily="34" charset="0"/>
                        </a:rPr>
                        <a:t>Not Started</a:t>
                      </a:r>
                    </a:p>
                  </a:txBody>
                  <a:tcPr marL="7142"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BE2D5"/>
                    </a:solidFill>
                  </a:tcPr>
                </a:tc>
                <a:extLst>
                  <a:ext uri="{0D108BD9-81ED-4DB2-BD59-A6C34878D82A}">
                    <a16:rowId xmlns:a16="http://schemas.microsoft.com/office/drawing/2014/main" val="2129522225"/>
                  </a:ext>
                </a:extLst>
              </a:tr>
              <a:tr h="304681">
                <a:tc>
                  <a:txBody>
                    <a:bodyPr/>
                    <a:lstStyle/>
                    <a:p>
                      <a:pPr algn="l" fontAlgn="ctr"/>
                      <a:r>
                        <a:rPr lang="en-US" sz="1000" b="0" i="0" u="none" strike="noStrike">
                          <a:solidFill>
                            <a:srgbClr val="595959"/>
                          </a:solidFill>
                          <a:effectLst/>
                          <a:latin typeface="Century Gothic" panose="020B0502020202020204" pitchFamily="34" charset="0"/>
                        </a:rPr>
                        <a:t>Substantial Completion Certification</a:t>
                      </a:r>
                    </a:p>
                  </a:txBody>
                  <a:tcPr marL="64277"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ctr"/>
                      <a:r>
                        <a:rPr lang="en-US" sz="1000" b="0" i="0" u="none" strike="noStrike">
                          <a:solidFill>
                            <a:srgbClr val="595959"/>
                          </a:solidFill>
                          <a:effectLst/>
                          <a:latin typeface="Century Gothic" panose="020B0502020202020204" pitchFamily="34" charset="0"/>
                        </a:rPr>
                        <a:t>7</a:t>
                      </a:r>
                    </a:p>
                  </a:txBody>
                  <a:tcPr marL="7142"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ctr"/>
                      <a:r>
                        <a:rPr lang="en-US" sz="1000" b="0" i="0" u="none" strike="noStrike">
                          <a:solidFill>
                            <a:srgbClr val="595959"/>
                          </a:solidFill>
                          <a:effectLst/>
                          <a:latin typeface="Century Gothic" panose="020B0502020202020204" pitchFamily="34" charset="0"/>
                        </a:rPr>
                        <a:t>0</a:t>
                      </a:r>
                    </a:p>
                  </a:txBody>
                  <a:tcPr marL="7142"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ctr"/>
                      <a:r>
                        <a:rPr lang="en-US" sz="1000" b="0" i="0" u="none" strike="noStrike">
                          <a:solidFill>
                            <a:srgbClr val="000000"/>
                          </a:solidFill>
                          <a:effectLst/>
                          <a:latin typeface="Century Gothic" panose="020B0502020202020204" pitchFamily="34" charset="0"/>
                        </a:rPr>
                        <a:t>Critical</a:t>
                      </a:r>
                    </a:p>
                  </a:txBody>
                  <a:tcPr marL="7142"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BAC9F"/>
                    </a:solidFill>
                  </a:tcPr>
                </a:tc>
                <a:tc>
                  <a:txBody>
                    <a:bodyPr/>
                    <a:lstStyle/>
                    <a:p>
                      <a:pPr algn="l" fontAlgn="ctr"/>
                      <a:r>
                        <a:rPr lang="en-US" sz="1000" b="0" i="0" u="none" strike="noStrike" dirty="0">
                          <a:solidFill>
                            <a:srgbClr val="595959"/>
                          </a:solidFill>
                          <a:effectLst/>
                          <a:latin typeface="Century Gothic" panose="020B0502020202020204" pitchFamily="34" charset="0"/>
                        </a:rPr>
                        <a:t>Certificate Issued</a:t>
                      </a:r>
                    </a:p>
                  </a:txBody>
                  <a:tcPr marL="64277"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ctr"/>
                      <a:r>
                        <a:rPr lang="en-US" sz="1000" b="0" i="0" u="none" strike="noStrike" dirty="0">
                          <a:solidFill>
                            <a:srgbClr val="000000"/>
                          </a:solidFill>
                          <a:effectLst/>
                          <a:latin typeface="Century Gothic" panose="020B0502020202020204" pitchFamily="34" charset="0"/>
                        </a:rPr>
                        <a:t>On Hold</a:t>
                      </a:r>
                    </a:p>
                  </a:txBody>
                  <a:tcPr marL="7142"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C1F0C8"/>
                    </a:solidFill>
                  </a:tcPr>
                </a:tc>
                <a:extLst>
                  <a:ext uri="{0D108BD9-81ED-4DB2-BD59-A6C34878D82A}">
                    <a16:rowId xmlns:a16="http://schemas.microsoft.com/office/drawing/2014/main" val="2824657351"/>
                  </a:ext>
                </a:extLst>
              </a:tr>
              <a:tr h="304681">
                <a:tc>
                  <a:txBody>
                    <a:bodyPr/>
                    <a:lstStyle/>
                    <a:p>
                      <a:pPr algn="l" fontAlgn="ctr"/>
                      <a:r>
                        <a:rPr lang="en-US" sz="1000" b="0" i="0" u="none" strike="noStrike">
                          <a:solidFill>
                            <a:srgbClr val="595959"/>
                          </a:solidFill>
                          <a:effectLst/>
                          <a:latin typeface="Century Gothic" panose="020B0502020202020204" pitchFamily="34" charset="0"/>
                        </a:rPr>
                        <a:t>Documentation &amp; As-Built Plans</a:t>
                      </a:r>
                    </a:p>
                  </a:txBody>
                  <a:tcPr marL="64277"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ctr"/>
                      <a:r>
                        <a:rPr lang="en-US" sz="1000" b="0" i="0" u="none" strike="noStrike">
                          <a:solidFill>
                            <a:srgbClr val="595959"/>
                          </a:solidFill>
                          <a:effectLst/>
                          <a:latin typeface="Century Gothic" panose="020B0502020202020204" pitchFamily="34" charset="0"/>
                        </a:rPr>
                        <a:t>8</a:t>
                      </a:r>
                    </a:p>
                  </a:txBody>
                  <a:tcPr marL="7142"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ctr"/>
                      <a:r>
                        <a:rPr lang="en-US" sz="1000" b="0" i="0" u="none" strike="noStrike">
                          <a:solidFill>
                            <a:srgbClr val="595959"/>
                          </a:solidFill>
                          <a:effectLst/>
                          <a:latin typeface="Century Gothic" panose="020B0502020202020204" pitchFamily="34" charset="0"/>
                        </a:rPr>
                        <a:t>1</a:t>
                      </a:r>
                    </a:p>
                  </a:txBody>
                  <a:tcPr marL="7142"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ctr"/>
                      <a:r>
                        <a:rPr lang="en-US" sz="1000" b="0" i="0" u="none" strike="noStrike">
                          <a:solidFill>
                            <a:srgbClr val="000000"/>
                          </a:solidFill>
                          <a:effectLst/>
                          <a:latin typeface="Century Gothic" panose="020B0502020202020204" pitchFamily="34" charset="0"/>
                        </a:rPr>
                        <a:t>Flexible</a:t>
                      </a:r>
                    </a:p>
                  </a:txBody>
                  <a:tcPr marL="7142"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CEEF"/>
                    </a:solidFill>
                  </a:tcPr>
                </a:tc>
                <a:tc>
                  <a:txBody>
                    <a:bodyPr/>
                    <a:lstStyle/>
                    <a:p>
                      <a:pPr algn="l" fontAlgn="ctr"/>
                      <a:r>
                        <a:rPr lang="en-US" sz="1000" b="0" i="0" u="none" strike="noStrike" dirty="0">
                          <a:solidFill>
                            <a:srgbClr val="595959"/>
                          </a:solidFill>
                          <a:effectLst/>
                          <a:latin typeface="Century Gothic" panose="020B0502020202020204" pitchFamily="34" charset="0"/>
                        </a:rPr>
                        <a:t>Final Documents Approved</a:t>
                      </a:r>
                    </a:p>
                  </a:txBody>
                  <a:tcPr marL="64277"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ctr"/>
                      <a:r>
                        <a:rPr lang="en-US" sz="1000" b="0" i="0" u="none" strike="noStrike" dirty="0">
                          <a:solidFill>
                            <a:srgbClr val="000000"/>
                          </a:solidFill>
                          <a:effectLst/>
                          <a:latin typeface="Century Gothic" panose="020B0502020202020204" pitchFamily="34" charset="0"/>
                        </a:rPr>
                        <a:t>In Progress</a:t>
                      </a:r>
                    </a:p>
                  </a:txBody>
                  <a:tcPr marL="7142"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CAEDFB"/>
                    </a:solidFill>
                  </a:tcPr>
                </a:tc>
                <a:extLst>
                  <a:ext uri="{0D108BD9-81ED-4DB2-BD59-A6C34878D82A}">
                    <a16:rowId xmlns:a16="http://schemas.microsoft.com/office/drawing/2014/main" val="3093470234"/>
                  </a:ext>
                </a:extLst>
              </a:tr>
            </a:tbl>
          </a:graphicData>
        </a:graphic>
      </p:graphicFrame>
    </p:spTree>
    <p:extLst>
      <p:ext uri="{BB962C8B-B14F-4D97-AF65-F5344CB8AC3E}">
        <p14:creationId xmlns:p14="http://schemas.microsoft.com/office/powerpoint/2010/main" val="31149912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aph with different colored lines&#10;&#10;AI-generated content may be incorrect.">
            <a:extLst>
              <a:ext uri="{FF2B5EF4-FFF2-40B4-BE49-F238E27FC236}">
                <a16:creationId xmlns:a16="http://schemas.microsoft.com/office/drawing/2014/main" id="{315BE65B-2BFD-5DBA-0565-FCE44A23E30A}"/>
              </a:ext>
            </a:extLst>
          </p:cNvPr>
          <p:cNvPicPr>
            <a:picLocks noChangeAspect="1"/>
          </p:cNvPicPr>
          <p:nvPr/>
        </p:nvPicPr>
        <p:blipFill>
          <a:blip r:embed="rId2"/>
          <a:stretch>
            <a:fillRect/>
          </a:stretch>
        </p:blipFill>
        <p:spPr>
          <a:xfrm>
            <a:off x="0" y="1233599"/>
            <a:ext cx="12192000" cy="4390801"/>
          </a:xfrm>
          <a:prstGeom prst="rect">
            <a:avLst/>
          </a:prstGeom>
        </p:spPr>
      </p:pic>
      <p:sp>
        <p:nvSpPr>
          <p:cNvPr id="3" name="TextBox 2">
            <a:extLst>
              <a:ext uri="{FF2B5EF4-FFF2-40B4-BE49-F238E27FC236}">
                <a16:creationId xmlns:a16="http://schemas.microsoft.com/office/drawing/2014/main" id="{C496364E-C3C6-0338-F3FC-207EBA5D23BD}"/>
              </a:ext>
            </a:extLst>
          </p:cNvPr>
          <p:cNvSpPr txBox="1"/>
          <p:nvPr/>
        </p:nvSpPr>
        <p:spPr>
          <a:xfrm>
            <a:off x="236583" y="228869"/>
            <a:ext cx="11718833" cy="584775"/>
          </a:xfrm>
          <a:prstGeom prst="rect">
            <a:avLst/>
          </a:prstGeom>
          <a:noFill/>
        </p:spPr>
        <p:txBody>
          <a:bodyPr wrap="square" rtlCol="0">
            <a:spAutoFit/>
          </a:bodyPr>
          <a:lstStyle/>
          <a:p>
            <a:r>
              <a:rPr lang="en-US" sz="3200" b="1" dirty="0">
                <a:solidFill>
                  <a:schemeClr val="tx1">
                    <a:lumMod val="75000"/>
                    <a:lumOff val="25000"/>
                  </a:schemeClr>
                </a:solidFill>
                <a:latin typeface="Century Gothic" panose="020B0502020202020204" pitchFamily="34" charset="0"/>
              </a:rPr>
              <a:t>Critical Path</a:t>
            </a:r>
          </a:p>
        </p:txBody>
      </p:sp>
      <p:sp>
        <p:nvSpPr>
          <p:cNvPr id="4" name="TextBox 3">
            <a:extLst>
              <a:ext uri="{FF2B5EF4-FFF2-40B4-BE49-F238E27FC236}">
                <a16:creationId xmlns:a16="http://schemas.microsoft.com/office/drawing/2014/main" id="{29F2854D-996C-AC99-7B7D-7567FD897268}"/>
              </a:ext>
            </a:extLst>
          </p:cNvPr>
          <p:cNvSpPr txBox="1"/>
          <p:nvPr/>
        </p:nvSpPr>
        <p:spPr>
          <a:xfrm>
            <a:off x="3159761" y="129161"/>
            <a:ext cx="9032239" cy="784189"/>
          </a:xfrm>
          <a:prstGeom prst="rect">
            <a:avLst/>
          </a:prstGeom>
          <a:noFill/>
        </p:spPr>
        <p:txBody>
          <a:bodyPr wrap="square" rtlCol="0">
            <a:spAutoFit/>
          </a:bodyPr>
          <a:lstStyle/>
          <a:p>
            <a:pPr>
              <a:lnSpc>
                <a:spcPct val="150000"/>
              </a:lnSpc>
            </a:pPr>
            <a:r>
              <a:rPr lang="en-US" sz="1600" dirty="0">
                <a:latin typeface="Century Gothic" panose="020B0502020202020204" pitchFamily="34" charset="0"/>
              </a:rPr>
              <a:t>Use the Construction Project Critical Path Dashboard Template in Excel to create the chart for your dashboard.  Place a screenshot on this slide. </a:t>
            </a:r>
          </a:p>
        </p:txBody>
      </p:sp>
    </p:spTree>
    <p:extLst>
      <p:ext uri="{BB962C8B-B14F-4D97-AF65-F5344CB8AC3E}">
        <p14:creationId xmlns:p14="http://schemas.microsoft.com/office/powerpoint/2010/main" val="2188819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2F13778-384E-F817-23B3-0307E664E4C9}"/>
              </a:ext>
            </a:extLst>
          </p:cNvPr>
          <p:cNvSpPr txBox="1"/>
          <p:nvPr/>
        </p:nvSpPr>
        <p:spPr>
          <a:xfrm>
            <a:off x="236583" y="228869"/>
            <a:ext cx="11718833" cy="584775"/>
          </a:xfrm>
          <a:prstGeom prst="rect">
            <a:avLst/>
          </a:prstGeom>
          <a:noFill/>
        </p:spPr>
        <p:txBody>
          <a:bodyPr wrap="square" rtlCol="0">
            <a:spAutoFit/>
          </a:bodyPr>
          <a:lstStyle/>
          <a:p>
            <a:r>
              <a:rPr lang="en-US" sz="3200" b="1" dirty="0">
                <a:solidFill>
                  <a:schemeClr val="tx1">
                    <a:lumMod val="75000"/>
                    <a:lumOff val="25000"/>
                  </a:schemeClr>
                </a:solidFill>
                <a:latin typeface="Century Gothic" panose="020B0502020202020204" pitchFamily="34" charset="0"/>
              </a:rPr>
              <a:t>Dashboard</a:t>
            </a:r>
          </a:p>
        </p:txBody>
      </p:sp>
      <p:graphicFrame>
        <p:nvGraphicFramePr>
          <p:cNvPr id="3" name="Table 2">
            <a:extLst>
              <a:ext uri="{FF2B5EF4-FFF2-40B4-BE49-F238E27FC236}">
                <a16:creationId xmlns:a16="http://schemas.microsoft.com/office/drawing/2014/main" id="{57DCCE13-D7C0-6B1C-962C-C38465D2CDBB}"/>
              </a:ext>
            </a:extLst>
          </p:cNvPr>
          <p:cNvGraphicFramePr>
            <a:graphicFrameLocks noGrp="1"/>
          </p:cNvGraphicFramePr>
          <p:nvPr>
            <p:extLst>
              <p:ext uri="{D42A27DB-BD31-4B8C-83A1-F6EECF244321}">
                <p14:modId xmlns:p14="http://schemas.microsoft.com/office/powerpoint/2010/main" val="497679073"/>
              </p:ext>
            </p:extLst>
          </p:nvPr>
        </p:nvGraphicFramePr>
        <p:xfrm>
          <a:off x="142240" y="921387"/>
          <a:ext cx="11897360" cy="5707739"/>
        </p:xfrm>
        <a:graphic>
          <a:graphicData uri="http://schemas.openxmlformats.org/drawingml/2006/table">
            <a:tbl>
              <a:tblPr/>
              <a:tblGrid>
                <a:gridCol w="3868728">
                  <a:extLst>
                    <a:ext uri="{9D8B030D-6E8A-4147-A177-3AD203B41FA5}">
                      <a16:colId xmlns:a16="http://schemas.microsoft.com/office/drawing/2014/main" val="3884714874"/>
                    </a:ext>
                  </a:extLst>
                </a:gridCol>
                <a:gridCol w="1173189">
                  <a:extLst>
                    <a:ext uri="{9D8B030D-6E8A-4147-A177-3AD203B41FA5}">
                      <a16:colId xmlns:a16="http://schemas.microsoft.com/office/drawing/2014/main" val="696282959"/>
                    </a:ext>
                  </a:extLst>
                </a:gridCol>
                <a:gridCol w="1256987">
                  <a:extLst>
                    <a:ext uri="{9D8B030D-6E8A-4147-A177-3AD203B41FA5}">
                      <a16:colId xmlns:a16="http://schemas.microsoft.com/office/drawing/2014/main" val="228268004"/>
                    </a:ext>
                  </a:extLst>
                </a:gridCol>
                <a:gridCol w="1620117">
                  <a:extLst>
                    <a:ext uri="{9D8B030D-6E8A-4147-A177-3AD203B41FA5}">
                      <a16:colId xmlns:a16="http://schemas.microsoft.com/office/drawing/2014/main" val="4077789325"/>
                    </a:ext>
                  </a:extLst>
                </a:gridCol>
                <a:gridCol w="2541908">
                  <a:extLst>
                    <a:ext uri="{9D8B030D-6E8A-4147-A177-3AD203B41FA5}">
                      <a16:colId xmlns:a16="http://schemas.microsoft.com/office/drawing/2014/main" val="816215286"/>
                    </a:ext>
                  </a:extLst>
                </a:gridCol>
                <a:gridCol w="1436431">
                  <a:extLst>
                    <a:ext uri="{9D8B030D-6E8A-4147-A177-3AD203B41FA5}">
                      <a16:colId xmlns:a16="http://schemas.microsoft.com/office/drawing/2014/main" val="2048104657"/>
                    </a:ext>
                  </a:extLst>
                </a:gridCol>
              </a:tblGrid>
              <a:tr h="832843">
                <a:tc>
                  <a:txBody>
                    <a:bodyPr/>
                    <a:lstStyle/>
                    <a:p>
                      <a:pPr algn="l" fontAlgn="ctr"/>
                      <a:r>
                        <a:rPr lang="en-US" sz="1200" b="0" i="0" u="none" strike="noStrike" dirty="0">
                          <a:solidFill>
                            <a:srgbClr val="000000"/>
                          </a:solidFill>
                          <a:effectLst/>
                          <a:latin typeface="Century Gothic" panose="020B0502020202020204" pitchFamily="34" charset="0"/>
                        </a:rPr>
                        <a:t>Task Name</a:t>
                      </a:r>
                    </a:p>
                  </a:txBody>
                  <a:tcPr marL="64277"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fontAlgn="ctr"/>
                      <a:r>
                        <a:rPr lang="en-US" sz="1200" b="0" i="0" u="none" strike="noStrike" dirty="0">
                          <a:solidFill>
                            <a:srgbClr val="000000"/>
                          </a:solidFill>
                          <a:effectLst/>
                          <a:latin typeface="Century Gothic" panose="020B0502020202020204" pitchFamily="34" charset="0"/>
                        </a:rPr>
                        <a:t>Expected Duration (Days)</a:t>
                      </a:r>
                    </a:p>
                  </a:txBody>
                  <a:tcPr marL="7142"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fontAlgn="ctr"/>
                      <a:r>
                        <a:rPr lang="en-US" sz="1200" b="0" i="0" u="none" strike="noStrike" dirty="0">
                          <a:solidFill>
                            <a:srgbClr val="000000"/>
                          </a:solidFill>
                          <a:effectLst/>
                          <a:latin typeface="Century Gothic" panose="020B0502020202020204" pitchFamily="34" charset="0"/>
                        </a:rPr>
                        <a:t>Slack (Days)</a:t>
                      </a:r>
                    </a:p>
                  </a:txBody>
                  <a:tcPr marL="7142"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fontAlgn="ctr"/>
                      <a:r>
                        <a:rPr lang="en-US" sz="1200" b="0" i="0" u="none" strike="noStrike" dirty="0">
                          <a:solidFill>
                            <a:srgbClr val="000000"/>
                          </a:solidFill>
                          <a:effectLst/>
                          <a:latin typeface="Century Gothic" panose="020B0502020202020204" pitchFamily="34" charset="0"/>
                        </a:rPr>
                        <a:t>Category</a:t>
                      </a:r>
                    </a:p>
                  </a:txBody>
                  <a:tcPr marL="7142"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l" fontAlgn="ctr"/>
                      <a:r>
                        <a:rPr lang="en-US" sz="1200" b="0" i="0" u="none" strike="noStrike" dirty="0">
                          <a:solidFill>
                            <a:srgbClr val="000000"/>
                          </a:solidFill>
                          <a:effectLst/>
                          <a:latin typeface="Century Gothic" panose="020B0502020202020204" pitchFamily="34" charset="0"/>
                        </a:rPr>
                        <a:t>Events/Milestones</a:t>
                      </a:r>
                    </a:p>
                  </a:txBody>
                  <a:tcPr marL="64277"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algn="ctr" fontAlgn="ctr"/>
                      <a:r>
                        <a:rPr lang="en-US" sz="1200" b="0" i="0" u="none" strike="noStrike" dirty="0">
                          <a:solidFill>
                            <a:srgbClr val="000000"/>
                          </a:solidFill>
                          <a:effectLst/>
                          <a:latin typeface="Century Gothic" panose="020B0502020202020204" pitchFamily="34" charset="0"/>
                        </a:rPr>
                        <a:t>Status</a:t>
                      </a:r>
                    </a:p>
                  </a:txBody>
                  <a:tcPr marL="7142"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extLst>
                  <a:ext uri="{0D108BD9-81ED-4DB2-BD59-A6C34878D82A}">
                    <a16:rowId xmlns:a16="http://schemas.microsoft.com/office/drawing/2014/main" val="3909876467"/>
                  </a:ext>
                </a:extLst>
              </a:tr>
              <a:tr h="304681">
                <a:tc>
                  <a:txBody>
                    <a:bodyPr/>
                    <a:lstStyle/>
                    <a:p>
                      <a:pPr algn="l" fontAlgn="ctr"/>
                      <a:r>
                        <a:rPr lang="en-US" sz="1000" b="0" i="0" u="none" strike="noStrike" dirty="0">
                          <a:solidFill>
                            <a:srgbClr val="FFFFFF"/>
                          </a:solidFill>
                          <a:effectLst/>
                          <a:latin typeface="Century Gothic" panose="020B0502020202020204" pitchFamily="34" charset="0"/>
                        </a:rPr>
                        <a:t>Phase</a:t>
                      </a:r>
                    </a:p>
                  </a:txBody>
                  <a:tcPr marL="64277"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156082"/>
                    </a:solidFill>
                  </a:tcPr>
                </a:tc>
                <a:tc>
                  <a:txBody>
                    <a:bodyPr/>
                    <a:lstStyle/>
                    <a:p>
                      <a:pPr algn="l" fontAlgn="ctr"/>
                      <a:r>
                        <a:rPr lang="en-US" sz="1000" b="0" i="0" u="none" strike="noStrike">
                          <a:solidFill>
                            <a:srgbClr val="FFFFFF"/>
                          </a:solidFill>
                          <a:effectLst/>
                          <a:latin typeface="Century Gothic" panose="020B0502020202020204" pitchFamily="34" charset="0"/>
                        </a:rPr>
                        <a:t> </a:t>
                      </a:r>
                    </a:p>
                  </a:txBody>
                  <a:tcPr marL="64277"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156082"/>
                    </a:solidFill>
                  </a:tcPr>
                </a:tc>
                <a:tc>
                  <a:txBody>
                    <a:bodyPr/>
                    <a:lstStyle/>
                    <a:p>
                      <a:pPr algn="l" fontAlgn="ctr"/>
                      <a:r>
                        <a:rPr lang="en-US" sz="1000" b="0" i="0" u="none" strike="noStrike">
                          <a:solidFill>
                            <a:srgbClr val="FFFFFF"/>
                          </a:solidFill>
                          <a:effectLst/>
                          <a:latin typeface="Century Gothic" panose="020B0502020202020204" pitchFamily="34" charset="0"/>
                        </a:rPr>
                        <a:t> </a:t>
                      </a:r>
                    </a:p>
                  </a:txBody>
                  <a:tcPr marL="64277"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156082"/>
                    </a:solidFill>
                  </a:tcPr>
                </a:tc>
                <a:tc>
                  <a:txBody>
                    <a:bodyPr/>
                    <a:lstStyle/>
                    <a:p>
                      <a:pPr algn="l" fontAlgn="ctr"/>
                      <a:r>
                        <a:rPr lang="en-US" sz="1000" b="0" i="0" u="none" strike="noStrike">
                          <a:solidFill>
                            <a:srgbClr val="FFFFFF"/>
                          </a:solidFill>
                          <a:effectLst/>
                          <a:latin typeface="Century Gothic" panose="020B0502020202020204" pitchFamily="34" charset="0"/>
                        </a:rPr>
                        <a:t> </a:t>
                      </a:r>
                    </a:p>
                  </a:txBody>
                  <a:tcPr marL="64277"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156082"/>
                    </a:solidFill>
                  </a:tcPr>
                </a:tc>
                <a:tc>
                  <a:txBody>
                    <a:bodyPr/>
                    <a:lstStyle/>
                    <a:p>
                      <a:pPr algn="l" fontAlgn="ctr"/>
                      <a:r>
                        <a:rPr lang="en-US" sz="1000" b="0" i="0" u="none" strike="noStrike">
                          <a:solidFill>
                            <a:srgbClr val="FFFFFF"/>
                          </a:solidFill>
                          <a:effectLst/>
                          <a:latin typeface="Century Gothic" panose="020B0502020202020204" pitchFamily="34" charset="0"/>
                        </a:rPr>
                        <a:t> </a:t>
                      </a:r>
                    </a:p>
                  </a:txBody>
                  <a:tcPr marL="64277"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156082"/>
                    </a:solidFill>
                  </a:tcPr>
                </a:tc>
                <a:tc>
                  <a:txBody>
                    <a:bodyPr/>
                    <a:lstStyle/>
                    <a:p>
                      <a:pPr algn="l" fontAlgn="ctr"/>
                      <a:r>
                        <a:rPr lang="en-US" sz="1000" b="0" i="0" u="none" strike="noStrike">
                          <a:solidFill>
                            <a:srgbClr val="FFFFFF"/>
                          </a:solidFill>
                          <a:effectLst/>
                          <a:latin typeface="Century Gothic" panose="020B0502020202020204" pitchFamily="34" charset="0"/>
                        </a:rPr>
                        <a:t> </a:t>
                      </a:r>
                    </a:p>
                  </a:txBody>
                  <a:tcPr marL="64277"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156082"/>
                    </a:solidFill>
                  </a:tcPr>
                </a:tc>
                <a:extLst>
                  <a:ext uri="{0D108BD9-81ED-4DB2-BD59-A6C34878D82A}">
                    <a16:rowId xmlns:a16="http://schemas.microsoft.com/office/drawing/2014/main" val="1353149148"/>
                  </a:ext>
                </a:extLst>
              </a:tr>
              <a:tr h="304681">
                <a:tc>
                  <a:txBody>
                    <a:bodyPr/>
                    <a:lstStyle/>
                    <a:p>
                      <a:pPr algn="l" fontAlgn="ctr"/>
                      <a:r>
                        <a:rPr lang="en-US" sz="1000" b="0" i="0" u="none" strike="noStrike" dirty="0">
                          <a:solidFill>
                            <a:srgbClr val="595959"/>
                          </a:solidFill>
                          <a:effectLst/>
                          <a:latin typeface="Century Gothic" panose="020B0502020202020204" pitchFamily="34" charset="0"/>
                        </a:rPr>
                        <a:t>Task</a:t>
                      </a:r>
                    </a:p>
                  </a:txBody>
                  <a:tcPr marL="64277"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ctr"/>
                      <a:r>
                        <a:rPr lang="en-US" sz="1000" b="0" i="0" u="none" strike="noStrike" dirty="0">
                          <a:solidFill>
                            <a:srgbClr val="595959"/>
                          </a:solidFill>
                          <a:effectLst/>
                          <a:latin typeface="Century Gothic" panose="020B0502020202020204" pitchFamily="34" charset="0"/>
                        </a:rPr>
                        <a:t>0</a:t>
                      </a:r>
                    </a:p>
                  </a:txBody>
                  <a:tcPr marL="7142"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ctr"/>
                      <a:r>
                        <a:rPr lang="en-US" sz="1000" b="0" i="0" u="none" strike="noStrike">
                          <a:solidFill>
                            <a:srgbClr val="595959"/>
                          </a:solidFill>
                          <a:effectLst/>
                          <a:latin typeface="Century Gothic" panose="020B0502020202020204" pitchFamily="34" charset="0"/>
                        </a:rPr>
                        <a:t>0</a:t>
                      </a:r>
                    </a:p>
                  </a:txBody>
                  <a:tcPr marL="7142"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ctr"/>
                      <a:r>
                        <a:rPr lang="en-US" sz="1000" b="0" i="0" u="none" strike="noStrike">
                          <a:solidFill>
                            <a:srgbClr val="000000"/>
                          </a:solidFill>
                          <a:effectLst/>
                          <a:latin typeface="Century Gothic" panose="020B0502020202020204" pitchFamily="34" charset="0"/>
                        </a:rPr>
                        <a:t>Critical</a:t>
                      </a:r>
                    </a:p>
                  </a:txBody>
                  <a:tcPr marL="7142"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BAC9F"/>
                    </a:solidFill>
                  </a:tcPr>
                </a:tc>
                <a:tc>
                  <a:txBody>
                    <a:bodyPr/>
                    <a:lstStyle/>
                    <a:p>
                      <a:pPr algn="l" fontAlgn="ctr"/>
                      <a:endParaRPr lang="en-US" sz="1000" b="0" i="0" u="none" strike="noStrike" dirty="0">
                        <a:solidFill>
                          <a:srgbClr val="595959"/>
                        </a:solidFill>
                        <a:effectLst/>
                        <a:latin typeface="Century Gothic" panose="020B0502020202020204" pitchFamily="34" charset="0"/>
                      </a:endParaRPr>
                    </a:p>
                  </a:txBody>
                  <a:tcPr marL="64277"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ctr"/>
                      <a:r>
                        <a:rPr lang="en-US" sz="1000" b="0" i="0" u="none" strike="noStrike">
                          <a:solidFill>
                            <a:srgbClr val="000000"/>
                          </a:solidFill>
                          <a:effectLst/>
                          <a:latin typeface="Century Gothic" panose="020B0502020202020204" pitchFamily="34" charset="0"/>
                        </a:rPr>
                        <a:t>In Progress</a:t>
                      </a:r>
                    </a:p>
                  </a:txBody>
                  <a:tcPr marL="7142"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CAEDFB"/>
                    </a:solidFill>
                  </a:tcPr>
                </a:tc>
                <a:extLst>
                  <a:ext uri="{0D108BD9-81ED-4DB2-BD59-A6C34878D82A}">
                    <a16:rowId xmlns:a16="http://schemas.microsoft.com/office/drawing/2014/main" val="1052905369"/>
                  </a:ext>
                </a:extLst>
              </a:tr>
              <a:tr h="304681">
                <a:tc>
                  <a:txBody>
                    <a:bodyPr/>
                    <a:lstStyle/>
                    <a:p>
                      <a:pPr algn="l" fontAlgn="ctr"/>
                      <a:r>
                        <a:rPr lang="en-US" sz="1000" b="0" i="0" u="none" strike="noStrike" dirty="0">
                          <a:solidFill>
                            <a:srgbClr val="595959"/>
                          </a:solidFill>
                          <a:effectLst/>
                          <a:latin typeface="Century Gothic" panose="020B0502020202020204" pitchFamily="34" charset="0"/>
                        </a:rPr>
                        <a:t>Task</a:t>
                      </a:r>
                    </a:p>
                  </a:txBody>
                  <a:tcPr marL="64277"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ctr"/>
                      <a:r>
                        <a:rPr lang="en-US" sz="1000" b="0" i="0" u="none" strike="noStrike" dirty="0">
                          <a:solidFill>
                            <a:srgbClr val="595959"/>
                          </a:solidFill>
                          <a:effectLst/>
                          <a:latin typeface="Century Gothic" panose="020B0502020202020204" pitchFamily="34" charset="0"/>
                        </a:rPr>
                        <a:t>0</a:t>
                      </a:r>
                    </a:p>
                  </a:txBody>
                  <a:tcPr marL="7142"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ctr"/>
                      <a:r>
                        <a:rPr lang="en-US" sz="1000" b="0" i="0" u="none" strike="noStrike" dirty="0">
                          <a:solidFill>
                            <a:srgbClr val="595959"/>
                          </a:solidFill>
                          <a:effectLst/>
                          <a:latin typeface="Century Gothic" panose="020B0502020202020204" pitchFamily="34" charset="0"/>
                        </a:rPr>
                        <a:t>0</a:t>
                      </a:r>
                    </a:p>
                  </a:txBody>
                  <a:tcPr marL="7142"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ctr"/>
                      <a:r>
                        <a:rPr lang="en-US" sz="1000" b="0" i="0" u="none" strike="noStrike">
                          <a:solidFill>
                            <a:srgbClr val="000000"/>
                          </a:solidFill>
                          <a:effectLst/>
                          <a:latin typeface="Century Gothic" panose="020B0502020202020204" pitchFamily="34" charset="0"/>
                        </a:rPr>
                        <a:t>Flexible</a:t>
                      </a:r>
                    </a:p>
                  </a:txBody>
                  <a:tcPr marL="7142"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CEEF"/>
                    </a:solidFill>
                  </a:tcPr>
                </a:tc>
                <a:tc>
                  <a:txBody>
                    <a:bodyPr/>
                    <a:lstStyle/>
                    <a:p>
                      <a:pPr algn="l" fontAlgn="ctr"/>
                      <a:endParaRPr lang="en-US" sz="1000" b="0" i="0" u="none" strike="noStrike">
                        <a:solidFill>
                          <a:srgbClr val="595959"/>
                        </a:solidFill>
                        <a:effectLst/>
                        <a:latin typeface="Century Gothic" panose="020B0502020202020204" pitchFamily="34" charset="0"/>
                      </a:endParaRPr>
                    </a:p>
                  </a:txBody>
                  <a:tcPr marL="64277"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ctr"/>
                      <a:r>
                        <a:rPr lang="en-US" sz="1000" b="0" i="0" u="none" strike="noStrike">
                          <a:solidFill>
                            <a:srgbClr val="000000"/>
                          </a:solidFill>
                          <a:effectLst/>
                          <a:latin typeface="Century Gothic" panose="020B0502020202020204" pitchFamily="34" charset="0"/>
                        </a:rPr>
                        <a:t>On Hold</a:t>
                      </a:r>
                    </a:p>
                  </a:txBody>
                  <a:tcPr marL="7142"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C1F0C8"/>
                    </a:solidFill>
                  </a:tcPr>
                </a:tc>
                <a:extLst>
                  <a:ext uri="{0D108BD9-81ED-4DB2-BD59-A6C34878D82A}">
                    <a16:rowId xmlns:a16="http://schemas.microsoft.com/office/drawing/2014/main" val="1690283802"/>
                  </a:ext>
                </a:extLst>
              </a:tr>
              <a:tr h="304681">
                <a:tc>
                  <a:txBody>
                    <a:bodyPr/>
                    <a:lstStyle/>
                    <a:p>
                      <a:pPr algn="l" fontAlgn="ctr"/>
                      <a:r>
                        <a:rPr lang="en-US" sz="1000" b="0" i="0" u="none" strike="noStrike" dirty="0">
                          <a:solidFill>
                            <a:srgbClr val="595959"/>
                          </a:solidFill>
                          <a:effectLst/>
                          <a:latin typeface="Century Gothic" panose="020B0502020202020204" pitchFamily="34" charset="0"/>
                        </a:rPr>
                        <a:t>Task</a:t>
                      </a:r>
                    </a:p>
                  </a:txBody>
                  <a:tcPr marL="64277"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ctr"/>
                      <a:r>
                        <a:rPr lang="en-US" sz="1000" b="0" i="0" u="none" strike="noStrike" dirty="0">
                          <a:solidFill>
                            <a:srgbClr val="595959"/>
                          </a:solidFill>
                          <a:effectLst/>
                          <a:latin typeface="Century Gothic" panose="020B0502020202020204" pitchFamily="34" charset="0"/>
                        </a:rPr>
                        <a:t>0</a:t>
                      </a:r>
                    </a:p>
                  </a:txBody>
                  <a:tcPr marL="7142"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ctr"/>
                      <a:r>
                        <a:rPr lang="en-US" sz="1000" b="0" i="0" u="none" strike="noStrike" dirty="0">
                          <a:solidFill>
                            <a:srgbClr val="595959"/>
                          </a:solidFill>
                          <a:effectLst/>
                          <a:latin typeface="Century Gothic" panose="020B0502020202020204" pitchFamily="34" charset="0"/>
                        </a:rPr>
                        <a:t>0</a:t>
                      </a:r>
                    </a:p>
                  </a:txBody>
                  <a:tcPr marL="7142"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ctr"/>
                      <a:r>
                        <a:rPr lang="en-US" sz="1000" b="0" i="0" u="none" strike="noStrike">
                          <a:solidFill>
                            <a:srgbClr val="000000"/>
                          </a:solidFill>
                          <a:effectLst/>
                          <a:latin typeface="Century Gothic" panose="020B0502020202020204" pitchFamily="34" charset="0"/>
                        </a:rPr>
                        <a:t>Flexible</a:t>
                      </a:r>
                    </a:p>
                  </a:txBody>
                  <a:tcPr marL="7142"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CEEF"/>
                    </a:solidFill>
                  </a:tcPr>
                </a:tc>
                <a:tc>
                  <a:txBody>
                    <a:bodyPr/>
                    <a:lstStyle/>
                    <a:p>
                      <a:pPr algn="l" fontAlgn="ctr"/>
                      <a:endParaRPr lang="en-US" sz="1000" b="0" i="0" u="none" strike="noStrike" dirty="0">
                        <a:solidFill>
                          <a:srgbClr val="595959"/>
                        </a:solidFill>
                        <a:effectLst/>
                        <a:latin typeface="Century Gothic" panose="020B0502020202020204" pitchFamily="34" charset="0"/>
                      </a:endParaRPr>
                    </a:p>
                  </a:txBody>
                  <a:tcPr marL="64277"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ctr"/>
                      <a:r>
                        <a:rPr lang="en-US" sz="1000" b="0" i="0" u="none" strike="noStrike">
                          <a:solidFill>
                            <a:srgbClr val="000000"/>
                          </a:solidFill>
                          <a:effectLst/>
                          <a:latin typeface="Century Gothic" panose="020B0502020202020204" pitchFamily="34" charset="0"/>
                        </a:rPr>
                        <a:t>Complete</a:t>
                      </a:r>
                    </a:p>
                  </a:txBody>
                  <a:tcPr marL="7142"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DAF2D0"/>
                    </a:solidFill>
                  </a:tcPr>
                </a:tc>
                <a:extLst>
                  <a:ext uri="{0D108BD9-81ED-4DB2-BD59-A6C34878D82A}">
                    <a16:rowId xmlns:a16="http://schemas.microsoft.com/office/drawing/2014/main" val="910486230"/>
                  </a:ext>
                </a:extLst>
              </a:tr>
              <a:tr h="304681">
                <a:tc>
                  <a:txBody>
                    <a:bodyPr/>
                    <a:lstStyle/>
                    <a:p>
                      <a:pPr algn="l" fontAlgn="ctr"/>
                      <a:r>
                        <a:rPr lang="en-US" sz="1000" b="0" i="0" u="none" strike="noStrike" dirty="0">
                          <a:solidFill>
                            <a:srgbClr val="FFFFFF"/>
                          </a:solidFill>
                          <a:effectLst/>
                          <a:latin typeface="Century Gothic" panose="020B0502020202020204" pitchFamily="34" charset="0"/>
                        </a:rPr>
                        <a:t>Phase</a:t>
                      </a:r>
                    </a:p>
                  </a:txBody>
                  <a:tcPr marL="64277"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156082"/>
                    </a:solidFill>
                  </a:tcPr>
                </a:tc>
                <a:tc>
                  <a:txBody>
                    <a:bodyPr/>
                    <a:lstStyle/>
                    <a:p>
                      <a:pPr algn="l" fontAlgn="ctr"/>
                      <a:r>
                        <a:rPr lang="en-US" sz="1000" b="0" i="0" u="none" strike="noStrike" dirty="0">
                          <a:solidFill>
                            <a:srgbClr val="FFFFFF"/>
                          </a:solidFill>
                          <a:effectLst/>
                          <a:latin typeface="Century Gothic" panose="020B0502020202020204" pitchFamily="34" charset="0"/>
                        </a:rPr>
                        <a:t> </a:t>
                      </a:r>
                    </a:p>
                  </a:txBody>
                  <a:tcPr marL="64277"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156082"/>
                    </a:solidFill>
                  </a:tcPr>
                </a:tc>
                <a:tc>
                  <a:txBody>
                    <a:bodyPr/>
                    <a:lstStyle/>
                    <a:p>
                      <a:pPr algn="l" fontAlgn="ctr"/>
                      <a:r>
                        <a:rPr lang="en-US" sz="1000" b="0" i="0" u="none" strike="noStrike">
                          <a:solidFill>
                            <a:srgbClr val="FFFFFF"/>
                          </a:solidFill>
                          <a:effectLst/>
                          <a:latin typeface="Century Gothic" panose="020B0502020202020204" pitchFamily="34" charset="0"/>
                        </a:rPr>
                        <a:t> </a:t>
                      </a:r>
                    </a:p>
                  </a:txBody>
                  <a:tcPr marL="64277"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156082"/>
                    </a:solidFill>
                  </a:tcPr>
                </a:tc>
                <a:tc>
                  <a:txBody>
                    <a:bodyPr/>
                    <a:lstStyle/>
                    <a:p>
                      <a:pPr algn="l" fontAlgn="ctr"/>
                      <a:r>
                        <a:rPr lang="en-US" sz="1000" b="0" i="0" u="none" strike="noStrike">
                          <a:solidFill>
                            <a:srgbClr val="FFFFFF"/>
                          </a:solidFill>
                          <a:effectLst/>
                          <a:latin typeface="Century Gothic" panose="020B0502020202020204" pitchFamily="34" charset="0"/>
                        </a:rPr>
                        <a:t> </a:t>
                      </a:r>
                    </a:p>
                  </a:txBody>
                  <a:tcPr marL="64277"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156082"/>
                    </a:solidFill>
                  </a:tcPr>
                </a:tc>
                <a:tc>
                  <a:txBody>
                    <a:bodyPr/>
                    <a:lstStyle/>
                    <a:p>
                      <a:pPr algn="l" fontAlgn="ctr"/>
                      <a:r>
                        <a:rPr lang="en-US" sz="1000" b="0" i="0" u="none" strike="noStrike">
                          <a:solidFill>
                            <a:srgbClr val="FFFFFF"/>
                          </a:solidFill>
                          <a:effectLst/>
                          <a:latin typeface="Century Gothic" panose="020B0502020202020204" pitchFamily="34" charset="0"/>
                        </a:rPr>
                        <a:t> </a:t>
                      </a:r>
                    </a:p>
                  </a:txBody>
                  <a:tcPr marL="64277"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156082"/>
                    </a:solidFill>
                  </a:tcPr>
                </a:tc>
                <a:tc>
                  <a:txBody>
                    <a:bodyPr/>
                    <a:lstStyle/>
                    <a:p>
                      <a:pPr algn="l" fontAlgn="ctr"/>
                      <a:r>
                        <a:rPr lang="en-US" sz="1000" b="0" i="0" u="none" strike="noStrike">
                          <a:solidFill>
                            <a:srgbClr val="FFFFFF"/>
                          </a:solidFill>
                          <a:effectLst/>
                          <a:latin typeface="Century Gothic" panose="020B0502020202020204" pitchFamily="34" charset="0"/>
                        </a:rPr>
                        <a:t> </a:t>
                      </a:r>
                    </a:p>
                  </a:txBody>
                  <a:tcPr marL="64277"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156082"/>
                    </a:solidFill>
                  </a:tcPr>
                </a:tc>
                <a:extLst>
                  <a:ext uri="{0D108BD9-81ED-4DB2-BD59-A6C34878D82A}">
                    <a16:rowId xmlns:a16="http://schemas.microsoft.com/office/drawing/2014/main" val="2447695153"/>
                  </a:ext>
                </a:extLst>
              </a:tr>
              <a:tr h="304681">
                <a:tc>
                  <a:txBody>
                    <a:bodyPr/>
                    <a:lstStyle/>
                    <a:p>
                      <a:pPr algn="l" fontAlgn="ctr"/>
                      <a:r>
                        <a:rPr lang="en-US" sz="1000" b="0" i="0" u="none" strike="noStrike" dirty="0">
                          <a:solidFill>
                            <a:srgbClr val="595959"/>
                          </a:solidFill>
                          <a:effectLst/>
                          <a:latin typeface="Century Gothic" panose="020B0502020202020204" pitchFamily="34" charset="0"/>
                        </a:rPr>
                        <a:t>Task</a:t>
                      </a:r>
                    </a:p>
                  </a:txBody>
                  <a:tcPr marL="64277"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ctr"/>
                      <a:r>
                        <a:rPr lang="en-US" sz="1000" b="0" i="0" u="none" strike="noStrike" dirty="0">
                          <a:solidFill>
                            <a:srgbClr val="595959"/>
                          </a:solidFill>
                          <a:effectLst/>
                          <a:latin typeface="Century Gothic" panose="020B0502020202020204" pitchFamily="34" charset="0"/>
                        </a:rPr>
                        <a:t>0</a:t>
                      </a:r>
                    </a:p>
                  </a:txBody>
                  <a:tcPr marL="7142"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ctr"/>
                      <a:r>
                        <a:rPr lang="en-US" sz="1000" b="0" i="0" u="none" strike="noStrike" dirty="0">
                          <a:solidFill>
                            <a:srgbClr val="595959"/>
                          </a:solidFill>
                          <a:effectLst/>
                          <a:latin typeface="Century Gothic" panose="020B0502020202020204" pitchFamily="34" charset="0"/>
                        </a:rPr>
                        <a:t>0</a:t>
                      </a:r>
                    </a:p>
                  </a:txBody>
                  <a:tcPr marL="7142"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ctr"/>
                      <a:r>
                        <a:rPr lang="en-US" sz="1000" b="0" i="0" u="none" strike="noStrike">
                          <a:solidFill>
                            <a:srgbClr val="000000"/>
                          </a:solidFill>
                          <a:effectLst/>
                          <a:latin typeface="Century Gothic" panose="020B0502020202020204" pitchFamily="34" charset="0"/>
                        </a:rPr>
                        <a:t>Critical</a:t>
                      </a:r>
                    </a:p>
                  </a:txBody>
                  <a:tcPr marL="7142"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BAC9F"/>
                    </a:solidFill>
                  </a:tcPr>
                </a:tc>
                <a:tc>
                  <a:txBody>
                    <a:bodyPr/>
                    <a:lstStyle/>
                    <a:p>
                      <a:pPr algn="l" fontAlgn="ctr"/>
                      <a:endParaRPr lang="en-US" sz="1000" b="0" i="0" u="none" strike="noStrike" dirty="0">
                        <a:solidFill>
                          <a:srgbClr val="595959"/>
                        </a:solidFill>
                        <a:effectLst/>
                        <a:latin typeface="Century Gothic" panose="020B0502020202020204" pitchFamily="34" charset="0"/>
                      </a:endParaRPr>
                    </a:p>
                  </a:txBody>
                  <a:tcPr marL="64277"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ctr"/>
                      <a:r>
                        <a:rPr lang="en-US" sz="1000" b="0" i="0" u="none" strike="noStrike">
                          <a:solidFill>
                            <a:srgbClr val="000000"/>
                          </a:solidFill>
                          <a:effectLst/>
                          <a:latin typeface="Century Gothic" panose="020B0502020202020204" pitchFamily="34" charset="0"/>
                        </a:rPr>
                        <a:t>In Progress</a:t>
                      </a:r>
                    </a:p>
                  </a:txBody>
                  <a:tcPr marL="7142"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CAEDFB"/>
                    </a:solidFill>
                  </a:tcPr>
                </a:tc>
                <a:extLst>
                  <a:ext uri="{0D108BD9-81ED-4DB2-BD59-A6C34878D82A}">
                    <a16:rowId xmlns:a16="http://schemas.microsoft.com/office/drawing/2014/main" val="2744154340"/>
                  </a:ext>
                </a:extLst>
              </a:tr>
              <a:tr h="304681">
                <a:tc>
                  <a:txBody>
                    <a:bodyPr/>
                    <a:lstStyle/>
                    <a:p>
                      <a:pPr algn="l" fontAlgn="ctr"/>
                      <a:r>
                        <a:rPr lang="en-US" sz="1000" b="0" i="0" u="none" strike="noStrike" dirty="0">
                          <a:solidFill>
                            <a:srgbClr val="595959"/>
                          </a:solidFill>
                          <a:effectLst/>
                          <a:latin typeface="Century Gothic" panose="020B0502020202020204" pitchFamily="34" charset="0"/>
                        </a:rPr>
                        <a:t>Task</a:t>
                      </a:r>
                    </a:p>
                  </a:txBody>
                  <a:tcPr marL="64277"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ctr"/>
                      <a:r>
                        <a:rPr lang="en-US" sz="1000" b="0" i="0" u="none" strike="noStrike" dirty="0">
                          <a:solidFill>
                            <a:srgbClr val="595959"/>
                          </a:solidFill>
                          <a:effectLst/>
                          <a:latin typeface="Century Gothic" panose="020B0502020202020204" pitchFamily="34" charset="0"/>
                        </a:rPr>
                        <a:t>0</a:t>
                      </a:r>
                    </a:p>
                  </a:txBody>
                  <a:tcPr marL="7142"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ctr"/>
                      <a:r>
                        <a:rPr lang="en-US" sz="1000" b="0" i="0" u="none" strike="noStrike" dirty="0">
                          <a:solidFill>
                            <a:srgbClr val="595959"/>
                          </a:solidFill>
                          <a:effectLst/>
                          <a:latin typeface="Century Gothic" panose="020B0502020202020204" pitchFamily="34" charset="0"/>
                        </a:rPr>
                        <a:t>0</a:t>
                      </a:r>
                    </a:p>
                  </a:txBody>
                  <a:tcPr marL="7142"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ctr"/>
                      <a:r>
                        <a:rPr lang="en-US" sz="1000" b="0" i="0" u="none" strike="noStrike" dirty="0">
                          <a:solidFill>
                            <a:srgbClr val="000000"/>
                          </a:solidFill>
                          <a:effectLst/>
                          <a:latin typeface="Century Gothic" panose="020B0502020202020204" pitchFamily="34" charset="0"/>
                        </a:rPr>
                        <a:t>Flexible</a:t>
                      </a:r>
                    </a:p>
                  </a:txBody>
                  <a:tcPr marL="7142"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CEEF"/>
                    </a:solidFill>
                  </a:tcPr>
                </a:tc>
                <a:tc>
                  <a:txBody>
                    <a:bodyPr/>
                    <a:lstStyle/>
                    <a:p>
                      <a:pPr algn="l" fontAlgn="ctr"/>
                      <a:endParaRPr lang="en-US" sz="1000" b="0" i="0" u="none" strike="noStrike">
                        <a:solidFill>
                          <a:srgbClr val="595959"/>
                        </a:solidFill>
                        <a:effectLst/>
                        <a:latin typeface="Century Gothic" panose="020B0502020202020204" pitchFamily="34" charset="0"/>
                      </a:endParaRPr>
                    </a:p>
                  </a:txBody>
                  <a:tcPr marL="64277"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ctr"/>
                      <a:r>
                        <a:rPr lang="en-US" sz="1000" b="0" i="0" u="none" strike="noStrike">
                          <a:solidFill>
                            <a:srgbClr val="000000"/>
                          </a:solidFill>
                          <a:effectLst/>
                          <a:latin typeface="Century Gothic" panose="020B0502020202020204" pitchFamily="34" charset="0"/>
                        </a:rPr>
                        <a:t>Not Started</a:t>
                      </a:r>
                    </a:p>
                  </a:txBody>
                  <a:tcPr marL="7142"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BE2D5"/>
                    </a:solidFill>
                  </a:tcPr>
                </a:tc>
                <a:extLst>
                  <a:ext uri="{0D108BD9-81ED-4DB2-BD59-A6C34878D82A}">
                    <a16:rowId xmlns:a16="http://schemas.microsoft.com/office/drawing/2014/main" val="3341609662"/>
                  </a:ext>
                </a:extLst>
              </a:tr>
              <a:tr h="304681">
                <a:tc>
                  <a:txBody>
                    <a:bodyPr/>
                    <a:lstStyle/>
                    <a:p>
                      <a:pPr algn="l" fontAlgn="ctr"/>
                      <a:r>
                        <a:rPr lang="en-US" sz="1000" b="0" i="0" u="none" strike="noStrike" dirty="0">
                          <a:solidFill>
                            <a:srgbClr val="595959"/>
                          </a:solidFill>
                          <a:effectLst/>
                          <a:latin typeface="Century Gothic" panose="020B0502020202020204" pitchFamily="34" charset="0"/>
                        </a:rPr>
                        <a:t>Task</a:t>
                      </a:r>
                    </a:p>
                  </a:txBody>
                  <a:tcPr marL="64277"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ctr"/>
                      <a:r>
                        <a:rPr lang="en-US" sz="1000" b="0" i="0" u="none" strike="noStrike" dirty="0">
                          <a:solidFill>
                            <a:srgbClr val="595959"/>
                          </a:solidFill>
                          <a:effectLst/>
                          <a:latin typeface="Century Gothic" panose="020B0502020202020204" pitchFamily="34" charset="0"/>
                        </a:rPr>
                        <a:t>0</a:t>
                      </a:r>
                    </a:p>
                  </a:txBody>
                  <a:tcPr marL="7142"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ctr"/>
                      <a:r>
                        <a:rPr lang="en-US" sz="1000" b="0" i="0" u="none" strike="noStrike" dirty="0">
                          <a:solidFill>
                            <a:srgbClr val="595959"/>
                          </a:solidFill>
                          <a:effectLst/>
                          <a:latin typeface="Century Gothic" panose="020B0502020202020204" pitchFamily="34" charset="0"/>
                        </a:rPr>
                        <a:t>0</a:t>
                      </a:r>
                    </a:p>
                  </a:txBody>
                  <a:tcPr marL="7142"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ctr"/>
                      <a:r>
                        <a:rPr lang="en-US" sz="1000" b="0" i="0" u="none" strike="noStrike" dirty="0">
                          <a:solidFill>
                            <a:srgbClr val="000000"/>
                          </a:solidFill>
                          <a:effectLst/>
                          <a:latin typeface="Century Gothic" panose="020B0502020202020204" pitchFamily="34" charset="0"/>
                        </a:rPr>
                        <a:t>Flexible</a:t>
                      </a:r>
                    </a:p>
                  </a:txBody>
                  <a:tcPr marL="7142"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CEEF"/>
                    </a:solidFill>
                  </a:tcPr>
                </a:tc>
                <a:tc>
                  <a:txBody>
                    <a:bodyPr/>
                    <a:lstStyle/>
                    <a:p>
                      <a:pPr algn="l" fontAlgn="ctr"/>
                      <a:endParaRPr lang="en-US" sz="1000" b="0" i="0" u="none" strike="noStrike" dirty="0">
                        <a:solidFill>
                          <a:srgbClr val="595959"/>
                        </a:solidFill>
                        <a:effectLst/>
                        <a:latin typeface="Century Gothic" panose="020B0502020202020204" pitchFamily="34" charset="0"/>
                      </a:endParaRPr>
                    </a:p>
                  </a:txBody>
                  <a:tcPr marL="64277"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ctr"/>
                      <a:r>
                        <a:rPr lang="en-US" sz="1000" b="0" i="0" u="none" strike="noStrike">
                          <a:solidFill>
                            <a:srgbClr val="000000"/>
                          </a:solidFill>
                          <a:effectLst/>
                          <a:latin typeface="Century Gothic" panose="020B0502020202020204" pitchFamily="34" charset="0"/>
                        </a:rPr>
                        <a:t>Complete</a:t>
                      </a:r>
                    </a:p>
                  </a:txBody>
                  <a:tcPr marL="7142"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DAF2D0"/>
                    </a:solidFill>
                  </a:tcPr>
                </a:tc>
                <a:extLst>
                  <a:ext uri="{0D108BD9-81ED-4DB2-BD59-A6C34878D82A}">
                    <a16:rowId xmlns:a16="http://schemas.microsoft.com/office/drawing/2014/main" val="3789318080"/>
                  </a:ext>
                </a:extLst>
              </a:tr>
              <a:tr h="304681">
                <a:tc>
                  <a:txBody>
                    <a:bodyPr/>
                    <a:lstStyle/>
                    <a:p>
                      <a:pPr algn="l" fontAlgn="ctr"/>
                      <a:r>
                        <a:rPr lang="en-US" sz="1000" b="0" i="0" u="none" strike="noStrike" dirty="0">
                          <a:solidFill>
                            <a:srgbClr val="FFFFFF"/>
                          </a:solidFill>
                          <a:effectLst/>
                          <a:latin typeface="Century Gothic" panose="020B0502020202020204" pitchFamily="34" charset="0"/>
                        </a:rPr>
                        <a:t>Phase</a:t>
                      </a:r>
                    </a:p>
                  </a:txBody>
                  <a:tcPr marL="64277"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156082"/>
                    </a:solidFill>
                  </a:tcPr>
                </a:tc>
                <a:tc>
                  <a:txBody>
                    <a:bodyPr/>
                    <a:lstStyle/>
                    <a:p>
                      <a:pPr algn="l" fontAlgn="ctr"/>
                      <a:r>
                        <a:rPr lang="en-US" sz="1000" b="0" i="0" u="none" strike="noStrike">
                          <a:solidFill>
                            <a:srgbClr val="FFFFFF"/>
                          </a:solidFill>
                          <a:effectLst/>
                          <a:latin typeface="Century Gothic" panose="020B0502020202020204" pitchFamily="34" charset="0"/>
                        </a:rPr>
                        <a:t> </a:t>
                      </a:r>
                    </a:p>
                  </a:txBody>
                  <a:tcPr marL="64277"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156082"/>
                    </a:solidFill>
                  </a:tcPr>
                </a:tc>
                <a:tc>
                  <a:txBody>
                    <a:bodyPr/>
                    <a:lstStyle/>
                    <a:p>
                      <a:pPr algn="l" fontAlgn="ctr"/>
                      <a:r>
                        <a:rPr lang="en-US" sz="1000" b="0" i="0" u="none" strike="noStrike">
                          <a:solidFill>
                            <a:srgbClr val="FFFFFF"/>
                          </a:solidFill>
                          <a:effectLst/>
                          <a:latin typeface="Century Gothic" panose="020B0502020202020204" pitchFamily="34" charset="0"/>
                        </a:rPr>
                        <a:t> </a:t>
                      </a:r>
                    </a:p>
                  </a:txBody>
                  <a:tcPr marL="64277"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156082"/>
                    </a:solidFill>
                  </a:tcPr>
                </a:tc>
                <a:tc>
                  <a:txBody>
                    <a:bodyPr/>
                    <a:lstStyle/>
                    <a:p>
                      <a:pPr algn="l" fontAlgn="ctr"/>
                      <a:r>
                        <a:rPr lang="en-US" sz="1000" b="0" i="0" u="none" strike="noStrike">
                          <a:solidFill>
                            <a:srgbClr val="FFFFFF"/>
                          </a:solidFill>
                          <a:effectLst/>
                          <a:latin typeface="Century Gothic" panose="020B0502020202020204" pitchFamily="34" charset="0"/>
                        </a:rPr>
                        <a:t> </a:t>
                      </a:r>
                    </a:p>
                  </a:txBody>
                  <a:tcPr marL="64277"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156082"/>
                    </a:solidFill>
                  </a:tcPr>
                </a:tc>
                <a:tc>
                  <a:txBody>
                    <a:bodyPr/>
                    <a:lstStyle/>
                    <a:p>
                      <a:pPr algn="l" fontAlgn="ctr"/>
                      <a:r>
                        <a:rPr lang="en-US" sz="1000" b="0" i="0" u="none" strike="noStrike">
                          <a:solidFill>
                            <a:srgbClr val="FFFFFF"/>
                          </a:solidFill>
                          <a:effectLst/>
                          <a:latin typeface="Century Gothic" panose="020B0502020202020204" pitchFamily="34" charset="0"/>
                        </a:rPr>
                        <a:t> </a:t>
                      </a:r>
                    </a:p>
                  </a:txBody>
                  <a:tcPr marL="64277"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156082"/>
                    </a:solidFill>
                  </a:tcPr>
                </a:tc>
                <a:tc>
                  <a:txBody>
                    <a:bodyPr/>
                    <a:lstStyle/>
                    <a:p>
                      <a:pPr algn="l" fontAlgn="ctr"/>
                      <a:r>
                        <a:rPr lang="en-US" sz="1000" b="0" i="0" u="none" strike="noStrike">
                          <a:solidFill>
                            <a:srgbClr val="FFFFFF"/>
                          </a:solidFill>
                          <a:effectLst/>
                          <a:latin typeface="Century Gothic" panose="020B0502020202020204" pitchFamily="34" charset="0"/>
                        </a:rPr>
                        <a:t> </a:t>
                      </a:r>
                    </a:p>
                  </a:txBody>
                  <a:tcPr marL="64277"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156082"/>
                    </a:solidFill>
                  </a:tcPr>
                </a:tc>
                <a:extLst>
                  <a:ext uri="{0D108BD9-81ED-4DB2-BD59-A6C34878D82A}">
                    <a16:rowId xmlns:a16="http://schemas.microsoft.com/office/drawing/2014/main" val="1205993368"/>
                  </a:ext>
                </a:extLst>
              </a:tr>
              <a:tr h="304681">
                <a:tc>
                  <a:txBody>
                    <a:bodyPr/>
                    <a:lstStyle/>
                    <a:p>
                      <a:pPr algn="l" fontAlgn="ctr"/>
                      <a:r>
                        <a:rPr lang="en-US" sz="1000" b="0" i="0" u="none" strike="noStrike" dirty="0">
                          <a:solidFill>
                            <a:srgbClr val="595959"/>
                          </a:solidFill>
                          <a:effectLst/>
                          <a:latin typeface="Century Gothic" panose="020B0502020202020204" pitchFamily="34" charset="0"/>
                        </a:rPr>
                        <a:t>Task</a:t>
                      </a:r>
                    </a:p>
                  </a:txBody>
                  <a:tcPr marL="64277"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ctr"/>
                      <a:r>
                        <a:rPr lang="en-US" sz="1000" b="0" i="0" u="none" strike="noStrike" dirty="0">
                          <a:solidFill>
                            <a:srgbClr val="595959"/>
                          </a:solidFill>
                          <a:effectLst/>
                          <a:latin typeface="Century Gothic" panose="020B0502020202020204" pitchFamily="34" charset="0"/>
                        </a:rPr>
                        <a:t>0</a:t>
                      </a:r>
                    </a:p>
                  </a:txBody>
                  <a:tcPr marL="7142"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ctr"/>
                      <a:r>
                        <a:rPr lang="en-US" sz="1000" b="0" i="0" u="none" strike="noStrike">
                          <a:solidFill>
                            <a:srgbClr val="595959"/>
                          </a:solidFill>
                          <a:effectLst/>
                          <a:latin typeface="Century Gothic" panose="020B0502020202020204" pitchFamily="34" charset="0"/>
                        </a:rPr>
                        <a:t>0</a:t>
                      </a:r>
                    </a:p>
                  </a:txBody>
                  <a:tcPr marL="7142"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ctr"/>
                      <a:r>
                        <a:rPr lang="en-US" sz="1000" b="0" i="0" u="none" strike="noStrike">
                          <a:solidFill>
                            <a:srgbClr val="000000"/>
                          </a:solidFill>
                          <a:effectLst/>
                          <a:latin typeface="Century Gothic" panose="020B0502020202020204" pitchFamily="34" charset="0"/>
                        </a:rPr>
                        <a:t>Critical</a:t>
                      </a:r>
                    </a:p>
                  </a:txBody>
                  <a:tcPr marL="7142"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BAC9F"/>
                    </a:solidFill>
                  </a:tcPr>
                </a:tc>
                <a:tc>
                  <a:txBody>
                    <a:bodyPr/>
                    <a:lstStyle/>
                    <a:p>
                      <a:pPr algn="l" fontAlgn="ctr"/>
                      <a:endParaRPr lang="en-US" sz="1000" b="0" i="0" u="none" strike="noStrike" dirty="0">
                        <a:solidFill>
                          <a:srgbClr val="595959"/>
                        </a:solidFill>
                        <a:effectLst/>
                        <a:latin typeface="Century Gothic" panose="020B0502020202020204" pitchFamily="34" charset="0"/>
                      </a:endParaRPr>
                    </a:p>
                  </a:txBody>
                  <a:tcPr marL="64277"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ctr"/>
                      <a:r>
                        <a:rPr lang="en-US" sz="1000" b="0" i="0" u="none" strike="noStrike">
                          <a:solidFill>
                            <a:srgbClr val="000000"/>
                          </a:solidFill>
                          <a:effectLst/>
                          <a:latin typeface="Century Gothic" panose="020B0502020202020204" pitchFamily="34" charset="0"/>
                        </a:rPr>
                        <a:t>Not Started</a:t>
                      </a:r>
                    </a:p>
                  </a:txBody>
                  <a:tcPr marL="7142"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BE2D5"/>
                    </a:solidFill>
                  </a:tcPr>
                </a:tc>
                <a:extLst>
                  <a:ext uri="{0D108BD9-81ED-4DB2-BD59-A6C34878D82A}">
                    <a16:rowId xmlns:a16="http://schemas.microsoft.com/office/drawing/2014/main" val="937439861"/>
                  </a:ext>
                </a:extLst>
              </a:tr>
              <a:tr h="304681">
                <a:tc>
                  <a:txBody>
                    <a:bodyPr/>
                    <a:lstStyle/>
                    <a:p>
                      <a:pPr algn="l" fontAlgn="ctr"/>
                      <a:r>
                        <a:rPr lang="en-US" sz="1000" b="0" i="0" u="none" strike="noStrike" dirty="0">
                          <a:solidFill>
                            <a:srgbClr val="595959"/>
                          </a:solidFill>
                          <a:effectLst/>
                          <a:latin typeface="Century Gothic" panose="020B0502020202020204" pitchFamily="34" charset="0"/>
                        </a:rPr>
                        <a:t>Task</a:t>
                      </a:r>
                    </a:p>
                  </a:txBody>
                  <a:tcPr marL="64277"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ctr"/>
                      <a:r>
                        <a:rPr lang="en-US" sz="1000" b="0" i="0" u="none" strike="noStrike" dirty="0">
                          <a:solidFill>
                            <a:srgbClr val="595959"/>
                          </a:solidFill>
                          <a:effectLst/>
                          <a:latin typeface="Century Gothic" panose="020B0502020202020204" pitchFamily="34" charset="0"/>
                        </a:rPr>
                        <a:t>0</a:t>
                      </a:r>
                    </a:p>
                  </a:txBody>
                  <a:tcPr marL="7142"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ctr"/>
                      <a:r>
                        <a:rPr lang="en-US" sz="1000" b="0" i="0" u="none" strike="noStrike" dirty="0">
                          <a:solidFill>
                            <a:srgbClr val="595959"/>
                          </a:solidFill>
                          <a:effectLst/>
                          <a:latin typeface="Century Gothic" panose="020B0502020202020204" pitchFamily="34" charset="0"/>
                        </a:rPr>
                        <a:t>0</a:t>
                      </a:r>
                    </a:p>
                  </a:txBody>
                  <a:tcPr marL="7142"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ctr"/>
                      <a:r>
                        <a:rPr lang="en-US" sz="1000" b="0" i="0" u="none" strike="noStrike">
                          <a:solidFill>
                            <a:srgbClr val="000000"/>
                          </a:solidFill>
                          <a:effectLst/>
                          <a:latin typeface="Century Gothic" panose="020B0502020202020204" pitchFamily="34" charset="0"/>
                        </a:rPr>
                        <a:t>Flexible</a:t>
                      </a:r>
                    </a:p>
                  </a:txBody>
                  <a:tcPr marL="7142"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CEEF"/>
                    </a:solidFill>
                  </a:tcPr>
                </a:tc>
                <a:tc>
                  <a:txBody>
                    <a:bodyPr/>
                    <a:lstStyle/>
                    <a:p>
                      <a:pPr algn="l" fontAlgn="ctr"/>
                      <a:endParaRPr lang="en-US" sz="1000" b="0" i="0" u="none" strike="noStrike">
                        <a:solidFill>
                          <a:srgbClr val="595959"/>
                        </a:solidFill>
                        <a:effectLst/>
                        <a:latin typeface="Century Gothic" panose="020B0502020202020204" pitchFamily="34" charset="0"/>
                      </a:endParaRPr>
                    </a:p>
                  </a:txBody>
                  <a:tcPr marL="64277"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ctr"/>
                      <a:r>
                        <a:rPr lang="en-US" sz="1000" b="0" i="0" u="none" strike="noStrike">
                          <a:solidFill>
                            <a:srgbClr val="000000"/>
                          </a:solidFill>
                          <a:effectLst/>
                          <a:latin typeface="Century Gothic" panose="020B0502020202020204" pitchFamily="34" charset="0"/>
                        </a:rPr>
                        <a:t>In Progress</a:t>
                      </a:r>
                    </a:p>
                  </a:txBody>
                  <a:tcPr marL="7142"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CAEDFB"/>
                    </a:solidFill>
                  </a:tcPr>
                </a:tc>
                <a:extLst>
                  <a:ext uri="{0D108BD9-81ED-4DB2-BD59-A6C34878D82A}">
                    <a16:rowId xmlns:a16="http://schemas.microsoft.com/office/drawing/2014/main" val="2250778234"/>
                  </a:ext>
                </a:extLst>
              </a:tr>
              <a:tr h="304681">
                <a:tc>
                  <a:txBody>
                    <a:bodyPr/>
                    <a:lstStyle/>
                    <a:p>
                      <a:pPr algn="l" fontAlgn="ctr"/>
                      <a:r>
                        <a:rPr lang="en-US" sz="1000" b="0" i="0" u="none" strike="noStrike" dirty="0">
                          <a:solidFill>
                            <a:srgbClr val="595959"/>
                          </a:solidFill>
                          <a:effectLst/>
                          <a:latin typeface="Century Gothic" panose="020B0502020202020204" pitchFamily="34" charset="0"/>
                        </a:rPr>
                        <a:t>Task</a:t>
                      </a:r>
                    </a:p>
                  </a:txBody>
                  <a:tcPr marL="64277"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ctr"/>
                      <a:r>
                        <a:rPr lang="en-US" sz="1000" b="0" i="0" u="none" strike="noStrike" dirty="0">
                          <a:solidFill>
                            <a:srgbClr val="595959"/>
                          </a:solidFill>
                          <a:effectLst/>
                          <a:latin typeface="Century Gothic" panose="020B0502020202020204" pitchFamily="34" charset="0"/>
                        </a:rPr>
                        <a:t>0</a:t>
                      </a:r>
                    </a:p>
                  </a:txBody>
                  <a:tcPr marL="7142"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ctr"/>
                      <a:r>
                        <a:rPr lang="en-US" sz="1000" b="0" i="0" u="none" strike="noStrike" dirty="0">
                          <a:solidFill>
                            <a:srgbClr val="595959"/>
                          </a:solidFill>
                          <a:effectLst/>
                          <a:latin typeface="Century Gothic" panose="020B0502020202020204" pitchFamily="34" charset="0"/>
                        </a:rPr>
                        <a:t>0</a:t>
                      </a:r>
                    </a:p>
                  </a:txBody>
                  <a:tcPr marL="7142"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ctr"/>
                      <a:r>
                        <a:rPr lang="en-US" sz="1000" b="0" i="0" u="none" strike="noStrike">
                          <a:solidFill>
                            <a:srgbClr val="000000"/>
                          </a:solidFill>
                          <a:effectLst/>
                          <a:latin typeface="Century Gothic" panose="020B0502020202020204" pitchFamily="34" charset="0"/>
                        </a:rPr>
                        <a:t>Flexible</a:t>
                      </a:r>
                    </a:p>
                  </a:txBody>
                  <a:tcPr marL="7142"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CEEF"/>
                    </a:solidFill>
                  </a:tcPr>
                </a:tc>
                <a:tc>
                  <a:txBody>
                    <a:bodyPr/>
                    <a:lstStyle/>
                    <a:p>
                      <a:pPr algn="l" fontAlgn="ctr"/>
                      <a:endParaRPr lang="en-US" sz="1000" b="0" i="0" u="none" strike="noStrike" dirty="0">
                        <a:solidFill>
                          <a:srgbClr val="595959"/>
                        </a:solidFill>
                        <a:effectLst/>
                        <a:latin typeface="Century Gothic" panose="020B0502020202020204" pitchFamily="34" charset="0"/>
                      </a:endParaRPr>
                    </a:p>
                  </a:txBody>
                  <a:tcPr marL="64277"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ctr"/>
                      <a:r>
                        <a:rPr lang="en-US" sz="1000" b="0" i="0" u="none" strike="noStrike">
                          <a:solidFill>
                            <a:srgbClr val="000000"/>
                          </a:solidFill>
                          <a:effectLst/>
                          <a:latin typeface="Century Gothic" panose="020B0502020202020204" pitchFamily="34" charset="0"/>
                        </a:rPr>
                        <a:t>Not Started</a:t>
                      </a:r>
                    </a:p>
                  </a:txBody>
                  <a:tcPr marL="7142"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BE2D5"/>
                    </a:solidFill>
                  </a:tcPr>
                </a:tc>
                <a:extLst>
                  <a:ext uri="{0D108BD9-81ED-4DB2-BD59-A6C34878D82A}">
                    <a16:rowId xmlns:a16="http://schemas.microsoft.com/office/drawing/2014/main" val="1032432520"/>
                  </a:ext>
                </a:extLst>
              </a:tr>
              <a:tr h="304681">
                <a:tc>
                  <a:txBody>
                    <a:bodyPr/>
                    <a:lstStyle/>
                    <a:p>
                      <a:pPr algn="l" fontAlgn="ctr"/>
                      <a:r>
                        <a:rPr lang="en-US" sz="1000" b="0" i="0" u="none" strike="noStrike" dirty="0">
                          <a:solidFill>
                            <a:srgbClr val="FFFFFF"/>
                          </a:solidFill>
                          <a:effectLst/>
                          <a:latin typeface="Century Gothic" panose="020B0502020202020204" pitchFamily="34" charset="0"/>
                        </a:rPr>
                        <a:t>Phase</a:t>
                      </a:r>
                    </a:p>
                  </a:txBody>
                  <a:tcPr marL="64277"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156082"/>
                    </a:solidFill>
                  </a:tcPr>
                </a:tc>
                <a:tc>
                  <a:txBody>
                    <a:bodyPr/>
                    <a:lstStyle/>
                    <a:p>
                      <a:pPr algn="l" fontAlgn="ctr"/>
                      <a:r>
                        <a:rPr lang="en-US" sz="1000" b="0" i="0" u="none" strike="noStrike">
                          <a:solidFill>
                            <a:srgbClr val="FFFFFF"/>
                          </a:solidFill>
                          <a:effectLst/>
                          <a:latin typeface="Century Gothic" panose="020B0502020202020204" pitchFamily="34" charset="0"/>
                        </a:rPr>
                        <a:t> </a:t>
                      </a:r>
                    </a:p>
                  </a:txBody>
                  <a:tcPr marL="64277"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156082"/>
                    </a:solidFill>
                  </a:tcPr>
                </a:tc>
                <a:tc>
                  <a:txBody>
                    <a:bodyPr/>
                    <a:lstStyle/>
                    <a:p>
                      <a:pPr algn="l" fontAlgn="ctr"/>
                      <a:r>
                        <a:rPr lang="en-US" sz="1000" b="0" i="0" u="none" strike="noStrike">
                          <a:solidFill>
                            <a:srgbClr val="FFFFFF"/>
                          </a:solidFill>
                          <a:effectLst/>
                          <a:latin typeface="Century Gothic" panose="020B0502020202020204" pitchFamily="34" charset="0"/>
                        </a:rPr>
                        <a:t> </a:t>
                      </a:r>
                    </a:p>
                  </a:txBody>
                  <a:tcPr marL="64277"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156082"/>
                    </a:solidFill>
                  </a:tcPr>
                </a:tc>
                <a:tc>
                  <a:txBody>
                    <a:bodyPr/>
                    <a:lstStyle/>
                    <a:p>
                      <a:pPr algn="l" fontAlgn="ctr"/>
                      <a:r>
                        <a:rPr lang="en-US" sz="1000" b="0" i="0" u="none" strike="noStrike">
                          <a:solidFill>
                            <a:srgbClr val="FFFFFF"/>
                          </a:solidFill>
                          <a:effectLst/>
                          <a:latin typeface="Century Gothic" panose="020B0502020202020204" pitchFamily="34" charset="0"/>
                        </a:rPr>
                        <a:t> </a:t>
                      </a:r>
                    </a:p>
                  </a:txBody>
                  <a:tcPr marL="64277"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156082"/>
                    </a:solidFill>
                  </a:tcPr>
                </a:tc>
                <a:tc>
                  <a:txBody>
                    <a:bodyPr/>
                    <a:lstStyle/>
                    <a:p>
                      <a:pPr algn="l" fontAlgn="ctr"/>
                      <a:r>
                        <a:rPr lang="en-US" sz="1000" b="0" i="0" u="none" strike="noStrike" dirty="0">
                          <a:solidFill>
                            <a:srgbClr val="FFFFFF"/>
                          </a:solidFill>
                          <a:effectLst/>
                          <a:latin typeface="Century Gothic" panose="020B0502020202020204" pitchFamily="34" charset="0"/>
                        </a:rPr>
                        <a:t> </a:t>
                      </a:r>
                    </a:p>
                  </a:txBody>
                  <a:tcPr marL="64277"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156082"/>
                    </a:solidFill>
                  </a:tcPr>
                </a:tc>
                <a:tc>
                  <a:txBody>
                    <a:bodyPr/>
                    <a:lstStyle/>
                    <a:p>
                      <a:pPr algn="l" fontAlgn="ctr"/>
                      <a:r>
                        <a:rPr lang="en-US" sz="1000" b="0" i="0" u="none" strike="noStrike">
                          <a:solidFill>
                            <a:srgbClr val="FFFFFF"/>
                          </a:solidFill>
                          <a:effectLst/>
                          <a:latin typeface="Century Gothic" panose="020B0502020202020204" pitchFamily="34" charset="0"/>
                        </a:rPr>
                        <a:t> </a:t>
                      </a:r>
                    </a:p>
                  </a:txBody>
                  <a:tcPr marL="64277"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156082"/>
                    </a:solidFill>
                  </a:tcPr>
                </a:tc>
                <a:extLst>
                  <a:ext uri="{0D108BD9-81ED-4DB2-BD59-A6C34878D82A}">
                    <a16:rowId xmlns:a16="http://schemas.microsoft.com/office/drawing/2014/main" val="3987244673"/>
                  </a:ext>
                </a:extLst>
              </a:tr>
              <a:tr h="304681">
                <a:tc>
                  <a:txBody>
                    <a:bodyPr/>
                    <a:lstStyle/>
                    <a:p>
                      <a:pPr algn="l" fontAlgn="ctr"/>
                      <a:r>
                        <a:rPr lang="en-US" sz="1000" b="0" i="0" u="none" strike="noStrike" dirty="0">
                          <a:solidFill>
                            <a:srgbClr val="595959"/>
                          </a:solidFill>
                          <a:effectLst/>
                          <a:latin typeface="Century Gothic" panose="020B0502020202020204" pitchFamily="34" charset="0"/>
                        </a:rPr>
                        <a:t>Task</a:t>
                      </a:r>
                    </a:p>
                  </a:txBody>
                  <a:tcPr marL="64277"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ctr"/>
                      <a:r>
                        <a:rPr lang="en-US" sz="1000" b="0" i="0" u="none" strike="noStrike" dirty="0">
                          <a:solidFill>
                            <a:srgbClr val="595959"/>
                          </a:solidFill>
                          <a:effectLst/>
                          <a:latin typeface="Century Gothic" panose="020B0502020202020204" pitchFamily="34" charset="0"/>
                        </a:rPr>
                        <a:t>0</a:t>
                      </a:r>
                    </a:p>
                  </a:txBody>
                  <a:tcPr marL="7142"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ctr"/>
                      <a:r>
                        <a:rPr lang="en-US" sz="1000" b="0" i="0" u="none" strike="noStrike" dirty="0">
                          <a:solidFill>
                            <a:srgbClr val="595959"/>
                          </a:solidFill>
                          <a:effectLst/>
                          <a:latin typeface="Century Gothic" panose="020B0502020202020204" pitchFamily="34" charset="0"/>
                        </a:rPr>
                        <a:t>0</a:t>
                      </a:r>
                    </a:p>
                  </a:txBody>
                  <a:tcPr marL="7142"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ctr"/>
                      <a:r>
                        <a:rPr lang="en-US" sz="1000" b="0" i="0" u="none" strike="noStrike">
                          <a:solidFill>
                            <a:srgbClr val="000000"/>
                          </a:solidFill>
                          <a:effectLst/>
                          <a:latin typeface="Century Gothic" panose="020B0502020202020204" pitchFamily="34" charset="0"/>
                        </a:rPr>
                        <a:t>Flexible</a:t>
                      </a:r>
                    </a:p>
                  </a:txBody>
                  <a:tcPr marL="7142"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CEEF"/>
                    </a:solidFill>
                  </a:tcPr>
                </a:tc>
                <a:tc>
                  <a:txBody>
                    <a:bodyPr/>
                    <a:lstStyle/>
                    <a:p>
                      <a:pPr algn="l" fontAlgn="ctr"/>
                      <a:endParaRPr lang="en-US" sz="1000" b="0" i="0" u="none" strike="noStrike" dirty="0">
                        <a:solidFill>
                          <a:srgbClr val="595959"/>
                        </a:solidFill>
                        <a:effectLst/>
                        <a:latin typeface="Century Gothic" panose="020B0502020202020204" pitchFamily="34" charset="0"/>
                      </a:endParaRPr>
                    </a:p>
                  </a:txBody>
                  <a:tcPr marL="64277"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ctr"/>
                      <a:r>
                        <a:rPr lang="en-US" sz="1000" b="0" i="0" u="none" strike="noStrike">
                          <a:solidFill>
                            <a:srgbClr val="000000"/>
                          </a:solidFill>
                          <a:effectLst/>
                          <a:latin typeface="Century Gothic" panose="020B0502020202020204" pitchFamily="34" charset="0"/>
                        </a:rPr>
                        <a:t>Not Started</a:t>
                      </a:r>
                    </a:p>
                  </a:txBody>
                  <a:tcPr marL="7142"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BE2D5"/>
                    </a:solidFill>
                  </a:tcPr>
                </a:tc>
                <a:extLst>
                  <a:ext uri="{0D108BD9-81ED-4DB2-BD59-A6C34878D82A}">
                    <a16:rowId xmlns:a16="http://schemas.microsoft.com/office/drawing/2014/main" val="2129522225"/>
                  </a:ext>
                </a:extLst>
              </a:tr>
              <a:tr h="304681">
                <a:tc>
                  <a:txBody>
                    <a:bodyPr/>
                    <a:lstStyle/>
                    <a:p>
                      <a:pPr algn="l" fontAlgn="ctr"/>
                      <a:r>
                        <a:rPr lang="en-US" sz="1000" b="0" i="0" u="none" strike="noStrike" dirty="0">
                          <a:solidFill>
                            <a:srgbClr val="595959"/>
                          </a:solidFill>
                          <a:effectLst/>
                          <a:latin typeface="Century Gothic" panose="020B0502020202020204" pitchFamily="34" charset="0"/>
                        </a:rPr>
                        <a:t>Task</a:t>
                      </a:r>
                    </a:p>
                  </a:txBody>
                  <a:tcPr marL="64277"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ctr"/>
                      <a:r>
                        <a:rPr lang="en-US" sz="1000" b="0" i="0" u="none" strike="noStrike" dirty="0">
                          <a:solidFill>
                            <a:srgbClr val="595959"/>
                          </a:solidFill>
                          <a:effectLst/>
                          <a:latin typeface="Century Gothic" panose="020B0502020202020204" pitchFamily="34" charset="0"/>
                        </a:rPr>
                        <a:t>0</a:t>
                      </a:r>
                    </a:p>
                  </a:txBody>
                  <a:tcPr marL="7142"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ctr"/>
                      <a:r>
                        <a:rPr lang="en-US" sz="1000" b="0" i="0" u="none" strike="noStrike">
                          <a:solidFill>
                            <a:srgbClr val="595959"/>
                          </a:solidFill>
                          <a:effectLst/>
                          <a:latin typeface="Century Gothic" panose="020B0502020202020204" pitchFamily="34" charset="0"/>
                        </a:rPr>
                        <a:t>0</a:t>
                      </a:r>
                    </a:p>
                  </a:txBody>
                  <a:tcPr marL="7142"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ctr"/>
                      <a:r>
                        <a:rPr lang="en-US" sz="1000" b="0" i="0" u="none" strike="noStrike">
                          <a:solidFill>
                            <a:srgbClr val="000000"/>
                          </a:solidFill>
                          <a:effectLst/>
                          <a:latin typeface="Century Gothic" panose="020B0502020202020204" pitchFamily="34" charset="0"/>
                        </a:rPr>
                        <a:t>Critical</a:t>
                      </a:r>
                    </a:p>
                  </a:txBody>
                  <a:tcPr marL="7142"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BAC9F"/>
                    </a:solidFill>
                  </a:tcPr>
                </a:tc>
                <a:tc>
                  <a:txBody>
                    <a:bodyPr/>
                    <a:lstStyle/>
                    <a:p>
                      <a:pPr algn="l" fontAlgn="ctr"/>
                      <a:endParaRPr lang="en-US" sz="1000" b="0" i="0" u="none" strike="noStrike" dirty="0">
                        <a:solidFill>
                          <a:srgbClr val="595959"/>
                        </a:solidFill>
                        <a:effectLst/>
                        <a:latin typeface="Century Gothic" panose="020B0502020202020204" pitchFamily="34" charset="0"/>
                      </a:endParaRPr>
                    </a:p>
                  </a:txBody>
                  <a:tcPr marL="64277"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ctr"/>
                      <a:r>
                        <a:rPr lang="en-US" sz="1000" b="0" i="0" u="none" strike="noStrike" dirty="0">
                          <a:solidFill>
                            <a:srgbClr val="000000"/>
                          </a:solidFill>
                          <a:effectLst/>
                          <a:latin typeface="Century Gothic" panose="020B0502020202020204" pitchFamily="34" charset="0"/>
                        </a:rPr>
                        <a:t>On Hold</a:t>
                      </a:r>
                    </a:p>
                  </a:txBody>
                  <a:tcPr marL="7142"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C1F0C8"/>
                    </a:solidFill>
                  </a:tcPr>
                </a:tc>
                <a:extLst>
                  <a:ext uri="{0D108BD9-81ED-4DB2-BD59-A6C34878D82A}">
                    <a16:rowId xmlns:a16="http://schemas.microsoft.com/office/drawing/2014/main" val="2824657351"/>
                  </a:ext>
                </a:extLst>
              </a:tr>
              <a:tr h="304681">
                <a:tc>
                  <a:txBody>
                    <a:bodyPr/>
                    <a:lstStyle/>
                    <a:p>
                      <a:pPr algn="l" fontAlgn="ctr"/>
                      <a:r>
                        <a:rPr lang="en-US" sz="1000" b="0" i="0" u="none" strike="noStrike" dirty="0">
                          <a:solidFill>
                            <a:srgbClr val="595959"/>
                          </a:solidFill>
                          <a:effectLst/>
                          <a:latin typeface="Century Gothic" panose="020B0502020202020204" pitchFamily="34" charset="0"/>
                        </a:rPr>
                        <a:t>Task</a:t>
                      </a:r>
                    </a:p>
                  </a:txBody>
                  <a:tcPr marL="64277"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ctr"/>
                      <a:r>
                        <a:rPr lang="en-US" sz="1000" b="0" i="0" u="none" strike="noStrike" dirty="0">
                          <a:solidFill>
                            <a:srgbClr val="595959"/>
                          </a:solidFill>
                          <a:effectLst/>
                          <a:latin typeface="Century Gothic" panose="020B0502020202020204" pitchFamily="34" charset="0"/>
                        </a:rPr>
                        <a:t>0</a:t>
                      </a:r>
                    </a:p>
                  </a:txBody>
                  <a:tcPr marL="7142"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ctr"/>
                      <a:r>
                        <a:rPr lang="en-US" sz="1000" b="0" i="0" u="none" strike="noStrike" dirty="0">
                          <a:solidFill>
                            <a:srgbClr val="595959"/>
                          </a:solidFill>
                          <a:effectLst/>
                          <a:latin typeface="Century Gothic" panose="020B0502020202020204" pitchFamily="34" charset="0"/>
                        </a:rPr>
                        <a:t>0</a:t>
                      </a:r>
                    </a:p>
                  </a:txBody>
                  <a:tcPr marL="7142"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ctr"/>
                      <a:r>
                        <a:rPr lang="en-US" sz="1000" b="0" i="0" u="none" strike="noStrike">
                          <a:solidFill>
                            <a:srgbClr val="000000"/>
                          </a:solidFill>
                          <a:effectLst/>
                          <a:latin typeface="Century Gothic" panose="020B0502020202020204" pitchFamily="34" charset="0"/>
                        </a:rPr>
                        <a:t>Flexible</a:t>
                      </a:r>
                    </a:p>
                  </a:txBody>
                  <a:tcPr marL="7142"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CEEF"/>
                    </a:solidFill>
                  </a:tcPr>
                </a:tc>
                <a:tc>
                  <a:txBody>
                    <a:bodyPr/>
                    <a:lstStyle/>
                    <a:p>
                      <a:pPr algn="l" fontAlgn="ctr"/>
                      <a:endParaRPr lang="en-US" sz="1000" b="0" i="0" u="none" strike="noStrike" dirty="0">
                        <a:solidFill>
                          <a:srgbClr val="595959"/>
                        </a:solidFill>
                        <a:effectLst/>
                        <a:latin typeface="Century Gothic" panose="020B0502020202020204" pitchFamily="34" charset="0"/>
                      </a:endParaRPr>
                    </a:p>
                  </a:txBody>
                  <a:tcPr marL="64277"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ctr"/>
                      <a:r>
                        <a:rPr lang="en-US" sz="1000" b="0" i="0" u="none" strike="noStrike" dirty="0">
                          <a:solidFill>
                            <a:srgbClr val="000000"/>
                          </a:solidFill>
                          <a:effectLst/>
                          <a:latin typeface="Century Gothic" panose="020B0502020202020204" pitchFamily="34" charset="0"/>
                        </a:rPr>
                        <a:t>In Progress</a:t>
                      </a:r>
                    </a:p>
                  </a:txBody>
                  <a:tcPr marL="7142" marR="7142" marT="7142"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CAEDFB"/>
                    </a:solidFill>
                  </a:tcPr>
                </a:tc>
                <a:extLst>
                  <a:ext uri="{0D108BD9-81ED-4DB2-BD59-A6C34878D82A}">
                    <a16:rowId xmlns:a16="http://schemas.microsoft.com/office/drawing/2014/main" val="3093470234"/>
                  </a:ext>
                </a:extLst>
              </a:tr>
            </a:tbl>
          </a:graphicData>
        </a:graphic>
      </p:graphicFrame>
    </p:spTree>
    <p:extLst>
      <p:ext uri="{BB962C8B-B14F-4D97-AF65-F5344CB8AC3E}">
        <p14:creationId xmlns:p14="http://schemas.microsoft.com/office/powerpoint/2010/main" val="20431734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1BC736FB-ECB3-6947-8A3E-2AC7672BA480}"/>
              </a:ext>
            </a:extLst>
          </p:cNvPr>
          <p:cNvGraphicFramePr>
            <a:graphicFrameLocks noGrp="1"/>
          </p:cNvGraphicFramePr>
          <p:nvPr>
            <p:extLst>
              <p:ext uri="{D42A27DB-BD31-4B8C-83A1-F6EECF244321}">
                <p14:modId xmlns:p14="http://schemas.microsoft.com/office/powerpoint/2010/main" val="3786466325"/>
              </p:ext>
            </p:extLst>
          </p:nvPr>
        </p:nvGraphicFramePr>
        <p:xfrm>
          <a:off x="787790" y="1050352"/>
          <a:ext cx="10227213" cy="2468352"/>
        </p:xfrm>
        <a:graphic>
          <a:graphicData uri="http://schemas.openxmlformats.org/drawingml/2006/table">
            <a:tbl>
              <a:tblPr firstRow="1" firstCol="1" bandRow="1">
                <a:tableStyleId>{5C22544A-7EE6-4342-B048-85BDC9FD1C3A}</a:tableStyleId>
              </a:tblPr>
              <a:tblGrid>
                <a:gridCol w="10227213">
                  <a:extLst>
                    <a:ext uri="{9D8B030D-6E8A-4147-A177-3AD203B41FA5}">
                      <a16:colId xmlns:a16="http://schemas.microsoft.com/office/drawing/2014/main" val="2161760999"/>
                    </a:ext>
                  </a:extLst>
                </a:gridCol>
              </a:tblGrid>
              <a:tr h="2468352">
                <a:tc>
                  <a:txBody>
                    <a:bodyPr/>
                    <a:lstStyle/>
                    <a:p>
                      <a:pPr marL="0" marR="0" algn="ctr">
                        <a:spcBef>
                          <a:spcPts val="0"/>
                        </a:spcBef>
                        <a:spcAft>
                          <a:spcPts val="0"/>
                        </a:spcAft>
                      </a:pPr>
                      <a:r>
                        <a:rPr lang="en-US" sz="1600" b="1" dirty="0">
                          <a:solidFill>
                            <a:schemeClr val="tx1"/>
                          </a:solidFill>
                          <a:effectLst/>
                          <a:latin typeface="Century Gothic" panose="020B0502020202020204" pitchFamily="34" charset="0"/>
                        </a:rPr>
                        <a:t>DISCLAIMER</a:t>
                      </a:r>
                      <a:endParaRPr lang="en-US" sz="1200" b="1" dirty="0">
                        <a:solidFill>
                          <a:schemeClr val="tx1"/>
                        </a:solidFill>
                        <a:effectLst/>
                        <a:latin typeface="Century Gothic" panose="020B0502020202020204" pitchFamily="34" charset="0"/>
                      </a:endParaRPr>
                    </a:p>
                    <a:p>
                      <a:pPr marL="0" marR="0">
                        <a:spcBef>
                          <a:spcPts val="0"/>
                        </a:spcBef>
                        <a:spcAft>
                          <a:spcPts val="0"/>
                        </a:spcAft>
                      </a:pPr>
                      <a:r>
                        <a:rPr lang="en-US" sz="1200" b="0" dirty="0">
                          <a:solidFill>
                            <a:schemeClr val="tx1"/>
                          </a:solidFill>
                          <a:effectLst/>
                          <a:latin typeface="Century Gothic" panose="020B0502020202020204" pitchFamily="34" charset="0"/>
                        </a:rPr>
                        <a:t> </a:t>
                      </a:r>
                    </a:p>
                    <a:p>
                      <a:pPr marL="0" marR="0">
                        <a:spcBef>
                          <a:spcPts val="0"/>
                        </a:spcBef>
                        <a:spcAft>
                          <a:spcPts val="0"/>
                        </a:spcAft>
                      </a:pPr>
                      <a:r>
                        <a:rPr lang="en-US" sz="1400" b="0" dirty="0">
                          <a:solidFill>
                            <a:schemeClr val="tx1"/>
                          </a:solidFill>
                          <a:effectLst/>
                          <a:latin typeface="Century Gothic" panose="020B0502020202020204" pitchFamily="34" charset="0"/>
                        </a:rPr>
                        <a:t>Any articles, templates, or information provided by Smartsheet on the website are for reference only. While we strive to keep the information up to date and correct, we make no representations or warranties of any kind, express or implied, about the completeness, accuracy, reliability, suitability, or availability with respect to the website or the information, articles, templates, or related graphics contained on the website. Any reliance you place on such information is therefore strictly at your own risk.</a:t>
                      </a:r>
                      <a:endParaRPr lang="en-US" sz="14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228600" marR="73025" marT="0" marB="0" anchor="ctr">
                    <a:lnL w="76200" cap="flat" cmpd="sng" algn="ctr">
                      <a:solidFill>
                        <a:schemeClr val="bg1">
                          <a:lumMod val="50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24880165"/>
                  </a:ext>
                </a:extLst>
              </a:tr>
            </a:tbl>
          </a:graphicData>
        </a:graphic>
      </p:graphicFrame>
    </p:spTree>
    <p:extLst>
      <p:ext uri="{BB962C8B-B14F-4D97-AF65-F5344CB8AC3E}">
        <p14:creationId xmlns:p14="http://schemas.microsoft.com/office/powerpoint/2010/main" val="2929323684"/>
      </p:ext>
    </p:extLst>
  </p:cSld>
  <p:clrMapOvr>
    <a:masterClrMapping/>
  </p:clrMapOvr>
</p:sld>
</file>

<file path=ppt/theme/theme1.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C-Project-Definition-Six-Sigma-Worksheet-Template_PowerPoint.pptx" id="{1A6CECA6-5CAA-42D4-8DA2-827806DBC337}" vid="{91750753-04A7-40CD-A9A0-14A184A3CC5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Use this as a PPT template</Template>
  <TotalTime>10</TotalTime>
  <Words>466</Words>
  <Application>Microsoft Office PowerPoint</Application>
  <PresentationFormat>Widescreen</PresentationFormat>
  <Paragraphs>204</Paragraphs>
  <Slides>6</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vt:i4>
      </vt:variant>
    </vt:vector>
  </HeadingPairs>
  <TitlesOfParts>
    <vt:vector size="11" baseType="lpstr">
      <vt:lpstr>Arial</vt:lpstr>
      <vt:lpstr>Calibri</vt:lpstr>
      <vt:lpstr>Calibri Light</vt:lpstr>
      <vt:lpstr>Century Gothic</vt:lpstr>
      <vt:lpstr>Тема Office</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Bess</dc:creator>
  <cp:lastModifiedBy>Kayla Franssen</cp:lastModifiedBy>
  <cp:revision>2</cp:revision>
  <dcterms:created xsi:type="dcterms:W3CDTF">2025-02-20T01:25:55Z</dcterms:created>
  <dcterms:modified xsi:type="dcterms:W3CDTF">2025-02-20T17:36:25Z</dcterms:modified>
</cp:coreProperties>
</file>