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42" r:id="rId2"/>
    <p:sldId id="354" r:id="rId3"/>
    <p:sldId id="355" r:id="rId4"/>
    <p:sldId id="365" r:id="rId5"/>
    <p:sldId id="370" r:id="rId6"/>
    <p:sldId id="371" r:id="rId7"/>
    <p:sldId id="372" r:id="rId8"/>
    <p:sldId id="369" r:id="rId9"/>
    <p:sldId id="29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EBF7"/>
    <a:srgbClr val="FEFCCE"/>
    <a:srgbClr val="5F2078"/>
    <a:srgbClr val="C3BA05"/>
    <a:srgbClr val="E8DD06"/>
    <a:srgbClr val="F2F2F2"/>
    <a:srgbClr val="578EA9"/>
    <a:srgbClr val="647C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94660"/>
  </p:normalViewPr>
  <p:slideViewPr>
    <p:cSldViewPr snapToGrid="0">
      <p:cViewPr varScale="1">
        <p:scale>
          <a:sx n="112" d="100"/>
          <a:sy n="112" d="100"/>
        </p:scale>
        <p:origin x="70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27571-D808-4FBB-8C0A-C0081B300BBE}" type="datetimeFigureOut">
              <a:rPr lang="en-US" smtClean="0"/>
              <a:t>3/13/25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C2988F-0C57-417B-8E60-D088E562541E}" type="slidenum">
              <a:rPr lang="en-US" smtClean="0"/>
              <a:t>‹#›</a:t>
            </a:fld>
            <a:endParaRPr lang="en-US" dirty="0"/>
          </a:p>
        </p:txBody>
      </p:sp>
    </p:spTree>
    <p:extLst>
      <p:ext uri="{BB962C8B-B14F-4D97-AF65-F5344CB8AC3E}">
        <p14:creationId xmlns:p14="http://schemas.microsoft.com/office/powerpoint/2010/main" val="875169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20812-7C71-A3A7-0011-268B634D6E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B197C7-2114-B570-BC63-F3D3E68B3D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E22EA3-4A76-03CF-4240-F8BDA449DF0B}"/>
              </a:ext>
            </a:extLst>
          </p:cNvPr>
          <p:cNvSpPr>
            <a:spLocks noGrp="1"/>
          </p:cNvSpPr>
          <p:nvPr>
            <p:ph type="dt" sz="half" idx="10"/>
          </p:nvPr>
        </p:nvSpPr>
        <p:spPr/>
        <p:txBody>
          <a:bodyPr/>
          <a:lstStyle/>
          <a:p>
            <a:fld id="{02A4FD56-2863-417B-9B78-D4A7CC70CC8D}" type="datetimeFigureOut">
              <a:rPr lang="en-US" smtClean="0"/>
              <a:t>3/13/25</a:t>
            </a:fld>
            <a:endParaRPr lang="en-US" dirty="0"/>
          </a:p>
        </p:txBody>
      </p:sp>
      <p:sp>
        <p:nvSpPr>
          <p:cNvPr id="5" name="Footer Placeholder 4">
            <a:extLst>
              <a:ext uri="{FF2B5EF4-FFF2-40B4-BE49-F238E27FC236}">
                <a16:creationId xmlns:a16="http://schemas.microsoft.com/office/drawing/2014/main" id="{578FB7D4-13BA-9B55-679A-6D030015D8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751910-C6C0-1F6F-322C-FD0FCCBBF4EF}"/>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85557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D24C1-7382-A3DB-626E-97CEDAE4C3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9978FF-7F63-9A03-4FD6-4A01FDD41C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EF76F-D19A-BD97-8165-CC21CC6BF6DD}"/>
              </a:ext>
            </a:extLst>
          </p:cNvPr>
          <p:cNvSpPr>
            <a:spLocks noGrp="1"/>
          </p:cNvSpPr>
          <p:nvPr>
            <p:ph type="dt" sz="half" idx="10"/>
          </p:nvPr>
        </p:nvSpPr>
        <p:spPr/>
        <p:txBody>
          <a:bodyPr/>
          <a:lstStyle/>
          <a:p>
            <a:fld id="{02A4FD56-2863-417B-9B78-D4A7CC70CC8D}" type="datetimeFigureOut">
              <a:rPr lang="en-US" smtClean="0"/>
              <a:t>3/13/25</a:t>
            </a:fld>
            <a:endParaRPr lang="en-US" dirty="0"/>
          </a:p>
        </p:txBody>
      </p:sp>
      <p:sp>
        <p:nvSpPr>
          <p:cNvPr id="5" name="Footer Placeholder 4">
            <a:extLst>
              <a:ext uri="{FF2B5EF4-FFF2-40B4-BE49-F238E27FC236}">
                <a16:creationId xmlns:a16="http://schemas.microsoft.com/office/drawing/2014/main" id="{3269A2AD-4CBB-493E-2F23-702C91C3BC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9CD7D9-6314-1AEE-1863-695AF090FFA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30421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018ED0-31CD-1A3F-4141-82DB2E7667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D2B400-EF3A-0C29-A39B-9D3AFA8588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A12A8-FFE3-7296-83AC-87B81F279D1A}"/>
              </a:ext>
            </a:extLst>
          </p:cNvPr>
          <p:cNvSpPr>
            <a:spLocks noGrp="1"/>
          </p:cNvSpPr>
          <p:nvPr>
            <p:ph type="dt" sz="half" idx="10"/>
          </p:nvPr>
        </p:nvSpPr>
        <p:spPr/>
        <p:txBody>
          <a:bodyPr/>
          <a:lstStyle/>
          <a:p>
            <a:fld id="{02A4FD56-2863-417B-9B78-D4A7CC70CC8D}" type="datetimeFigureOut">
              <a:rPr lang="en-US" smtClean="0"/>
              <a:t>3/13/25</a:t>
            </a:fld>
            <a:endParaRPr lang="en-US" dirty="0"/>
          </a:p>
        </p:txBody>
      </p:sp>
      <p:sp>
        <p:nvSpPr>
          <p:cNvPr id="5" name="Footer Placeholder 4">
            <a:extLst>
              <a:ext uri="{FF2B5EF4-FFF2-40B4-BE49-F238E27FC236}">
                <a16:creationId xmlns:a16="http://schemas.microsoft.com/office/drawing/2014/main" id="{FB0A9CB9-4AF9-46AA-36BB-5ACB42E326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81F243-F8E3-A0DE-8B14-3A004BBF575C}"/>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20259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5AD1-0D6B-152B-E17F-42C86B335D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770E93-A030-28AE-27F0-4BB8371E10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4C650-E7B8-D0DF-752B-86E4DF37487F}"/>
              </a:ext>
            </a:extLst>
          </p:cNvPr>
          <p:cNvSpPr>
            <a:spLocks noGrp="1"/>
          </p:cNvSpPr>
          <p:nvPr>
            <p:ph type="dt" sz="half" idx="10"/>
          </p:nvPr>
        </p:nvSpPr>
        <p:spPr/>
        <p:txBody>
          <a:bodyPr/>
          <a:lstStyle/>
          <a:p>
            <a:fld id="{02A4FD56-2863-417B-9B78-D4A7CC70CC8D}" type="datetimeFigureOut">
              <a:rPr lang="en-US" smtClean="0"/>
              <a:t>3/13/25</a:t>
            </a:fld>
            <a:endParaRPr lang="en-US" dirty="0"/>
          </a:p>
        </p:txBody>
      </p:sp>
      <p:sp>
        <p:nvSpPr>
          <p:cNvPr id="5" name="Footer Placeholder 4">
            <a:extLst>
              <a:ext uri="{FF2B5EF4-FFF2-40B4-BE49-F238E27FC236}">
                <a16:creationId xmlns:a16="http://schemas.microsoft.com/office/drawing/2014/main" id="{4E69D9AE-B856-036D-9053-88ABDE3CEE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A185DA-CA17-B5D5-FD34-E509C3A0E0BA}"/>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291043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E3C2A-3480-2879-3359-9C42A2EF1B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ABF402-11C1-8CA1-479B-9A1267953B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15E018-9D96-53A1-B54F-9EDEAE89590D}"/>
              </a:ext>
            </a:extLst>
          </p:cNvPr>
          <p:cNvSpPr>
            <a:spLocks noGrp="1"/>
          </p:cNvSpPr>
          <p:nvPr>
            <p:ph type="dt" sz="half" idx="10"/>
          </p:nvPr>
        </p:nvSpPr>
        <p:spPr/>
        <p:txBody>
          <a:bodyPr/>
          <a:lstStyle/>
          <a:p>
            <a:fld id="{02A4FD56-2863-417B-9B78-D4A7CC70CC8D}" type="datetimeFigureOut">
              <a:rPr lang="en-US" smtClean="0"/>
              <a:t>3/13/25</a:t>
            </a:fld>
            <a:endParaRPr lang="en-US" dirty="0"/>
          </a:p>
        </p:txBody>
      </p:sp>
      <p:sp>
        <p:nvSpPr>
          <p:cNvPr id="5" name="Footer Placeholder 4">
            <a:extLst>
              <a:ext uri="{FF2B5EF4-FFF2-40B4-BE49-F238E27FC236}">
                <a16:creationId xmlns:a16="http://schemas.microsoft.com/office/drawing/2014/main" id="{BDB34C1A-4AA2-09F1-D02B-C651E4C357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272E61-F0EA-DAB9-3932-A5AA3A9D96D5}"/>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61918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2768D-5891-E3A1-B70B-7F01AFCE42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DCB48B-8B65-4096-A2AF-9BAB76689F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13ED66-2FA9-4C39-6B1F-149D5DBD85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15609F-73A4-1EAA-78A0-5284DF16556D}"/>
              </a:ext>
            </a:extLst>
          </p:cNvPr>
          <p:cNvSpPr>
            <a:spLocks noGrp="1"/>
          </p:cNvSpPr>
          <p:nvPr>
            <p:ph type="dt" sz="half" idx="10"/>
          </p:nvPr>
        </p:nvSpPr>
        <p:spPr/>
        <p:txBody>
          <a:bodyPr/>
          <a:lstStyle/>
          <a:p>
            <a:fld id="{02A4FD56-2863-417B-9B78-D4A7CC70CC8D}" type="datetimeFigureOut">
              <a:rPr lang="en-US" smtClean="0"/>
              <a:t>3/13/25</a:t>
            </a:fld>
            <a:endParaRPr lang="en-US" dirty="0"/>
          </a:p>
        </p:txBody>
      </p:sp>
      <p:sp>
        <p:nvSpPr>
          <p:cNvPr id="6" name="Footer Placeholder 5">
            <a:extLst>
              <a:ext uri="{FF2B5EF4-FFF2-40B4-BE49-F238E27FC236}">
                <a16:creationId xmlns:a16="http://schemas.microsoft.com/office/drawing/2014/main" id="{4BF80492-F326-2038-2498-E53043FF5C3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626204-60EA-D4EA-7018-619664E991D2}"/>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409737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592F-5199-AF13-8A6D-DB92042109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D85CAE-9E1D-CCFA-0616-FBBC310D9B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232DB9-727C-EA56-35F0-AAEE0837FB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362160-CF05-6253-0439-1467C2E948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3DB43D-69D6-B016-04DE-C4AA4F0948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A08581-E5B2-AFF9-1A75-9D02B1281323}"/>
              </a:ext>
            </a:extLst>
          </p:cNvPr>
          <p:cNvSpPr>
            <a:spLocks noGrp="1"/>
          </p:cNvSpPr>
          <p:nvPr>
            <p:ph type="dt" sz="half" idx="10"/>
          </p:nvPr>
        </p:nvSpPr>
        <p:spPr/>
        <p:txBody>
          <a:bodyPr/>
          <a:lstStyle/>
          <a:p>
            <a:fld id="{02A4FD56-2863-417B-9B78-D4A7CC70CC8D}" type="datetimeFigureOut">
              <a:rPr lang="en-US" smtClean="0"/>
              <a:t>3/13/25</a:t>
            </a:fld>
            <a:endParaRPr lang="en-US" dirty="0"/>
          </a:p>
        </p:txBody>
      </p:sp>
      <p:sp>
        <p:nvSpPr>
          <p:cNvPr id="8" name="Footer Placeholder 7">
            <a:extLst>
              <a:ext uri="{FF2B5EF4-FFF2-40B4-BE49-F238E27FC236}">
                <a16:creationId xmlns:a16="http://schemas.microsoft.com/office/drawing/2014/main" id="{CB5A6C79-7638-56AC-0B96-AA2E1ECF466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CE8F235-C270-50FA-B0CE-5F6891865F2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117301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3D39-7EA1-9995-8D79-447DD42883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847B6-C740-F202-A105-3E2C85F53170}"/>
              </a:ext>
            </a:extLst>
          </p:cNvPr>
          <p:cNvSpPr>
            <a:spLocks noGrp="1"/>
          </p:cNvSpPr>
          <p:nvPr>
            <p:ph type="dt" sz="half" idx="10"/>
          </p:nvPr>
        </p:nvSpPr>
        <p:spPr/>
        <p:txBody>
          <a:bodyPr/>
          <a:lstStyle/>
          <a:p>
            <a:fld id="{02A4FD56-2863-417B-9B78-D4A7CC70CC8D}" type="datetimeFigureOut">
              <a:rPr lang="en-US" smtClean="0"/>
              <a:t>3/13/25</a:t>
            </a:fld>
            <a:endParaRPr lang="en-US" dirty="0"/>
          </a:p>
        </p:txBody>
      </p:sp>
      <p:sp>
        <p:nvSpPr>
          <p:cNvPr id="4" name="Footer Placeholder 3">
            <a:extLst>
              <a:ext uri="{FF2B5EF4-FFF2-40B4-BE49-F238E27FC236}">
                <a16:creationId xmlns:a16="http://schemas.microsoft.com/office/drawing/2014/main" id="{C1DDE017-C284-4DE3-D387-0CF7663962C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E990540-46F3-48E3-CD2C-CC167474498E}"/>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34705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ED1B23-3E3A-FAA3-54F1-14009208C918}"/>
              </a:ext>
            </a:extLst>
          </p:cNvPr>
          <p:cNvSpPr>
            <a:spLocks noGrp="1"/>
          </p:cNvSpPr>
          <p:nvPr>
            <p:ph type="dt" sz="half" idx="10"/>
          </p:nvPr>
        </p:nvSpPr>
        <p:spPr/>
        <p:txBody>
          <a:bodyPr/>
          <a:lstStyle/>
          <a:p>
            <a:fld id="{02A4FD56-2863-417B-9B78-D4A7CC70CC8D}" type="datetimeFigureOut">
              <a:rPr lang="en-US" smtClean="0"/>
              <a:t>3/13/25</a:t>
            </a:fld>
            <a:endParaRPr lang="en-US" dirty="0"/>
          </a:p>
        </p:txBody>
      </p:sp>
      <p:sp>
        <p:nvSpPr>
          <p:cNvPr id="3" name="Footer Placeholder 2">
            <a:extLst>
              <a:ext uri="{FF2B5EF4-FFF2-40B4-BE49-F238E27FC236}">
                <a16:creationId xmlns:a16="http://schemas.microsoft.com/office/drawing/2014/main" id="{3A6572AC-E472-8F0D-4B35-71204B4F07D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B84C465-74DB-8217-A6AC-863D32D29B3B}"/>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108864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B0DE1-3306-FFE2-2D96-D615E75CF2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9167A7-D478-C0C9-BAE1-FD8B7E2841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892359-B0F9-5EAB-9A48-01DECBDCF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FD3968-DAEF-0D82-9B32-46364708ABE2}"/>
              </a:ext>
            </a:extLst>
          </p:cNvPr>
          <p:cNvSpPr>
            <a:spLocks noGrp="1"/>
          </p:cNvSpPr>
          <p:nvPr>
            <p:ph type="dt" sz="half" idx="10"/>
          </p:nvPr>
        </p:nvSpPr>
        <p:spPr/>
        <p:txBody>
          <a:bodyPr/>
          <a:lstStyle/>
          <a:p>
            <a:fld id="{02A4FD56-2863-417B-9B78-D4A7CC70CC8D}" type="datetimeFigureOut">
              <a:rPr lang="en-US" smtClean="0"/>
              <a:t>3/13/25</a:t>
            </a:fld>
            <a:endParaRPr lang="en-US" dirty="0"/>
          </a:p>
        </p:txBody>
      </p:sp>
      <p:sp>
        <p:nvSpPr>
          <p:cNvPr id="6" name="Footer Placeholder 5">
            <a:extLst>
              <a:ext uri="{FF2B5EF4-FFF2-40B4-BE49-F238E27FC236}">
                <a16:creationId xmlns:a16="http://schemas.microsoft.com/office/drawing/2014/main" id="{58490367-AFB7-AA6F-21DE-B3F2A4F74D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F83673-0F9F-355E-5480-D217D800186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421477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0BC9-91AA-8E36-A4FC-9AB18FB856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6B6399-F616-AAA2-F28C-06C2EA93F2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5BE99CF-7CD6-DA51-550F-2960523F81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401065-15D2-08B2-7951-228ECDD95758}"/>
              </a:ext>
            </a:extLst>
          </p:cNvPr>
          <p:cNvSpPr>
            <a:spLocks noGrp="1"/>
          </p:cNvSpPr>
          <p:nvPr>
            <p:ph type="dt" sz="half" idx="10"/>
          </p:nvPr>
        </p:nvSpPr>
        <p:spPr/>
        <p:txBody>
          <a:bodyPr/>
          <a:lstStyle/>
          <a:p>
            <a:fld id="{02A4FD56-2863-417B-9B78-D4A7CC70CC8D}" type="datetimeFigureOut">
              <a:rPr lang="en-US" smtClean="0"/>
              <a:t>3/13/25</a:t>
            </a:fld>
            <a:endParaRPr lang="en-US" dirty="0"/>
          </a:p>
        </p:txBody>
      </p:sp>
      <p:sp>
        <p:nvSpPr>
          <p:cNvPr id="6" name="Footer Placeholder 5">
            <a:extLst>
              <a:ext uri="{FF2B5EF4-FFF2-40B4-BE49-F238E27FC236}">
                <a16:creationId xmlns:a16="http://schemas.microsoft.com/office/drawing/2014/main" id="{2C849551-D786-BB7A-D377-01C5ACEBC1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D8CE949-099B-F3F8-FBB8-756C9C37DC1C}"/>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55185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BA68AA-C2C5-5892-9782-24F8425508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F6E457-EDC9-A132-074C-6E1B04FB2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609C0-D979-0F61-B095-FFF699F31E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2A4FD56-2863-417B-9B78-D4A7CC70CC8D}" type="datetimeFigureOut">
              <a:rPr lang="en-US" smtClean="0"/>
              <a:t>3/13/25</a:t>
            </a:fld>
            <a:endParaRPr lang="en-US" dirty="0"/>
          </a:p>
        </p:txBody>
      </p:sp>
      <p:sp>
        <p:nvSpPr>
          <p:cNvPr id="5" name="Footer Placeholder 4">
            <a:extLst>
              <a:ext uri="{FF2B5EF4-FFF2-40B4-BE49-F238E27FC236}">
                <a16:creationId xmlns:a16="http://schemas.microsoft.com/office/drawing/2014/main" id="{C68A6459-ADED-9912-C41C-E2E3527ADC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E259C8C9-F461-FEB6-56A3-3AB7A34315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643E1E-FB8D-4230-BCC4-71E52444610E}" type="slidenum">
              <a:rPr lang="en-US" smtClean="0"/>
              <a:t>‹#›</a:t>
            </a:fld>
            <a:endParaRPr lang="en-US" dirty="0"/>
          </a:p>
        </p:txBody>
      </p:sp>
    </p:spTree>
    <p:extLst>
      <p:ext uri="{BB962C8B-B14F-4D97-AF65-F5344CB8AC3E}">
        <p14:creationId xmlns:p14="http://schemas.microsoft.com/office/powerpoint/2010/main" val="3952242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342&amp;utm_source=template-powerpoint&amp;utm_medium=content&amp;utm_campaign=Retail+Order+Management+Presentation-powerpoint-12342&amp;lpa=Retail+Order+Management+Presentation+powerpoint+12342"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D4674C6-6B50-5A43-36B0-83D037086DC8}"/>
              </a:ext>
            </a:extLst>
          </p:cNvPr>
          <p:cNvGrpSpPr/>
          <p:nvPr/>
        </p:nvGrpSpPr>
        <p:grpSpPr>
          <a:xfrm>
            <a:off x="0" y="0"/>
            <a:ext cx="12192000" cy="6858000"/>
            <a:chOff x="1133396" y="125016"/>
            <a:chExt cx="11430000" cy="6429375"/>
          </a:xfrm>
        </p:grpSpPr>
        <p:pic>
          <p:nvPicPr>
            <p:cNvPr id="5" name="Picture 4" descr="Blue rough chevron pattern">
              <a:extLst>
                <a:ext uri="{FF2B5EF4-FFF2-40B4-BE49-F238E27FC236}">
                  <a16:creationId xmlns:a16="http://schemas.microsoft.com/office/drawing/2014/main" id="{C6CA63D6-8BAD-6952-B0C2-2BB3B1C8CA62}"/>
                </a:ext>
              </a:extLst>
            </p:cNvPr>
            <p:cNvPicPr>
              <a:picLocks noChangeAspect="1"/>
            </p:cNvPicPr>
            <p:nvPr/>
          </p:nvPicPr>
          <p:blipFill>
            <a:blip r:embed="rId2">
              <a:alphaModFix amt="20000"/>
              <a:duotone>
                <a:schemeClr val="accent5">
                  <a:shade val="45000"/>
                  <a:satMod val="135000"/>
                </a:schemeClr>
                <a:prstClr val="white"/>
              </a:duotone>
              <a:extLst>
                <a:ext uri="{28A0092B-C50C-407E-A947-70E740481C1C}">
                  <a14:useLocalDpi xmlns:a14="http://schemas.microsoft.com/office/drawing/2010/main" val="0"/>
                </a:ext>
              </a:extLst>
            </a:blip>
            <a:srcRect l="16526" t="1823" b="4427"/>
            <a:stretch/>
          </p:blipFill>
          <p:spPr>
            <a:xfrm>
              <a:off x="1133396" y="125016"/>
              <a:ext cx="5724604" cy="6429375"/>
            </a:xfrm>
            <a:prstGeom prst="rect">
              <a:avLst/>
            </a:prstGeom>
          </p:spPr>
        </p:pic>
        <p:pic>
          <p:nvPicPr>
            <p:cNvPr id="6" name="Picture 5" descr="Blue rough chevron pattern">
              <a:extLst>
                <a:ext uri="{FF2B5EF4-FFF2-40B4-BE49-F238E27FC236}">
                  <a16:creationId xmlns:a16="http://schemas.microsoft.com/office/drawing/2014/main" id="{EF9F4B0D-9C8C-A156-3A42-6FEEDBED1DDF}"/>
                </a:ext>
              </a:extLst>
            </p:cNvPr>
            <p:cNvPicPr>
              <a:picLocks noChangeAspect="1"/>
            </p:cNvPicPr>
            <p:nvPr/>
          </p:nvPicPr>
          <p:blipFill>
            <a:blip r:embed="rId2">
              <a:alphaModFix amt="20000"/>
              <a:duotone>
                <a:schemeClr val="accent5">
                  <a:shade val="45000"/>
                  <a:satMod val="135000"/>
                </a:schemeClr>
                <a:prstClr val="white"/>
              </a:duotone>
              <a:extLst>
                <a:ext uri="{28A0092B-C50C-407E-A947-70E740481C1C}">
                  <a14:useLocalDpi xmlns:a14="http://schemas.microsoft.com/office/drawing/2010/main" val="0"/>
                </a:ext>
              </a:extLst>
            </a:blip>
            <a:srcRect t="1823" r="16807" b="4427"/>
            <a:stretch/>
          </p:blipFill>
          <p:spPr>
            <a:xfrm>
              <a:off x="6858000" y="125016"/>
              <a:ext cx="5705396" cy="6429375"/>
            </a:xfrm>
            <a:prstGeom prst="rect">
              <a:avLst/>
            </a:prstGeom>
          </p:spPr>
        </p:pic>
      </p:grpSp>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rcRect/>
          <a:stretch/>
        </p:blipFill>
        <p:spPr>
          <a:xfrm>
            <a:off x="8297056" y="402286"/>
            <a:ext cx="3594497" cy="71492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202691" y="236530"/>
            <a:ext cx="7384507" cy="954107"/>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Retail Order Management Presentation Template</a:t>
            </a:r>
          </a:p>
        </p:txBody>
      </p:sp>
      <p:sp>
        <p:nvSpPr>
          <p:cNvPr id="2" name="TextBox 1">
            <a:extLst>
              <a:ext uri="{FF2B5EF4-FFF2-40B4-BE49-F238E27FC236}">
                <a16:creationId xmlns:a16="http://schemas.microsoft.com/office/drawing/2014/main" id="{C45A71EE-D56D-550B-C070-85BAE7CC3CDB}"/>
              </a:ext>
            </a:extLst>
          </p:cNvPr>
          <p:cNvSpPr txBox="1"/>
          <p:nvPr/>
        </p:nvSpPr>
        <p:spPr>
          <a:xfrm>
            <a:off x="202691" y="2265314"/>
            <a:ext cx="7661356" cy="3293209"/>
          </a:xfrm>
          <a:prstGeom prst="rect">
            <a:avLst/>
          </a:prstGeom>
          <a:solidFill>
            <a:srgbClr val="F2F2F2"/>
          </a:solidFill>
          <a:effectLst>
            <a:outerShdw blurRad="50800" dist="38100" dir="5400000" algn="t" rotWithShape="0">
              <a:prstClr val="black">
                <a:alpha val="40000"/>
              </a:prstClr>
            </a:outerShdw>
          </a:effectLst>
        </p:spPr>
        <p:txBody>
          <a:bodyPr wrap="square" rtlCol="0">
            <a:spAutoFit/>
          </a:bodyPr>
          <a:lstStyle/>
          <a:p>
            <a:r>
              <a:rPr lang="en-US" sz="5200" dirty="0">
                <a:solidFill>
                  <a:srgbClr val="C3BA05"/>
                </a:solidFill>
                <a:latin typeface="Century Gothic" panose="020B0502020202020204" pitchFamily="34" charset="0"/>
              </a:rPr>
              <a:t>Track orders, deliveries, and fulfillment statuses to ensure stock accuracy.</a:t>
            </a:r>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16849-6086-E9E8-327D-52C5C896AF4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277FC27-0235-7893-CE03-4E2BB67CE521}"/>
              </a:ext>
            </a:extLst>
          </p:cNvPr>
          <p:cNvSpPr/>
          <p:nvPr/>
        </p:nvSpPr>
        <p:spPr>
          <a:xfrm>
            <a:off x="0" y="0"/>
            <a:ext cx="12190166" cy="80042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4B042D53-A252-B0EC-FB8A-C3126FE3ED21}"/>
              </a:ext>
            </a:extLst>
          </p:cNvPr>
          <p:cNvGrpSpPr/>
          <p:nvPr/>
        </p:nvGrpSpPr>
        <p:grpSpPr>
          <a:xfrm>
            <a:off x="10865168" y="5342624"/>
            <a:ext cx="1326832" cy="1515376"/>
            <a:chOff x="10564721" y="5106094"/>
            <a:chExt cx="1326832" cy="1515376"/>
          </a:xfrm>
        </p:grpSpPr>
        <p:cxnSp>
          <p:nvCxnSpPr>
            <p:cNvPr id="17" name="Straight Connector 16">
              <a:extLst>
                <a:ext uri="{FF2B5EF4-FFF2-40B4-BE49-F238E27FC236}">
                  <a16:creationId xmlns:a16="http://schemas.microsoft.com/office/drawing/2014/main" id="{1EBF7D4C-BFC8-317B-B9DE-70D3F0E08C2D}"/>
                </a:ext>
              </a:extLst>
            </p:cNvPr>
            <p:cNvCxnSpPr/>
            <p:nvPr/>
          </p:nvCxnSpPr>
          <p:spPr>
            <a:xfrm flipH="1">
              <a:off x="11040813" y="5622426"/>
              <a:ext cx="850740" cy="999044"/>
            </a:xfrm>
            <a:prstGeom prst="line">
              <a:avLst/>
            </a:prstGeom>
            <a:ln>
              <a:solidFill>
                <a:srgbClr val="C3BA05">
                  <a:alpha val="27000"/>
                </a:srgb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7A4A8E8F-7C61-666E-A78C-4A0593D11782}"/>
                </a:ext>
              </a:extLst>
            </p:cNvPr>
            <p:cNvCxnSpPr>
              <a:cxnSpLocks/>
            </p:cNvCxnSpPr>
            <p:nvPr/>
          </p:nvCxnSpPr>
          <p:spPr>
            <a:xfrm flipH="1">
              <a:off x="10806545" y="5364260"/>
              <a:ext cx="1083174" cy="1257210"/>
            </a:xfrm>
            <a:prstGeom prst="line">
              <a:avLst/>
            </a:prstGeom>
            <a:ln>
              <a:solidFill>
                <a:srgbClr val="C3BA05">
                  <a:alpha val="27000"/>
                </a:srgb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423F52A1-218B-D251-CEA2-213A51DEC7D9}"/>
                </a:ext>
              </a:extLst>
            </p:cNvPr>
            <p:cNvCxnSpPr>
              <a:cxnSpLocks/>
            </p:cNvCxnSpPr>
            <p:nvPr/>
          </p:nvCxnSpPr>
          <p:spPr>
            <a:xfrm flipH="1">
              <a:off x="10564721" y="5106094"/>
              <a:ext cx="1324998" cy="1515376"/>
            </a:xfrm>
            <a:prstGeom prst="line">
              <a:avLst/>
            </a:prstGeom>
            <a:ln>
              <a:solidFill>
                <a:srgbClr val="C3BA05">
                  <a:alpha val="27000"/>
                </a:srgbClr>
              </a:solidFill>
            </a:ln>
          </p:spPr>
          <p:style>
            <a:lnRef idx="2">
              <a:schemeClr val="accent1"/>
            </a:lnRef>
            <a:fillRef idx="0">
              <a:schemeClr val="accent1"/>
            </a:fillRef>
            <a:effectRef idx="1">
              <a:schemeClr val="accent1"/>
            </a:effectRef>
            <a:fontRef idx="minor">
              <a:schemeClr val="tx1"/>
            </a:fontRef>
          </p:style>
        </p:cxnSp>
      </p:grpSp>
      <p:sp>
        <p:nvSpPr>
          <p:cNvPr id="33" name="TextBox 32">
            <a:extLst>
              <a:ext uri="{FF2B5EF4-FFF2-40B4-BE49-F238E27FC236}">
                <a16:creationId xmlns:a16="http://schemas.microsoft.com/office/drawing/2014/main" id="{7AF84929-22DA-6837-D223-B99614E6126B}"/>
              </a:ext>
            </a:extLst>
          </p:cNvPr>
          <p:cNvSpPr txBox="1"/>
          <p:nvPr/>
        </p:nvSpPr>
        <p:spPr>
          <a:xfrm>
            <a:off x="202691" y="125912"/>
            <a:ext cx="7384507" cy="523220"/>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Contents</a:t>
            </a:r>
          </a:p>
        </p:txBody>
      </p:sp>
      <p:sp>
        <p:nvSpPr>
          <p:cNvPr id="2" name="TextBox 1">
            <a:extLst>
              <a:ext uri="{FF2B5EF4-FFF2-40B4-BE49-F238E27FC236}">
                <a16:creationId xmlns:a16="http://schemas.microsoft.com/office/drawing/2014/main" id="{D4C51EBA-00A5-D8C4-D345-B33DC750ECC1}"/>
              </a:ext>
            </a:extLst>
          </p:cNvPr>
          <p:cNvSpPr txBox="1"/>
          <p:nvPr/>
        </p:nvSpPr>
        <p:spPr>
          <a:xfrm>
            <a:off x="202691" y="1673195"/>
            <a:ext cx="11684510" cy="3477875"/>
          </a:xfrm>
          <a:prstGeom prst="rect">
            <a:avLst/>
          </a:prstGeom>
          <a:noFill/>
        </p:spPr>
        <p:txBody>
          <a:bodyPr wrap="square" rtlCol="0">
            <a:spAutoFit/>
          </a:bodyPr>
          <a:lstStyle/>
          <a:p>
            <a:pPr marL="914400" indent="-914400">
              <a:spcAft>
                <a:spcPts val="1200"/>
              </a:spcAft>
              <a:buAutoNum type="arabicPeriod"/>
            </a:pPr>
            <a:r>
              <a:rPr lang="en-US" sz="3600" dirty="0">
                <a:solidFill>
                  <a:srgbClr val="C3BA05"/>
                </a:solidFill>
                <a:latin typeface="Century Gothic" panose="020B0502020202020204" pitchFamily="34" charset="0"/>
              </a:rPr>
              <a:t>Customer Orders (Sales Order Management)</a:t>
            </a:r>
          </a:p>
          <a:p>
            <a:pPr marL="914400" indent="-914400">
              <a:spcAft>
                <a:spcPts val="1200"/>
              </a:spcAft>
              <a:buAutoNum type="arabicPeriod"/>
            </a:pPr>
            <a:r>
              <a:rPr lang="en-US" sz="3600" dirty="0">
                <a:solidFill>
                  <a:srgbClr val="C3BA05"/>
                </a:solidFill>
                <a:latin typeface="Century Gothic" panose="020B0502020202020204" pitchFamily="34" charset="0"/>
              </a:rPr>
              <a:t>Supplier Purchase Orders (Stock Replenishment)</a:t>
            </a:r>
          </a:p>
          <a:p>
            <a:pPr marL="914400" indent="-914400">
              <a:spcAft>
                <a:spcPts val="1200"/>
              </a:spcAft>
              <a:buAutoNum type="arabicPeriod"/>
            </a:pPr>
            <a:r>
              <a:rPr lang="en-US" sz="3600" dirty="0">
                <a:solidFill>
                  <a:srgbClr val="C3BA05"/>
                </a:solidFill>
                <a:latin typeface="Century Gothic" panose="020B0502020202020204" pitchFamily="34" charset="0"/>
              </a:rPr>
              <a:t>Order Fulfillment and Status</a:t>
            </a:r>
          </a:p>
          <a:p>
            <a:pPr marL="914400" indent="-914400">
              <a:spcAft>
                <a:spcPts val="1200"/>
              </a:spcAft>
              <a:buAutoNum type="arabicPeriod"/>
            </a:pPr>
            <a:r>
              <a:rPr lang="en-US" sz="3600" dirty="0">
                <a:solidFill>
                  <a:srgbClr val="C3BA05"/>
                </a:solidFill>
                <a:latin typeface="Century Gothic" panose="020B0502020202020204" pitchFamily="34" charset="0"/>
              </a:rPr>
              <a:t>Payments and Invoicing</a:t>
            </a:r>
          </a:p>
          <a:p>
            <a:pPr marL="914400" indent="-914400">
              <a:spcAft>
                <a:spcPts val="1200"/>
              </a:spcAft>
              <a:buAutoNum type="arabicPeriod"/>
            </a:pPr>
            <a:r>
              <a:rPr lang="en-US" sz="3600" dirty="0">
                <a:solidFill>
                  <a:srgbClr val="C3BA05"/>
                </a:solidFill>
                <a:latin typeface="Century Gothic" panose="020B0502020202020204" pitchFamily="34" charset="0"/>
              </a:rPr>
              <a:t>Conclusion: Thank you</a:t>
            </a:r>
          </a:p>
        </p:txBody>
      </p:sp>
    </p:spTree>
    <p:extLst>
      <p:ext uri="{BB962C8B-B14F-4D97-AF65-F5344CB8AC3E}">
        <p14:creationId xmlns:p14="http://schemas.microsoft.com/office/powerpoint/2010/main" val="1529990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8249A-15F6-91F5-6EF7-D399B87C96A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DFFEED0-A4A6-763C-A67A-CCDBBD3117E5}"/>
              </a:ext>
            </a:extLst>
          </p:cNvPr>
          <p:cNvSpPr txBox="1"/>
          <p:nvPr/>
        </p:nvSpPr>
        <p:spPr>
          <a:xfrm>
            <a:off x="7991279" y="3742652"/>
            <a:ext cx="3529375" cy="923330"/>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Ensure accurate stock management through order tracking</a:t>
            </a:r>
          </a:p>
        </p:txBody>
      </p:sp>
      <p:sp>
        <p:nvSpPr>
          <p:cNvPr id="10" name="TextBox 9">
            <a:extLst>
              <a:ext uri="{FF2B5EF4-FFF2-40B4-BE49-F238E27FC236}">
                <a16:creationId xmlns:a16="http://schemas.microsoft.com/office/drawing/2014/main" id="{9876B75F-A42A-E98F-5018-827C04BEF5A3}"/>
              </a:ext>
            </a:extLst>
          </p:cNvPr>
          <p:cNvSpPr txBox="1"/>
          <p:nvPr/>
        </p:nvSpPr>
        <p:spPr>
          <a:xfrm>
            <a:off x="8919242" y="2690336"/>
            <a:ext cx="1366239" cy="738664"/>
          </a:xfrm>
          <a:prstGeom prst="rect">
            <a:avLst/>
          </a:prstGeom>
          <a:noFill/>
        </p:spPr>
        <p:txBody>
          <a:bodyPr wrap="square" rtlCol="0">
            <a:spAutoFit/>
          </a:bodyPr>
          <a:lstStyle/>
          <a:p>
            <a:r>
              <a:rPr lang="en-US" sz="4200" b="1" dirty="0">
                <a:solidFill>
                  <a:schemeClr val="accent5"/>
                </a:solidFill>
                <a:latin typeface="Century Gothic" panose="020B0502020202020204" pitchFamily="34" charset="0"/>
              </a:rPr>
              <a:t>Why</a:t>
            </a:r>
          </a:p>
        </p:txBody>
      </p:sp>
      <p:sp>
        <p:nvSpPr>
          <p:cNvPr id="5" name="Rectangle 4">
            <a:extLst>
              <a:ext uri="{FF2B5EF4-FFF2-40B4-BE49-F238E27FC236}">
                <a16:creationId xmlns:a16="http://schemas.microsoft.com/office/drawing/2014/main" id="{5D4C89AD-3AF0-9D12-DED9-B03F1BF998D4}"/>
              </a:ext>
            </a:extLst>
          </p:cNvPr>
          <p:cNvSpPr/>
          <p:nvPr/>
        </p:nvSpPr>
        <p:spPr>
          <a:xfrm>
            <a:off x="0" y="0"/>
            <a:ext cx="12190166" cy="80042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0988210-EA30-C64F-15F9-87F38A3BFFFD}"/>
              </a:ext>
            </a:extLst>
          </p:cNvPr>
          <p:cNvSpPr txBox="1"/>
          <p:nvPr/>
        </p:nvSpPr>
        <p:spPr>
          <a:xfrm>
            <a:off x="202691" y="125912"/>
            <a:ext cx="7384507" cy="523220"/>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Overview</a:t>
            </a:r>
          </a:p>
        </p:txBody>
      </p:sp>
      <p:pic>
        <p:nvPicPr>
          <p:cNvPr id="17" name="Picture 16" descr="White bottles lined up on white shelves">
            <a:extLst>
              <a:ext uri="{FF2B5EF4-FFF2-40B4-BE49-F238E27FC236}">
                <a16:creationId xmlns:a16="http://schemas.microsoft.com/office/drawing/2014/main" id="{0EBAA849-3CF3-04F9-5141-C15EE6DB319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2691" y="1957860"/>
            <a:ext cx="6587876" cy="4076283"/>
          </a:xfrm>
          <a:prstGeom prst="rect">
            <a:avLst/>
          </a:prstGeom>
        </p:spPr>
      </p:pic>
      <p:grpSp>
        <p:nvGrpSpPr>
          <p:cNvPr id="18" name="Group 17">
            <a:extLst>
              <a:ext uri="{FF2B5EF4-FFF2-40B4-BE49-F238E27FC236}">
                <a16:creationId xmlns:a16="http://schemas.microsoft.com/office/drawing/2014/main" id="{EA96A764-2597-13F6-59CA-29587DBE6F20}"/>
              </a:ext>
            </a:extLst>
          </p:cNvPr>
          <p:cNvGrpSpPr/>
          <p:nvPr/>
        </p:nvGrpSpPr>
        <p:grpSpPr>
          <a:xfrm>
            <a:off x="6024684" y="1218761"/>
            <a:ext cx="1366239" cy="1366239"/>
            <a:chOff x="6024684" y="1218761"/>
            <a:chExt cx="1366239" cy="1366239"/>
          </a:xfrm>
          <a:effectLst>
            <a:outerShdw blurRad="50800" dist="38100" dir="5400000" algn="t" rotWithShape="0">
              <a:prstClr val="black">
                <a:alpha val="40000"/>
              </a:prstClr>
            </a:outerShdw>
          </a:effectLst>
        </p:grpSpPr>
        <p:sp>
          <p:nvSpPr>
            <p:cNvPr id="4" name="Oval 3">
              <a:extLst>
                <a:ext uri="{FF2B5EF4-FFF2-40B4-BE49-F238E27FC236}">
                  <a16:creationId xmlns:a16="http://schemas.microsoft.com/office/drawing/2014/main" id="{61828958-5C8B-08F1-7F01-92905595BE3A}"/>
                </a:ext>
              </a:extLst>
            </p:cNvPr>
            <p:cNvSpPr/>
            <p:nvPr/>
          </p:nvSpPr>
          <p:spPr>
            <a:xfrm>
              <a:off x="6024684" y="1218761"/>
              <a:ext cx="1366239" cy="1366239"/>
            </a:xfrm>
            <a:prstGeom prst="ellipse">
              <a:avLst/>
            </a:prstGeom>
            <a:solidFill>
              <a:schemeClr val="accent5">
                <a:lumMod val="20000"/>
                <a:lumOff val="80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CA9253B-C9D9-F35D-A810-831E51E26A3C}"/>
                </a:ext>
              </a:extLst>
            </p:cNvPr>
            <p:cNvSpPr txBox="1"/>
            <p:nvPr/>
          </p:nvSpPr>
          <p:spPr>
            <a:xfrm>
              <a:off x="6382851" y="1347882"/>
              <a:ext cx="836725" cy="1107996"/>
            </a:xfrm>
            <a:prstGeom prst="rect">
              <a:avLst/>
            </a:prstGeom>
            <a:noFill/>
          </p:spPr>
          <p:txBody>
            <a:bodyPr wrap="square" rtlCol="0">
              <a:spAutoFit/>
            </a:bodyPr>
            <a:lstStyle/>
            <a:p>
              <a:r>
                <a:rPr lang="en-US" sz="6600" b="1" dirty="0">
                  <a:solidFill>
                    <a:schemeClr val="accent5"/>
                  </a:solidFill>
                  <a:latin typeface="Century Gothic" panose="020B0502020202020204" pitchFamily="34" charset="0"/>
                </a:rPr>
                <a:t>?</a:t>
              </a:r>
            </a:p>
          </p:txBody>
        </p:sp>
      </p:grpSp>
      <p:cxnSp>
        <p:nvCxnSpPr>
          <p:cNvPr id="20" name="Straight Connector 19">
            <a:extLst>
              <a:ext uri="{FF2B5EF4-FFF2-40B4-BE49-F238E27FC236}">
                <a16:creationId xmlns:a16="http://schemas.microsoft.com/office/drawing/2014/main" id="{C18D3A11-2487-01C9-C578-2783B033D7C6}"/>
              </a:ext>
            </a:extLst>
          </p:cNvPr>
          <p:cNvCxnSpPr>
            <a:cxnSpLocks/>
          </p:cNvCxnSpPr>
          <p:nvPr/>
        </p:nvCxnSpPr>
        <p:spPr>
          <a:xfrm>
            <a:off x="7753350" y="5075313"/>
            <a:ext cx="3767304" cy="0"/>
          </a:xfrm>
          <a:prstGeom prst="line">
            <a:avLst/>
          </a:prstGeom>
          <a:ln>
            <a:solidFill>
              <a:schemeClr val="accent5"/>
            </a:solidFill>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0F182590-85EC-6909-925D-B0EDF7CE1CD0}"/>
              </a:ext>
            </a:extLst>
          </p:cNvPr>
          <p:cNvCxnSpPr>
            <a:cxnSpLocks/>
          </p:cNvCxnSpPr>
          <p:nvPr/>
        </p:nvCxnSpPr>
        <p:spPr>
          <a:xfrm>
            <a:off x="7753350" y="2455878"/>
            <a:ext cx="3767304" cy="0"/>
          </a:xfrm>
          <a:prstGeom prst="line">
            <a:avLst/>
          </a:prstGeom>
          <a:ln>
            <a:solidFill>
              <a:schemeClr val="accent5"/>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0192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1FC15-6814-3008-AFC7-AE4444013EE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4342159-D879-1C91-DC25-2A3958ECC19F}"/>
              </a:ext>
            </a:extLst>
          </p:cNvPr>
          <p:cNvSpPr/>
          <p:nvPr/>
        </p:nvSpPr>
        <p:spPr>
          <a:xfrm>
            <a:off x="0" y="0"/>
            <a:ext cx="12190166" cy="80042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05F8B3F-1A27-8177-8FBD-7A0F88648DBC}"/>
              </a:ext>
            </a:extLst>
          </p:cNvPr>
          <p:cNvSpPr txBox="1"/>
          <p:nvPr/>
        </p:nvSpPr>
        <p:spPr>
          <a:xfrm>
            <a:off x="202691" y="125912"/>
            <a:ext cx="8532235" cy="523220"/>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1. Customer Orders </a:t>
            </a:r>
            <a:r>
              <a:rPr lang="en-US" sz="2800" dirty="0">
                <a:solidFill>
                  <a:schemeClr val="tx1">
                    <a:lumMod val="65000"/>
                    <a:lumOff val="35000"/>
                  </a:schemeClr>
                </a:solidFill>
                <a:latin typeface="Century Gothic" panose="020B0502020202020204" pitchFamily="34" charset="0"/>
              </a:rPr>
              <a:t>(Sales Order Management)</a:t>
            </a:r>
          </a:p>
        </p:txBody>
      </p:sp>
      <p:sp>
        <p:nvSpPr>
          <p:cNvPr id="2" name="TextBox 1">
            <a:extLst>
              <a:ext uri="{FF2B5EF4-FFF2-40B4-BE49-F238E27FC236}">
                <a16:creationId xmlns:a16="http://schemas.microsoft.com/office/drawing/2014/main" id="{0B7C3F9D-1FB4-BD73-F4CC-C6D8852FCD54}"/>
              </a:ext>
            </a:extLst>
          </p:cNvPr>
          <p:cNvSpPr txBox="1"/>
          <p:nvPr/>
        </p:nvSpPr>
        <p:spPr>
          <a:xfrm>
            <a:off x="8969918" y="60751"/>
            <a:ext cx="3098435" cy="646331"/>
          </a:xfrm>
          <a:prstGeom prst="rect">
            <a:avLst/>
          </a:prstGeom>
          <a:noFill/>
        </p:spPr>
        <p:txBody>
          <a:bodyPr wrap="square" rtlCol="0">
            <a:spAutoFit/>
          </a:bodyPr>
          <a:lstStyle/>
          <a:p>
            <a:pPr algn="r"/>
            <a:r>
              <a:rPr lang="en-US" dirty="0">
                <a:solidFill>
                  <a:schemeClr val="tx1">
                    <a:lumMod val="65000"/>
                    <a:lumOff val="35000"/>
                  </a:schemeClr>
                </a:solidFill>
                <a:latin typeface="Century Gothic" panose="020B0502020202020204" pitchFamily="34" charset="0"/>
              </a:rPr>
              <a:t>Tracks all retail sales orders from customers</a:t>
            </a:r>
          </a:p>
        </p:txBody>
      </p:sp>
      <p:pic>
        <p:nvPicPr>
          <p:cNvPr id="8" name="Graphic 7" descr="Checkmark with solid fill">
            <a:extLst>
              <a:ext uri="{FF2B5EF4-FFF2-40B4-BE49-F238E27FC236}">
                <a16:creationId xmlns:a16="http://schemas.microsoft.com/office/drawing/2014/main" id="{7C4BB9B3-C26F-BE27-551B-CC7555D872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38886" y="114743"/>
            <a:ext cx="285467" cy="285467"/>
          </a:xfrm>
          <a:prstGeom prst="rect">
            <a:avLst/>
          </a:prstGeom>
        </p:spPr>
      </p:pic>
      <p:graphicFrame>
        <p:nvGraphicFramePr>
          <p:cNvPr id="3" name="Table 2">
            <a:extLst>
              <a:ext uri="{FF2B5EF4-FFF2-40B4-BE49-F238E27FC236}">
                <a16:creationId xmlns:a16="http://schemas.microsoft.com/office/drawing/2014/main" id="{4CCFCCBD-E453-A388-1653-8D7B8620CB8A}"/>
              </a:ext>
            </a:extLst>
          </p:cNvPr>
          <p:cNvGraphicFramePr>
            <a:graphicFrameLocks noGrp="1"/>
          </p:cNvGraphicFramePr>
          <p:nvPr>
            <p:extLst>
              <p:ext uri="{D42A27DB-BD31-4B8C-83A1-F6EECF244321}">
                <p14:modId xmlns:p14="http://schemas.microsoft.com/office/powerpoint/2010/main" val="1808611833"/>
              </p:ext>
            </p:extLst>
          </p:nvPr>
        </p:nvGraphicFramePr>
        <p:xfrm>
          <a:off x="174457" y="984881"/>
          <a:ext cx="11843086" cy="5592380"/>
        </p:xfrm>
        <a:graphic>
          <a:graphicData uri="http://schemas.openxmlformats.org/drawingml/2006/table">
            <a:tbl>
              <a:tblPr>
                <a:effectLst/>
              </a:tblPr>
              <a:tblGrid>
                <a:gridCol w="864325">
                  <a:extLst>
                    <a:ext uri="{9D8B030D-6E8A-4147-A177-3AD203B41FA5}">
                      <a16:colId xmlns:a16="http://schemas.microsoft.com/office/drawing/2014/main" val="1244237590"/>
                    </a:ext>
                  </a:extLst>
                </a:gridCol>
                <a:gridCol w="864325">
                  <a:extLst>
                    <a:ext uri="{9D8B030D-6E8A-4147-A177-3AD203B41FA5}">
                      <a16:colId xmlns:a16="http://schemas.microsoft.com/office/drawing/2014/main" val="2716691791"/>
                    </a:ext>
                  </a:extLst>
                </a:gridCol>
                <a:gridCol w="1691870">
                  <a:extLst>
                    <a:ext uri="{9D8B030D-6E8A-4147-A177-3AD203B41FA5}">
                      <a16:colId xmlns:a16="http://schemas.microsoft.com/office/drawing/2014/main" val="48851548"/>
                    </a:ext>
                  </a:extLst>
                </a:gridCol>
                <a:gridCol w="2519413">
                  <a:extLst>
                    <a:ext uri="{9D8B030D-6E8A-4147-A177-3AD203B41FA5}">
                      <a16:colId xmlns:a16="http://schemas.microsoft.com/office/drawing/2014/main" val="3239361169"/>
                    </a:ext>
                  </a:extLst>
                </a:gridCol>
                <a:gridCol w="864325">
                  <a:extLst>
                    <a:ext uri="{9D8B030D-6E8A-4147-A177-3AD203B41FA5}">
                      <a16:colId xmlns:a16="http://schemas.microsoft.com/office/drawing/2014/main" val="1854417664"/>
                    </a:ext>
                  </a:extLst>
                </a:gridCol>
                <a:gridCol w="1477479">
                  <a:extLst>
                    <a:ext uri="{9D8B030D-6E8A-4147-A177-3AD203B41FA5}">
                      <a16:colId xmlns:a16="http://schemas.microsoft.com/office/drawing/2014/main" val="509592438"/>
                    </a:ext>
                  </a:extLst>
                </a:gridCol>
                <a:gridCol w="818148">
                  <a:extLst>
                    <a:ext uri="{9D8B030D-6E8A-4147-A177-3AD203B41FA5}">
                      <a16:colId xmlns:a16="http://schemas.microsoft.com/office/drawing/2014/main" val="3691590088"/>
                    </a:ext>
                  </a:extLst>
                </a:gridCol>
                <a:gridCol w="940993">
                  <a:extLst>
                    <a:ext uri="{9D8B030D-6E8A-4147-A177-3AD203B41FA5}">
                      <a16:colId xmlns:a16="http://schemas.microsoft.com/office/drawing/2014/main" val="3203731768"/>
                    </a:ext>
                  </a:extLst>
                </a:gridCol>
                <a:gridCol w="772375">
                  <a:extLst>
                    <a:ext uri="{9D8B030D-6E8A-4147-A177-3AD203B41FA5}">
                      <a16:colId xmlns:a16="http://schemas.microsoft.com/office/drawing/2014/main" val="1170300975"/>
                    </a:ext>
                  </a:extLst>
                </a:gridCol>
                <a:gridCol w="1029833">
                  <a:extLst>
                    <a:ext uri="{9D8B030D-6E8A-4147-A177-3AD203B41FA5}">
                      <a16:colId xmlns:a16="http://schemas.microsoft.com/office/drawing/2014/main" val="2671126426"/>
                    </a:ext>
                  </a:extLst>
                </a:gridCol>
              </a:tblGrid>
              <a:tr h="738575">
                <a:tc>
                  <a:txBody>
                    <a:bodyPr/>
                    <a:lstStyle/>
                    <a:p>
                      <a:pPr algn="ctr" fontAlgn="ctr"/>
                      <a:r>
                        <a:rPr lang="en-US" sz="1000" b="0" i="0" u="none" strike="noStrike" dirty="0">
                          <a:solidFill>
                            <a:srgbClr val="000000"/>
                          </a:solidFill>
                          <a:effectLst/>
                          <a:latin typeface="Century Gothic" panose="020B0502020202020204" pitchFamily="34" charset="0"/>
                        </a:rPr>
                        <a:t>Order ID</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9EBF7"/>
                    </a:solidFill>
                  </a:tcPr>
                </a:tc>
                <a:tc>
                  <a:txBody>
                    <a:bodyPr/>
                    <a:lstStyle/>
                    <a:p>
                      <a:pPr algn="ctr" fontAlgn="ctr"/>
                      <a:r>
                        <a:rPr lang="en-US" sz="1000" b="0" i="0" u="none" strike="noStrike" dirty="0">
                          <a:solidFill>
                            <a:srgbClr val="000000"/>
                          </a:solidFill>
                          <a:effectLst/>
                          <a:latin typeface="Century Gothic" panose="020B0502020202020204" pitchFamily="34" charset="0"/>
                        </a:rPr>
                        <a:t>Order Date</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9EBF7"/>
                    </a:solidFill>
                  </a:tcPr>
                </a:tc>
                <a:tc>
                  <a:txBody>
                    <a:bodyPr/>
                    <a:lstStyle/>
                    <a:p>
                      <a:pPr algn="l" fontAlgn="ctr"/>
                      <a:r>
                        <a:rPr lang="en-US" sz="1000" b="0" i="0" u="none" strike="noStrike" dirty="0">
                          <a:solidFill>
                            <a:srgbClr val="000000"/>
                          </a:solidFill>
                          <a:effectLst/>
                          <a:latin typeface="Century Gothic" panose="020B0502020202020204" pitchFamily="34" charset="0"/>
                        </a:rPr>
                        <a:t>Customer Name</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9EBF7"/>
                    </a:solidFill>
                  </a:tcPr>
                </a:tc>
                <a:tc>
                  <a:txBody>
                    <a:bodyPr/>
                    <a:lstStyle/>
                    <a:p>
                      <a:pPr algn="l" fontAlgn="ctr"/>
                      <a:r>
                        <a:rPr lang="en-US" sz="1000" b="0" i="0" u="none" strike="noStrike" dirty="0">
                          <a:solidFill>
                            <a:srgbClr val="000000"/>
                          </a:solidFill>
                          <a:effectLst/>
                          <a:latin typeface="Century Gothic" panose="020B0502020202020204" pitchFamily="34" charset="0"/>
                        </a:rPr>
                        <a:t>Contact Information</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9EBF7"/>
                    </a:solidFill>
                  </a:tcPr>
                </a:tc>
                <a:tc>
                  <a:txBody>
                    <a:bodyPr/>
                    <a:lstStyle/>
                    <a:p>
                      <a:pPr algn="ctr" fontAlgn="ctr"/>
                      <a:r>
                        <a:rPr lang="en-US" sz="1000" b="0" i="0" u="none" strike="noStrike" dirty="0">
                          <a:solidFill>
                            <a:srgbClr val="000000"/>
                          </a:solidFill>
                          <a:effectLst/>
                          <a:latin typeface="Century Gothic" panose="020B0502020202020204" pitchFamily="34" charset="0"/>
                        </a:rPr>
                        <a:t>Product SKU</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9EBF7"/>
                    </a:solidFill>
                  </a:tcPr>
                </a:tc>
                <a:tc>
                  <a:txBody>
                    <a:bodyPr/>
                    <a:lstStyle/>
                    <a:p>
                      <a:pPr algn="l" fontAlgn="ctr"/>
                      <a:r>
                        <a:rPr lang="en-US" sz="1000" b="0" i="0" u="none" strike="noStrike">
                          <a:solidFill>
                            <a:srgbClr val="000000"/>
                          </a:solidFill>
                          <a:effectLst/>
                          <a:latin typeface="Century Gothic" panose="020B0502020202020204" pitchFamily="34" charset="0"/>
                        </a:rPr>
                        <a:t>Product Name</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9EBF7"/>
                    </a:solidFill>
                  </a:tcPr>
                </a:tc>
                <a:tc>
                  <a:txBody>
                    <a:bodyPr/>
                    <a:lstStyle/>
                    <a:p>
                      <a:pPr algn="ctr" fontAlgn="ctr"/>
                      <a:r>
                        <a:rPr lang="en-US" sz="1000" b="0" i="0" u="none" strike="noStrike" dirty="0">
                          <a:solidFill>
                            <a:srgbClr val="000000"/>
                          </a:solidFill>
                          <a:effectLst/>
                          <a:latin typeface="Century Gothic" panose="020B0502020202020204" pitchFamily="34" charset="0"/>
                        </a:rPr>
                        <a:t>Quantity Ordered</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9EBF7"/>
                    </a:solidFill>
                  </a:tcPr>
                </a:tc>
                <a:tc>
                  <a:txBody>
                    <a:bodyPr/>
                    <a:lstStyle/>
                    <a:p>
                      <a:pPr algn="ctr" fontAlgn="ctr"/>
                      <a:r>
                        <a:rPr lang="en-US" sz="1000" b="0" i="0" u="none" strike="noStrike" dirty="0">
                          <a:solidFill>
                            <a:srgbClr val="000000"/>
                          </a:solidFill>
                          <a:effectLst/>
                          <a:latin typeface="Century Gothic" panose="020B0502020202020204" pitchFamily="34" charset="0"/>
                        </a:rPr>
                        <a:t>Unit Price</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9EBF7"/>
                    </a:solidFill>
                  </a:tcPr>
                </a:tc>
                <a:tc>
                  <a:txBody>
                    <a:bodyPr/>
                    <a:lstStyle/>
                    <a:p>
                      <a:pPr algn="ctr" fontAlgn="ctr"/>
                      <a:r>
                        <a:rPr lang="en-US" sz="1000" b="0" i="0" u="none" strike="noStrike" dirty="0">
                          <a:solidFill>
                            <a:srgbClr val="000000"/>
                          </a:solidFill>
                          <a:effectLst/>
                          <a:latin typeface="Century Gothic" panose="020B0502020202020204" pitchFamily="34" charset="0"/>
                        </a:rPr>
                        <a:t>Total Order Value</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9EBF7"/>
                    </a:solidFill>
                  </a:tcPr>
                </a:tc>
                <a:tc>
                  <a:txBody>
                    <a:bodyPr/>
                    <a:lstStyle/>
                    <a:p>
                      <a:pPr algn="ctr" fontAlgn="ctr"/>
                      <a:r>
                        <a:rPr lang="en-US" sz="1000" b="0" i="0" u="none" strike="noStrike" dirty="0">
                          <a:solidFill>
                            <a:srgbClr val="000000"/>
                          </a:solidFill>
                          <a:effectLst/>
                          <a:latin typeface="Century Gothic" panose="020B0502020202020204" pitchFamily="34" charset="0"/>
                        </a:rPr>
                        <a:t>Order Status</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9EBF7"/>
                    </a:solidFill>
                  </a:tcPr>
                </a:tc>
                <a:extLst>
                  <a:ext uri="{0D108BD9-81ED-4DB2-BD59-A6C34878D82A}">
                    <a16:rowId xmlns:a16="http://schemas.microsoft.com/office/drawing/2014/main" val="695219154"/>
                  </a:ext>
                </a:extLst>
              </a:tr>
              <a:tr h="323587">
                <a:tc>
                  <a:txBody>
                    <a:bodyPr/>
                    <a:lstStyle/>
                    <a:p>
                      <a:pPr algn="ctr" fontAlgn="ctr"/>
                      <a:r>
                        <a:rPr lang="en-US" sz="900" b="0" i="0" u="none" strike="noStrike" dirty="0">
                          <a:solidFill>
                            <a:srgbClr val="000000"/>
                          </a:solidFill>
                          <a:effectLst/>
                          <a:latin typeface="Century Gothic" panose="020B0502020202020204" pitchFamily="34" charset="0"/>
                        </a:rPr>
                        <a:t>123</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MM/DD/YY</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Name</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Phone, Email</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123</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Description</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12</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$0.00</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Century Gothic" panose="020B0502020202020204" pitchFamily="34" charset="0"/>
                        </a:rPr>
                        <a:t>$0.00</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Century Gothic" panose="020B0502020202020204" pitchFamily="34" charset="0"/>
                        </a:rPr>
                        <a:t>Pending</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2A0"/>
                    </a:solidFill>
                  </a:tcPr>
                </a:tc>
                <a:extLst>
                  <a:ext uri="{0D108BD9-81ED-4DB2-BD59-A6C34878D82A}">
                    <a16:rowId xmlns:a16="http://schemas.microsoft.com/office/drawing/2014/main" val="1674642737"/>
                  </a:ext>
                </a:extLst>
              </a:tr>
              <a:tr h="323587">
                <a:tc>
                  <a:txBody>
                    <a:bodyPr/>
                    <a:lstStyle/>
                    <a:p>
                      <a:pPr algn="ctr" fontAlgn="ctr"/>
                      <a:r>
                        <a:rPr lang="en-US" sz="900" b="0" i="0" u="none" strike="noStrike" dirty="0">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dirty="0">
                          <a:solidFill>
                            <a:srgbClr val="000000"/>
                          </a:solidFill>
                          <a:effectLst/>
                          <a:latin typeface="Century Gothic" panose="020B0502020202020204" pitchFamily="34" charset="0"/>
                        </a:rPr>
                        <a:t>Name</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Phone, Email</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123</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44</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endParaRPr lang="en-US" sz="900" b="0" i="0" u="none" strike="noStrike" dirty="0">
                        <a:solidFill>
                          <a:srgbClr val="000000"/>
                        </a:solidFill>
                        <a:effectLst/>
                        <a:latin typeface="Century Gothic" panose="020B0502020202020204" pitchFamily="34" charset="0"/>
                      </a:endParaRP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endParaRPr lang="en-US" sz="900" b="0" i="0" u="none" strike="noStrike" dirty="0">
                        <a:solidFill>
                          <a:srgbClr val="000000"/>
                        </a:solidFill>
                        <a:effectLst/>
                        <a:latin typeface="Century Gothic" panose="020B0502020202020204" pitchFamily="34" charset="0"/>
                      </a:endParaRP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Century Gothic" panose="020B0502020202020204" pitchFamily="34" charset="0"/>
                        </a:rPr>
                        <a:t>Processing</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E9F8"/>
                    </a:solidFill>
                  </a:tcPr>
                </a:tc>
                <a:extLst>
                  <a:ext uri="{0D108BD9-81ED-4DB2-BD59-A6C34878D82A}">
                    <a16:rowId xmlns:a16="http://schemas.microsoft.com/office/drawing/2014/main" val="2409015225"/>
                  </a:ext>
                </a:extLst>
              </a:tr>
              <a:tr h="323587">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endParaRPr lang="en-US" sz="900" b="0" i="0" u="none" strike="noStrike" dirty="0">
                        <a:solidFill>
                          <a:srgbClr val="000000"/>
                        </a:solidFill>
                        <a:effectLst/>
                        <a:latin typeface="Century Gothic" panose="020B0502020202020204" pitchFamily="34" charset="0"/>
                      </a:endParaRP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endParaRPr lang="en-US" sz="900" b="0" i="0" u="none" strike="noStrike">
                        <a:solidFill>
                          <a:srgbClr val="000000"/>
                        </a:solidFill>
                        <a:effectLst/>
                        <a:latin typeface="Century Gothic" panose="020B0502020202020204" pitchFamily="34" charset="0"/>
                      </a:endParaRP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Century Gothic" panose="020B0502020202020204" pitchFamily="34" charset="0"/>
                        </a:rPr>
                        <a:t>Shipped</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0D4E8"/>
                    </a:solidFill>
                  </a:tcPr>
                </a:tc>
                <a:extLst>
                  <a:ext uri="{0D108BD9-81ED-4DB2-BD59-A6C34878D82A}">
                    <a16:rowId xmlns:a16="http://schemas.microsoft.com/office/drawing/2014/main" val="1407556409"/>
                  </a:ext>
                </a:extLst>
              </a:tr>
              <a:tr h="323587">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endParaRPr lang="en-US" sz="900" b="0" i="0" u="none" strike="noStrike">
                        <a:solidFill>
                          <a:srgbClr val="000000"/>
                        </a:solidFill>
                        <a:effectLst/>
                        <a:latin typeface="Century Gothic" panose="020B0502020202020204" pitchFamily="34" charset="0"/>
                      </a:endParaRP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endParaRPr lang="en-US" sz="900" b="0" i="0" u="none" strike="noStrike" dirty="0">
                        <a:solidFill>
                          <a:srgbClr val="000000"/>
                        </a:solidFill>
                        <a:effectLst/>
                        <a:latin typeface="Century Gothic" panose="020B0502020202020204" pitchFamily="34" charset="0"/>
                      </a:endParaRP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Century Gothic" panose="020B0502020202020204" pitchFamily="34" charset="0"/>
                        </a:rPr>
                        <a:t>Delivered</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F2D0"/>
                    </a:solidFill>
                  </a:tcPr>
                </a:tc>
                <a:extLst>
                  <a:ext uri="{0D108BD9-81ED-4DB2-BD59-A6C34878D82A}">
                    <a16:rowId xmlns:a16="http://schemas.microsoft.com/office/drawing/2014/main" val="999226045"/>
                  </a:ext>
                </a:extLst>
              </a:tr>
              <a:tr h="323587">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endParaRPr lang="en-US" sz="900" b="0" i="0" u="none" strike="noStrike">
                        <a:solidFill>
                          <a:srgbClr val="000000"/>
                        </a:solidFill>
                        <a:effectLst/>
                        <a:latin typeface="Century Gothic" panose="020B0502020202020204" pitchFamily="34" charset="0"/>
                      </a:endParaRP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endParaRPr lang="en-US" sz="900" b="0" i="0" u="none" strike="noStrike">
                        <a:solidFill>
                          <a:srgbClr val="000000"/>
                        </a:solidFill>
                        <a:effectLst/>
                        <a:latin typeface="Century Gothic" panose="020B0502020202020204" pitchFamily="34" charset="0"/>
                      </a:endParaRP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Century Gothic" panose="020B0502020202020204" pitchFamily="34" charset="0"/>
                        </a:rPr>
                        <a:t>Cancelled</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E2D5"/>
                    </a:solidFill>
                  </a:tcPr>
                </a:tc>
                <a:extLst>
                  <a:ext uri="{0D108BD9-81ED-4DB2-BD59-A6C34878D82A}">
                    <a16:rowId xmlns:a16="http://schemas.microsoft.com/office/drawing/2014/main" val="4151271339"/>
                  </a:ext>
                </a:extLst>
              </a:tr>
              <a:tr h="323587">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endParaRPr lang="en-US" sz="900" b="0" i="0" u="none" strike="noStrike" dirty="0">
                        <a:solidFill>
                          <a:srgbClr val="000000"/>
                        </a:solidFill>
                        <a:effectLst/>
                        <a:latin typeface="Century Gothic" panose="020B0502020202020204" pitchFamily="34" charset="0"/>
                      </a:endParaRP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endParaRPr lang="en-US" sz="900" b="0" i="0" u="none" strike="noStrike">
                        <a:solidFill>
                          <a:srgbClr val="000000"/>
                        </a:solidFill>
                        <a:effectLst/>
                        <a:latin typeface="Century Gothic" panose="020B0502020202020204" pitchFamily="34" charset="0"/>
                      </a:endParaRP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700916259"/>
                  </a:ext>
                </a:extLst>
              </a:tr>
              <a:tr h="323587">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endParaRPr lang="en-US" sz="900" b="0" i="0" u="none" strike="noStrike">
                        <a:solidFill>
                          <a:srgbClr val="000000"/>
                        </a:solidFill>
                        <a:effectLst/>
                        <a:latin typeface="Century Gothic" panose="020B0502020202020204" pitchFamily="34" charset="0"/>
                      </a:endParaRP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endParaRPr lang="en-US" sz="900" b="0" i="0" u="none" strike="noStrike" dirty="0">
                        <a:solidFill>
                          <a:srgbClr val="000000"/>
                        </a:solidFill>
                        <a:effectLst/>
                        <a:latin typeface="Century Gothic" panose="020B0502020202020204" pitchFamily="34" charset="0"/>
                      </a:endParaRP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515152177"/>
                  </a:ext>
                </a:extLst>
              </a:tr>
              <a:tr h="323587">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endParaRPr lang="en-US" sz="900" b="0" i="0" u="none" strike="noStrike" dirty="0">
                        <a:solidFill>
                          <a:srgbClr val="000000"/>
                        </a:solidFill>
                        <a:effectLst/>
                        <a:latin typeface="Century Gothic" panose="020B0502020202020204" pitchFamily="34" charset="0"/>
                      </a:endParaRP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endParaRPr lang="en-US" sz="900" b="0" i="0" u="none" strike="noStrike" dirty="0">
                        <a:solidFill>
                          <a:srgbClr val="000000"/>
                        </a:solidFill>
                        <a:effectLst/>
                        <a:latin typeface="Century Gothic" panose="020B0502020202020204" pitchFamily="34" charset="0"/>
                      </a:endParaRP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291234274"/>
                  </a:ext>
                </a:extLst>
              </a:tr>
              <a:tr h="323587">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endParaRPr lang="en-US" sz="900" b="0" i="0" u="none" strike="noStrike">
                        <a:solidFill>
                          <a:srgbClr val="000000"/>
                        </a:solidFill>
                        <a:effectLst/>
                        <a:latin typeface="Century Gothic" panose="020B0502020202020204" pitchFamily="34" charset="0"/>
                      </a:endParaRP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endParaRPr lang="en-US" sz="900" b="0" i="0" u="none" strike="noStrike">
                        <a:solidFill>
                          <a:srgbClr val="000000"/>
                        </a:solidFill>
                        <a:effectLst/>
                        <a:latin typeface="Century Gothic" panose="020B0502020202020204" pitchFamily="34" charset="0"/>
                      </a:endParaRP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864092466"/>
                  </a:ext>
                </a:extLst>
              </a:tr>
              <a:tr h="323587">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endParaRPr lang="en-US" sz="900" b="0" i="0" u="none" strike="noStrike" dirty="0">
                        <a:solidFill>
                          <a:srgbClr val="000000"/>
                        </a:solidFill>
                        <a:effectLst/>
                        <a:latin typeface="Century Gothic" panose="020B0502020202020204" pitchFamily="34" charset="0"/>
                      </a:endParaRP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endParaRPr lang="en-US" sz="900" b="0" i="0" u="none" strike="noStrike" dirty="0">
                        <a:solidFill>
                          <a:srgbClr val="000000"/>
                        </a:solidFill>
                        <a:effectLst/>
                        <a:latin typeface="Century Gothic" panose="020B0502020202020204" pitchFamily="34" charset="0"/>
                      </a:endParaRP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177885481"/>
                  </a:ext>
                </a:extLst>
              </a:tr>
              <a:tr h="323587">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endParaRPr lang="en-US" sz="900" b="0" i="0" u="none" strike="noStrike" dirty="0">
                        <a:solidFill>
                          <a:srgbClr val="000000"/>
                        </a:solidFill>
                        <a:effectLst/>
                        <a:latin typeface="Century Gothic" panose="020B0502020202020204" pitchFamily="34" charset="0"/>
                      </a:endParaRP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endParaRPr lang="en-US" sz="900" b="0" i="0" u="none" strike="noStrike" dirty="0">
                        <a:solidFill>
                          <a:srgbClr val="000000"/>
                        </a:solidFill>
                        <a:effectLst/>
                        <a:latin typeface="Century Gothic" panose="020B0502020202020204" pitchFamily="34" charset="0"/>
                      </a:endParaRP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564859146"/>
                  </a:ext>
                </a:extLst>
              </a:tr>
              <a:tr h="323587">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endParaRPr lang="en-US" sz="900" b="0" i="0" u="none" strike="noStrike" dirty="0">
                        <a:solidFill>
                          <a:srgbClr val="000000"/>
                        </a:solidFill>
                        <a:effectLst/>
                        <a:latin typeface="Century Gothic" panose="020B0502020202020204" pitchFamily="34" charset="0"/>
                      </a:endParaRP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endParaRPr lang="en-US" sz="900" b="0" i="0" u="none" strike="noStrike" dirty="0">
                        <a:solidFill>
                          <a:srgbClr val="000000"/>
                        </a:solidFill>
                        <a:effectLst/>
                        <a:latin typeface="Century Gothic" panose="020B0502020202020204" pitchFamily="34" charset="0"/>
                      </a:endParaRP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193208056"/>
                  </a:ext>
                </a:extLst>
              </a:tr>
              <a:tr h="323587">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endParaRPr lang="en-US" sz="900" b="0" i="0" u="none" strike="noStrike" dirty="0">
                        <a:solidFill>
                          <a:srgbClr val="000000"/>
                        </a:solidFill>
                        <a:effectLst/>
                        <a:latin typeface="Century Gothic" panose="020B0502020202020204" pitchFamily="34" charset="0"/>
                      </a:endParaRP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endParaRPr lang="en-US" sz="900" b="0" i="0" u="none" strike="noStrike" dirty="0">
                        <a:solidFill>
                          <a:srgbClr val="000000"/>
                        </a:solidFill>
                        <a:effectLst/>
                        <a:latin typeface="Century Gothic" panose="020B0502020202020204" pitchFamily="34" charset="0"/>
                      </a:endParaRP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dirty="0">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081529543"/>
                  </a:ext>
                </a:extLst>
              </a:tr>
              <a:tr h="323587">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endParaRPr lang="en-US" sz="900" b="0" i="0" u="none" strike="noStrike" dirty="0">
                        <a:solidFill>
                          <a:srgbClr val="000000"/>
                        </a:solidFill>
                        <a:effectLst/>
                        <a:latin typeface="Century Gothic" panose="020B0502020202020204" pitchFamily="34" charset="0"/>
                      </a:endParaRP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endParaRPr lang="en-US" sz="900" b="0" i="0" u="none" strike="noStrike" dirty="0">
                        <a:solidFill>
                          <a:srgbClr val="000000"/>
                        </a:solidFill>
                        <a:effectLst/>
                        <a:latin typeface="Century Gothic" panose="020B0502020202020204" pitchFamily="34" charset="0"/>
                      </a:endParaRP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dirty="0">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857443801"/>
                  </a:ext>
                </a:extLst>
              </a:tr>
              <a:tr h="323587">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73479"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endParaRPr lang="en-US" sz="900" b="0" i="0" u="none" strike="noStrike" dirty="0">
                        <a:solidFill>
                          <a:srgbClr val="000000"/>
                        </a:solidFill>
                        <a:effectLst/>
                        <a:latin typeface="Century Gothic" panose="020B0502020202020204" pitchFamily="34" charset="0"/>
                      </a:endParaRP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endParaRPr lang="en-US" sz="900" b="0" i="0" u="none" strike="noStrike" dirty="0">
                        <a:solidFill>
                          <a:srgbClr val="000000"/>
                        </a:solidFill>
                        <a:effectLst/>
                        <a:latin typeface="Century Gothic" panose="020B0502020202020204" pitchFamily="34" charset="0"/>
                      </a:endParaRP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dirty="0">
                          <a:solidFill>
                            <a:srgbClr val="000000"/>
                          </a:solidFill>
                          <a:effectLst/>
                          <a:latin typeface="Century Gothic" panose="020B0502020202020204" pitchFamily="34" charset="0"/>
                        </a:rPr>
                        <a:t> </a:t>
                      </a:r>
                    </a:p>
                  </a:txBody>
                  <a:tcPr marL="6123" marR="6123" marT="612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392900052"/>
                  </a:ext>
                </a:extLst>
              </a:tr>
            </a:tbl>
          </a:graphicData>
        </a:graphic>
      </p:graphicFrame>
    </p:spTree>
    <p:extLst>
      <p:ext uri="{BB962C8B-B14F-4D97-AF65-F5344CB8AC3E}">
        <p14:creationId xmlns:p14="http://schemas.microsoft.com/office/powerpoint/2010/main" val="2762136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6BF9B-C8A1-41FD-7138-D54A079E116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F21BB83-F10C-E69A-5D68-87D4C56D89AF}"/>
              </a:ext>
            </a:extLst>
          </p:cNvPr>
          <p:cNvSpPr/>
          <p:nvPr/>
        </p:nvSpPr>
        <p:spPr>
          <a:xfrm>
            <a:off x="0" y="0"/>
            <a:ext cx="12190166" cy="80042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F4F60BF-628D-CE87-5CEF-0EA993CF82F4}"/>
              </a:ext>
            </a:extLst>
          </p:cNvPr>
          <p:cNvSpPr txBox="1"/>
          <p:nvPr/>
        </p:nvSpPr>
        <p:spPr>
          <a:xfrm>
            <a:off x="202691" y="125912"/>
            <a:ext cx="8889938" cy="523220"/>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2. Supplier Purchase Orders </a:t>
            </a:r>
            <a:r>
              <a:rPr lang="en-US" sz="2800" dirty="0">
                <a:solidFill>
                  <a:schemeClr val="tx1">
                    <a:lumMod val="65000"/>
                    <a:lumOff val="35000"/>
                  </a:schemeClr>
                </a:solidFill>
                <a:latin typeface="Century Gothic" panose="020B0502020202020204" pitchFamily="34" charset="0"/>
              </a:rPr>
              <a:t>(Stock Replenishment)</a:t>
            </a:r>
          </a:p>
        </p:txBody>
      </p:sp>
      <p:sp>
        <p:nvSpPr>
          <p:cNvPr id="2" name="TextBox 1">
            <a:extLst>
              <a:ext uri="{FF2B5EF4-FFF2-40B4-BE49-F238E27FC236}">
                <a16:creationId xmlns:a16="http://schemas.microsoft.com/office/drawing/2014/main" id="{D162D7AC-FB5C-FDBE-F66B-4C0E8F4EF12B}"/>
              </a:ext>
            </a:extLst>
          </p:cNvPr>
          <p:cNvSpPr txBox="1"/>
          <p:nvPr/>
        </p:nvSpPr>
        <p:spPr>
          <a:xfrm>
            <a:off x="8969918" y="60751"/>
            <a:ext cx="3098435" cy="646331"/>
          </a:xfrm>
          <a:prstGeom prst="rect">
            <a:avLst/>
          </a:prstGeom>
          <a:noFill/>
        </p:spPr>
        <p:txBody>
          <a:bodyPr wrap="square" rtlCol="0">
            <a:spAutoFit/>
          </a:bodyPr>
          <a:lstStyle/>
          <a:p>
            <a:pPr algn="r"/>
            <a:r>
              <a:rPr lang="en-US" dirty="0">
                <a:solidFill>
                  <a:schemeClr val="tx1">
                    <a:lumMod val="65000"/>
                    <a:lumOff val="35000"/>
                  </a:schemeClr>
                </a:solidFill>
                <a:latin typeface="Century Gothic" panose="020B0502020202020204" pitchFamily="34" charset="0"/>
              </a:rPr>
              <a:t>Tracks purchase </a:t>
            </a:r>
            <a:br>
              <a:rPr lang="en-US" dirty="0">
                <a:solidFill>
                  <a:schemeClr val="tx1">
                    <a:lumMod val="65000"/>
                    <a:lumOff val="35000"/>
                  </a:schemeClr>
                </a:solidFill>
                <a:latin typeface="Century Gothic" panose="020B0502020202020204" pitchFamily="34" charset="0"/>
              </a:rPr>
            </a:br>
            <a:r>
              <a:rPr lang="en-US" dirty="0">
                <a:solidFill>
                  <a:schemeClr val="tx1">
                    <a:lumMod val="65000"/>
                    <a:lumOff val="35000"/>
                  </a:schemeClr>
                </a:solidFill>
                <a:latin typeface="Century Gothic" panose="020B0502020202020204" pitchFamily="34" charset="0"/>
              </a:rPr>
              <a:t>orders to vendors</a:t>
            </a:r>
          </a:p>
        </p:txBody>
      </p:sp>
      <p:pic>
        <p:nvPicPr>
          <p:cNvPr id="8" name="Graphic 7" descr="Checkmark with solid fill">
            <a:extLst>
              <a:ext uri="{FF2B5EF4-FFF2-40B4-BE49-F238E27FC236}">
                <a16:creationId xmlns:a16="http://schemas.microsoft.com/office/drawing/2014/main" id="{46E102D6-9137-F6EE-EDCE-7928A4E541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43686" y="114743"/>
            <a:ext cx="285467" cy="285467"/>
          </a:xfrm>
          <a:prstGeom prst="rect">
            <a:avLst/>
          </a:prstGeom>
        </p:spPr>
      </p:pic>
      <p:graphicFrame>
        <p:nvGraphicFramePr>
          <p:cNvPr id="4" name="Table 3">
            <a:extLst>
              <a:ext uri="{FF2B5EF4-FFF2-40B4-BE49-F238E27FC236}">
                <a16:creationId xmlns:a16="http://schemas.microsoft.com/office/drawing/2014/main" id="{4C32B4EA-B97F-0F55-7510-48242F61441F}"/>
              </a:ext>
            </a:extLst>
          </p:cNvPr>
          <p:cNvGraphicFramePr>
            <a:graphicFrameLocks noGrp="1"/>
          </p:cNvGraphicFramePr>
          <p:nvPr>
            <p:extLst>
              <p:ext uri="{D42A27DB-BD31-4B8C-83A1-F6EECF244321}">
                <p14:modId xmlns:p14="http://schemas.microsoft.com/office/powerpoint/2010/main" val="2216530659"/>
              </p:ext>
            </p:extLst>
          </p:nvPr>
        </p:nvGraphicFramePr>
        <p:xfrm>
          <a:off x="202691" y="990500"/>
          <a:ext cx="11746836" cy="5622755"/>
        </p:xfrm>
        <a:graphic>
          <a:graphicData uri="http://schemas.openxmlformats.org/drawingml/2006/table">
            <a:tbl>
              <a:tblPr/>
              <a:tblGrid>
                <a:gridCol w="804813">
                  <a:extLst>
                    <a:ext uri="{9D8B030D-6E8A-4147-A177-3AD203B41FA5}">
                      <a16:colId xmlns:a16="http://schemas.microsoft.com/office/drawing/2014/main" val="38657279"/>
                    </a:ext>
                  </a:extLst>
                </a:gridCol>
                <a:gridCol w="804813">
                  <a:extLst>
                    <a:ext uri="{9D8B030D-6E8A-4147-A177-3AD203B41FA5}">
                      <a16:colId xmlns:a16="http://schemas.microsoft.com/office/drawing/2014/main" val="2534768001"/>
                    </a:ext>
                  </a:extLst>
                </a:gridCol>
                <a:gridCol w="1575377">
                  <a:extLst>
                    <a:ext uri="{9D8B030D-6E8A-4147-A177-3AD203B41FA5}">
                      <a16:colId xmlns:a16="http://schemas.microsoft.com/office/drawing/2014/main" val="3184872588"/>
                    </a:ext>
                  </a:extLst>
                </a:gridCol>
                <a:gridCol w="2345942">
                  <a:extLst>
                    <a:ext uri="{9D8B030D-6E8A-4147-A177-3AD203B41FA5}">
                      <a16:colId xmlns:a16="http://schemas.microsoft.com/office/drawing/2014/main" val="108244760"/>
                    </a:ext>
                  </a:extLst>
                </a:gridCol>
                <a:gridCol w="804813">
                  <a:extLst>
                    <a:ext uri="{9D8B030D-6E8A-4147-A177-3AD203B41FA5}">
                      <a16:colId xmlns:a16="http://schemas.microsoft.com/office/drawing/2014/main" val="3076002578"/>
                    </a:ext>
                  </a:extLst>
                </a:gridCol>
                <a:gridCol w="1575377">
                  <a:extLst>
                    <a:ext uri="{9D8B030D-6E8A-4147-A177-3AD203B41FA5}">
                      <a16:colId xmlns:a16="http://schemas.microsoft.com/office/drawing/2014/main" val="2415712008"/>
                    </a:ext>
                  </a:extLst>
                </a:gridCol>
                <a:gridCol w="719194">
                  <a:extLst>
                    <a:ext uri="{9D8B030D-6E8A-4147-A177-3AD203B41FA5}">
                      <a16:colId xmlns:a16="http://schemas.microsoft.com/office/drawing/2014/main" val="3131411226"/>
                    </a:ext>
                  </a:extLst>
                </a:gridCol>
                <a:gridCol w="719194">
                  <a:extLst>
                    <a:ext uri="{9D8B030D-6E8A-4147-A177-3AD203B41FA5}">
                      <a16:colId xmlns:a16="http://schemas.microsoft.com/office/drawing/2014/main" val="3022348269"/>
                    </a:ext>
                  </a:extLst>
                </a:gridCol>
                <a:gridCol w="719194">
                  <a:extLst>
                    <a:ext uri="{9D8B030D-6E8A-4147-A177-3AD203B41FA5}">
                      <a16:colId xmlns:a16="http://schemas.microsoft.com/office/drawing/2014/main" val="451290939"/>
                    </a:ext>
                  </a:extLst>
                </a:gridCol>
                <a:gridCol w="719194">
                  <a:extLst>
                    <a:ext uri="{9D8B030D-6E8A-4147-A177-3AD203B41FA5}">
                      <a16:colId xmlns:a16="http://schemas.microsoft.com/office/drawing/2014/main" val="4143319852"/>
                    </a:ext>
                  </a:extLst>
                </a:gridCol>
                <a:gridCol w="958925">
                  <a:extLst>
                    <a:ext uri="{9D8B030D-6E8A-4147-A177-3AD203B41FA5}">
                      <a16:colId xmlns:a16="http://schemas.microsoft.com/office/drawing/2014/main" val="3203064072"/>
                    </a:ext>
                  </a:extLst>
                </a:gridCol>
              </a:tblGrid>
              <a:tr h="670043">
                <a:tc>
                  <a:txBody>
                    <a:bodyPr/>
                    <a:lstStyle/>
                    <a:p>
                      <a:pPr algn="ctr" fontAlgn="ctr"/>
                      <a:r>
                        <a:rPr lang="en-US" sz="1000" b="0" i="0" u="none" strike="noStrike" dirty="0">
                          <a:solidFill>
                            <a:srgbClr val="000000"/>
                          </a:solidFill>
                          <a:effectLst/>
                          <a:latin typeface="Century Gothic" panose="020B0502020202020204" pitchFamily="34" charset="0"/>
                        </a:rPr>
                        <a:t>PO Number</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DAF2D0"/>
                    </a:solidFill>
                  </a:tcPr>
                </a:tc>
                <a:tc>
                  <a:txBody>
                    <a:bodyPr/>
                    <a:lstStyle/>
                    <a:p>
                      <a:pPr algn="ctr" fontAlgn="ctr"/>
                      <a:r>
                        <a:rPr lang="en-US" sz="1000" b="0" i="0" u="none" strike="noStrike">
                          <a:solidFill>
                            <a:srgbClr val="000000"/>
                          </a:solidFill>
                          <a:effectLst/>
                          <a:latin typeface="Century Gothic" panose="020B0502020202020204" pitchFamily="34" charset="0"/>
                        </a:rPr>
                        <a:t>Order Date</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DAF2D0"/>
                    </a:solidFill>
                  </a:tcPr>
                </a:tc>
                <a:tc>
                  <a:txBody>
                    <a:bodyPr/>
                    <a:lstStyle/>
                    <a:p>
                      <a:pPr algn="l" fontAlgn="ctr"/>
                      <a:r>
                        <a:rPr lang="en-US" sz="1000" b="0" i="0" u="none" strike="noStrike" dirty="0">
                          <a:solidFill>
                            <a:srgbClr val="000000"/>
                          </a:solidFill>
                          <a:effectLst/>
                          <a:latin typeface="Century Gothic" panose="020B0502020202020204" pitchFamily="34" charset="0"/>
                        </a:rPr>
                        <a:t>Supplier Name</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DAF2D0"/>
                    </a:solidFill>
                  </a:tcPr>
                </a:tc>
                <a:tc>
                  <a:txBody>
                    <a:bodyPr/>
                    <a:lstStyle/>
                    <a:p>
                      <a:pPr algn="l" fontAlgn="ctr"/>
                      <a:r>
                        <a:rPr lang="en-US" sz="1000" b="0" i="0" u="none" strike="noStrike">
                          <a:solidFill>
                            <a:srgbClr val="000000"/>
                          </a:solidFill>
                          <a:effectLst/>
                          <a:latin typeface="Century Gothic" panose="020B0502020202020204" pitchFamily="34" charset="0"/>
                        </a:rPr>
                        <a:t>Supplier Contact</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DAF2D0"/>
                    </a:solidFill>
                  </a:tcPr>
                </a:tc>
                <a:tc>
                  <a:txBody>
                    <a:bodyPr/>
                    <a:lstStyle/>
                    <a:p>
                      <a:pPr algn="ctr" fontAlgn="ctr"/>
                      <a:r>
                        <a:rPr lang="en-US" sz="1000" b="0" i="0" u="none" strike="noStrike" dirty="0">
                          <a:solidFill>
                            <a:srgbClr val="000000"/>
                          </a:solidFill>
                          <a:effectLst/>
                          <a:latin typeface="Century Gothic" panose="020B0502020202020204" pitchFamily="34" charset="0"/>
                        </a:rPr>
                        <a:t>Product SKU</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DAF2D0"/>
                    </a:solidFill>
                  </a:tcPr>
                </a:tc>
                <a:tc>
                  <a:txBody>
                    <a:bodyPr/>
                    <a:lstStyle/>
                    <a:p>
                      <a:pPr algn="l" fontAlgn="ctr"/>
                      <a:r>
                        <a:rPr lang="en-US" sz="1000" b="0" i="0" u="none" strike="noStrike">
                          <a:solidFill>
                            <a:srgbClr val="000000"/>
                          </a:solidFill>
                          <a:effectLst/>
                          <a:latin typeface="Century Gothic" panose="020B0502020202020204" pitchFamily="34" charset="0"/>
                        </a:rPr>
                        <a:t>Product Name</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DAF2D0"/>
                    </a:solidFill>
                  </a:tcPr>
                </a:tc>
                <a:tc>
                  <a:txBody>
                    <a:bodyPr/>
                    <a:lstStyle/>
                    <a:p>
                      <a:pPr algn="ctr" fontAlgn="ctr"/>
                      <a:r>
                        <a:rPr lang="en-US" sz="1000" b="0" i="0" u="none" strike="noStrike" dirty="0">
                          <a:solidFill>
                            <a:srgbClr val="000000"/>
                          </a:solidFill>
                          <a:effectLst/>
                          <a:latin typeface="Century Gothic" panose="020B0502020202020204" pitchFamily="34" charset="0"/>
                        </a:rPr>
                        <a:t>Quantity Ordered</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DAF2D0"/>
                    </a:solidFill>
                  </a:tcPr>
                </a:tc>
                <a:tc>
                  <a:txBody>
                    <a:bodyPr/>
                    <a:lstStyle/>
                    <a:p>
                      <a:pPr algn="ctr" fontAlgn="ctr"/>
                      <a:r>
                        <a:rPr lang="en-US" sz="1000" b="0" i="0" u="none" strike="noStrike">
                          <a:solidFill>
                            <a:srgbClr val="000000"/>
                          </a:solidFill>
                          <a:effectLst/>
                          <a:latin typeface="Century Gothic" panose="020B0502020202020204" pitchFamily="34" charset="0"/>
                        </a:rPr>
                        <a:t>Unit Cost</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DAF2D0"/>
                    </a:solidFill>
                  </a:tcPr>
                </a:tc>
                <a:tc>
                  <a:txBody>
                    <a:bodyPr/>
                    <a:lstStyle/>
                    <a:p>
                      <a:pPr algn="ctr" fontAlgn="ctr"/>
                      <a:r>
                        <a:rPr lang="en-US" sz="1000" b="0" i="0" u="none" strike="noStrike" dirty="0">
                          <a:solidFill>
                            <a:srgbClr val="000000"/>
                          </a:solidFill>
                          <a:effectLst/>
                          <a:latin typeface="Century Gothic" panose="020B0502020202020204" pitchFamily="34" charset="0"/>
                        </a:rPr>
                        <a:t>Total Purchase Cost</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DAF2D0"/>
                    </a:solidFill>
                  </a:tcPr>
                </a:tc>
                <a:tc>
                  <a:txBody>
                    <a:bodyPr/>
                    <a:lstStyle/>
                    <a:p>
                      <a:pPr algn="ctr" fontAlgn="ctr"/>
                      <a:r>
                        <a:rPr lang="en-US" sz="1000" b="0" i="0" u="none" strike="noStrike" dirty="0">
                          <a:solidFill>
                            <a:srgbClr val="000000"/>
                          </a:solidFill>
                          <a:effectLst/>
                          <a:latin typeface="Century Gothic" panose="020B0502020202020204" pitchFamily="34" charset="0"/>
                        </a:rPr>
                        <a:t>Expected Delivery Date</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DAF2D0"/>
                    </a:solidFill>
                  </a:tcPr>
                </a:tc>
                <a:tc>
                  <a:txBody>
                    <a:bodyPr/>
                    <a:lstStyle/>
                    <a:p>
                      <a:pPr algn="ctr" fontAlgn="ctr"/>
                      <a:r>
                        <a:rPr lang="en-US" sz="1000" b="0" i="0" u="none" strike="noStrike" dirty="0">
                          <a:solidFill>
                            <a:srgbClr val="000000"/>
                          </a:solidFill>
                          <a:effectLst/>
                          <a:latin typeface="Century Gothic" panose="020B0502020202020204" pitchFamily="34" charset="0"/>
                        </a:rPr>
                        <a:t>Order Status</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DAF2D0"/>
                    </a:solidFill>
                  </a:tcPr>
                </a:tc>
                <a:extLst>
                  <a:ext uri="{0D108BD9-81ED-4DB2-BD59-A6C34878D82A}">
                    <a16:rowId xmlns:a16="http://schemas.microsoft.com/office/drawing/2014/main" val="3926341210"/>
                  </a:ext>
                </a:extLst>
              </a:tr>
              <a:tr h="291336">
                <a:tc>
                  <a:txBody>
                    <a:bodyPr/>
                    <a:lstStyle/>
                    <a:p>
                      <a:pPr algn="ctr" fontAlgn="ctr"/>
                      <a:r>
                        <a:rPr lang="en-US" sz="900" b="0" i="0" u="none" strike="noStrike" dirty="0">
                          <a:solidFill>
                            <a:srgbClr val="000000"/>
                          </a:solidFill>
                          <a:effectLst/>
                          <a:latin typeface="Century Gothic" panose="020B0502020202020204" pitchFamily="34" charset="0"/>
                        </a:rPr>
                        <a:t>123</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MM/DD/YY</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Name</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Phone, Email</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123</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Description</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12</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$0.00</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Century Gothic" panose="020B0502020202020204" pitchFamily="34" charset="0"/>
                        </a:rPr>
                        <a:t>$0.00</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Century Gothic" panose="020B0502020202020204" pitchFamily="34" charset="0"/>
                        </a:rPr>
                        <a:t>MM/DD/YY</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Pending</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2A0"/>
                    </a:solidFill>
                  </a:tcPr>
                </a:tc>
                <a:extLst>
                  <a:ext uri="{0D108BD9-81ED-4DB2-BD59-A6C34878D82A}">
                    <a16:rowId xmlns:a16="http://schemas.microsoft.com/office/drawing/2014/main" val="3653424385"/>
                  </a:ext>
                </a:extLst>
              </a:tr>
              <a:tr h="291336">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Name</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dirty="0">
                          <a:solidFill>
                            <a:srgbClr val="000000"/>
                          </a:solidFill>
                          <a:effectLst/>
                          <a:latin typeface="Century Gothic" panose="020B0502020202020204" pitchFamily="34" charset="0"/>
                        </a:rPr>
                        <a:t>Phone, Email</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123</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44</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endParaRPr lang="en-US" sz="900" b="0" i="0" u="none" strike="noStrike" dirty="0">
                        <a:solidFill>
                          <a:srgbClr val="000000"/>
                        </a:solidFill>
                        <a:effectLst/>
                        <a:latin typeface="Century Gothic" panose="020B0502020202020204" pitchFamily="34" charset="0"/>
                      </a:endParaRP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endParaRPr lang="en-US" sz="900" b="0" i="0" u="none" strike="noStrike">
                        <a:solidFill>
                          <a:srgbClr val="000000"/>
                        </a:solidFill>
                        <a:effectLst/>
                        <a:latin typeface="Century Gothic" panose="020B0502020202020204" pitchFamily="34" charset="0"/>
                      </a:endParaRP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Processing</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E9F8"/>
                    </a:solidFill>
                  </a:tcPr>
                </a:tc>
                <a:extLst>
                  <a:ext uri="{0D108BD9-81ED-4DB2-BD59-A6C34878D82A}">
                    <a16:rowId xmlns:a16="http://schemas.microsoft.com/office/drawing/2014/main" val="3416390088"/>
                  </a:ext>
                </a:extLst>
              </a:tr>
              <a:tr h="291336">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endParaRPr lang="en-US" sz="900" b="0" i="0" u="none" strike="noStrike">
                        <a:solidFill>
                          <a:srgbClr val="000000"/>
                        </a:solidFill>
                        <a:effectLst/>
                        <a:latin typeface="Century Gothic" panose="020B0502020202020204" pitchFamily="34" charset="0"/>
                      </a:endParaRP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endParaRPr lang="en-US" sz="900" b="0" i="0" u="none" strike="noStrike">
                        <a:solidFill>
                          <a:srgbClr val="000000"/>
                        </a:solidFill>
                        <a:effectLst/>
                        <a:latin typeface="Century Gothic" panose="020B0502020202020204" pitchFamily="34" charset="0"/>
                      </a:endParaRP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Shipped</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0D4E8"/>
                    </a:solidFill>
                  </a:tcPr>
                </a:tc>
                <a:extLst>
                  <a:ext uri="{0D108BD9-81ED-4DB2-BD59-A6C34878D82A}">
                    <a16:rowId xmlns:a16="http://schemas.microsoft.com/office/drawing/2014/main" val="1040711830"/>
                  </a:ext>
                </a:extLst>
              </a:tr>
              <a:tr h="291336">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endParaRPr lang="en-US" sz="900" b="0" i="0" u="none" strike="noStrike">
                        <a:solidFill>
                          <a:srgbClr val="000000"/>
                        </a:solidFill>
                        <a:effectLst/>
                        <a:latin typeface="Century Gothic" panose="020B0502020202020204" pitchFamily="34" charset="0"/>
                      </a:endParaRP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endParaRPr lang="en-US" sz="900" b="0" i="0" u="none" strike="noStrike">
                        <a:solidFill>
                          <a:srgbClr val="000000"/>
                        </a:solidFill>
                        <a:effectLst/>
                        <a:latin typeface="Century Gothic" panose="020B0502020202020204" pitchFamily="34" charset="0"/>
                      </a:endParaRP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Delivered</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F2D0"/>
                    </a:solidFill>
                  </a:tcPr>
                </a:tc>
                <a:extLst>
                  <a:ext uri="{0D108BD9-81ED-4DB2-BD59-A6C34878D82A}">
                    <a16:rowId xmlns:a16="http://schemas.microsoft.com/office/drawing/2014/main" val="1092663327"/>
                  </a:ext>
                </a:extLst>
              </a:tr>
              <a:tr h="291336">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endParaRPr lang="en-US" sz="900" b="0" i="0" u="none" strike="noStrike" dirty="0">
                        <a:solidFill>
                          <a:srgbClr val="000000"/>
                        </a:solidFill>
                        <a:effectLst/>
                        <a:latin typeface="Century Gothic" panose="020B0502020202020204" pitchFamily="34" charset="0"/>
                      </a:endParaRP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endParaRPr lang="en-US" sz="900" b="0" i="0" u="none" strike="noStrike">
                        <a:solidFill>
                          <a:srgbClr val="000000"/>
                        </a:solidFill>
                        <a:effectLst/>
                        <a:latin typeface="Century Gothic" panose="020B0502020202020204" pitchFamily="34" charset="0"/>
                      </a:endParaRP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Cancelled</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E2D5"/>
                    </a:solidFill>
                  </a:tcPr>
                </a:tc>
                <a:extLst>
                  <a:ext uri="{0D108BD9-81ED-4DB2-BD59-A6C34878D82A}">
                    <a16:rowId xmlns:a16="http://schemas.microsoft.com/office/drawing/2014/main" val="1228916073"/>
                  </a:ext>
                </a:extLst>
              </a:tr>
              <a:tr h="291336">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endParaRPr lang="en-US" sz="900" b="0" i="0" u="none" strike="noStrike">
                        <a:solidFill>
                          <a:srgbClr val="000000"/>
                        </a:solidFill>
                        <a:effectLst/>
                        <a:latin typeface="Century Gothic" panose="020B0502020202020204" pitchFamily="34" charset="0"/>
                      </a:endParaRP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endParaRPr lang="en-US" sz="900" b="0" i="0" u="none" strike="noStrike">
                        <a:solidFill>
                          <a:srgbClr val="000000"/>
                        </a:solidFill>
                        <a:effectLst/>
                        <a:latin typeface="Century Gothic" panose="020B0502020202020204" pitchFamily="34" charset="0"/>
                      </a:endParaRP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472038694"/>
                  </a:ext>
                </a:extLst>
              </a:tr>
              <a:tr h="291336">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endParaRPr lang="en-US" sz="900" b="0" i="0" u="none" strike="noStrike">
                        <a:solidFill>
                          <a:srgbClr val="000000"/>
                        </a:solidFill>
                        <a:effectLst/>
                        <a:latin typeface="Century Gothic" panose="020B0502020202020204" pitchFamily="34" charset="0"/>
                      </a:endParaRP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endParaRPr lang="en-US" sz="900" b="0" i="0" u="none" strike="noStrike">
                        <a:solidFill>
                          <a:srgbClr val="000000"/>
                        </a:solidFill>
                        <a:effectLst/>
                        <a:latin typeface="Century Gothic" panose="020B0502020202020204" pitchFamily="34" charset="0"/>
                      </a:endParaRP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61511248"/>
                  </a:ext>
                </a:extLst>
              </a:tr>
              <a:tr h="291336">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endParaRPr lang="en-US" sz="900" b="0" i="0" u="none" strike="noStrike">
                        <a:solidFill>
                          <a:srgbClr val="000000"/>
                        </a:solidFill>
                        <a:effectLst/>
                        <a:latin typeface="Century Gothic" panose="020B0502020202020204" pitchFamily="34" charset="0"/>
                      </a:endParaRP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endParaRPr lang="en-US" sz="900" b="0" i="0" u="none" strike="noStrike">
                        <a:solidFill>
                          <a:srgbClr val="000000"/>
                        </a:solidFill>
                        <a:effectLst/>
                        <a:latin typeface="Century Gothic" panose="020B0502020202020204" pitchFamily="34" charset="0"/>
                      </a:endParaRP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978367390"/>
                  </a:ext>
                </a:extLst>
              </a:tr>
              <a:tr h="291336">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endParaRPr lang="en-US" sz="900" b="0" i="0" u="none" strike="noStrike" dirty="0">
                        <a:solidFill>
                          <a:srgbClr val="000000"/>
                        </a:solidFill>
                        <a:effectLst/>
                        <a:latin typeface="Century Gothic" panose="020B0502020202020204" pitchFamily="34" charset="0"/>
                      </a:endParaRP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endParaRPr lang="en-US" sz="900" b="0" i="0" u="none" strike="noStrike">
                        <a:solidFill>
                          <a:srgbClr val="000000"/>
                        </a:solidFill>
                        <a:effectLst/>
                        <a:latin typeface="Century Gothic" panose="020B0502020202020204" pitchFamily="34" charset="0"/>
                      </a:endParaRP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917117062"/>
                  </a:ext>
                </a:extLst>
              </a:tr>
              <a:tr h="291336">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endParaRPr lang="en-US" sz="900" b="0" i="0" u="none" strike="noStrike">
                        <a:solidFill>
                          <a:srgbClr val="000000"/>
                        </a:solidFill>
                        <a:effectLst/>
                        <a:latin typeface="Century Gothic" panose="020B0502020202020204" pitchFamily="34" charset="0"/>
                      </a:endParaRP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endParaRPr lang="en-US" sz="900" b="0" i="0" u="none" strike="noStrike">
                        <a:solidFill>
                          <a:srgbClr val="000000"/>
                        </a:solidFill>
                        <a:effectLst/>
                        <a:latin typeface="Century Gothic" panose="020B0502020202020204" pitchFamily="34" charset="0"/>
                      </a:endParaRP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755944949"/>
                  </a:ext>
                </a:extLst>
              </a:tr>
              <a:tr h="291336">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endParaRPr lang="en-US" sz="900" b="0" i="0" u="none" strike="noStrike" dirty="0">
                        <a:solidFill>
                          <a:srgbClr val="000000"/>
                        </a:solidFill>
                        <a:effectLst/>
                        <a:latin typeface="Century Gothic" panose="020B0502020202020204" pitchFamily="34" charset="0"/>
                      </a:endParaRP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endParaRPr lang="en-US" sz="900" b="0" i="0" u="none" strike="noStrike">
                        <a:solidFill>
                          <a:srgbClr val="000000"/>
                        </a:solidFill>
                        <a:effectLst/>
                        <a:latin typeface="Century Gothic" panose="020B0502020202020204" pitchFamily="34" charset="0"/>
                      </a:endParaRP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256719234"/>
                  </a:ext>
                </a:extLst>
              </a:tr>
              <a:tr h="291336">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endParaRPr lang="en-US" sz="900" b="0" i="0" u="none" strike="noStrike" dirty="0">
                        <a:solidFill>
                          <a:srgbClr val="000000"/>
                        </a:solidFill>
                        <a:effectLst/>
                        <a:latin typeface="Century Gothic" panose="020B0502020202020204" pitchFamily="34" charset="0"/>
                      </a:endParaRP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endParaRPr lang="en-US" sz="900" b="0" i="0" u="none" strike="noStrike" dirty="0">
                        <a:solidFill>
                          <a:srgbClr val="000000"/>
                        </a:solidFill>
                        <a:effectLst/>
                        <a:latin typeface="Century Gothic" panose="020B0502020202020204" pitchFamily="34" charset="0"/>
                      </a:endParaRP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857641743"/>
                  </a:ext>
                </a:extLst>
              </a:tr>
              <a:tr h="291336">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endParaRPr lang="en-US" sz="900" b="0" i="0" u="none" strike="noStrike">
                        <a:solidFill>
                          <a:srgbClr val="000000"/>
                        </a:solidFill>
                        <a:effectLst/>
                        <a:latin typeface="Century Gothic" panose="020B0502020202020204" pitchFamily="34" charset="0"/>
                      </a:endParaRP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endParaRPr lang="en-US" sz="900" b="0" i="0" u="none" strike="noStrike" dirty="0">
                        <a:solidFill>
                          <a:srgbClr val="000000"/>
                        </a:solidFill>
                        <a:effectLst/>
                        <a:latin typeface="Century Gothic" panose="020B0502020202020204" pitchFamily="34" charset="0"/>
                      </a:endParaRP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10049108"/>
                  </a:ext>
                </a:extLst>
              </a:tr>
              <a:tr h="291336">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endParaRPr lang="en-US" sz="900" b="0" i="0" u="none" strike="noStrike">
                        <a:solidFill>
                          <a:srgbClr val="000000"/>
                        </a:solidFill>
                        <a:effectLst/>
                        <a:latin typeface="Century Gothic" panose="020B0502020202020204" pitchFamily="34" charset="0"/>
                      </a:endParaRP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endParaRPr lang="en-US" sz="900" b="0" i="0" u="none" strike="noStrike" dirty="0">
                        <a:solidFill>
                          <a:srgbClr val="000000"/>
                        </a:solidFill>
                        <a:effectLst/>
                        <a:latin typeface="Century Gothic" panose="020B0502020202020204" pitchFamily="34" charset="0"/>
                      </a:endParaRP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692319309"/>
                  </a:ext>
                </a:extLst>
              </a:tr>
              <a:tr h="291336">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endParaRPr lang="en-US" sz="900" b="0" i="0" u="none" strike="noStrike">
                        <a:solidFill>
                          <a:srgbClr val="000000"/>
                        </a:solidFill>
                        <a:effectLst/>
                        <a:latin typeface="Century Gothic" panose="020B0502020202020204" pitchFamily="34" charset="0"/>
                      </a:endParaRP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endParaRPr lang="en-US" sz="900" b="0" i="0" u="none" strike="noStrike" dirty="0">
                        <a:solidFill>
                          <a:srgbClr val="000000"/>
                        </a:solidFill>
                        <a:effectLst/>
                        <a:latin typeface="Century Gothic" panose="020B0502020202020204" pitchFamily="34" charset="0"/>
                      </a:endParaRP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276908142"/>
                  </a:ext>
                </a:extLst>
              </a:tr>
              <a:tr h="291336">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endParaRPr lang="en-US" sz="900" b="0" i="0" u="none" strike="noStrike">
                        <a:solidFill>
                          <a:srgbClr val="000000"/>
                        </a:solidFill>
                        <a:effectLst/>
                        <a:latin typeface="Century Gothic" panose="020B0502020202020204" pitchFamily="34" charset="0"/>
                      </a:endParaRP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endParaRPr lang="en-US" sz="900" b="0" i="0" u="none" strike="noStrike" dirty="0">
                        <a:solidFill>
                          <a:srgbClr val="000000"/>
                        </a:solidFill>
                        <a:effectLst/>
                        <a:latin typeface="Century Gothic" panose="020B0502020202020204" pitchFamily="34" charset="0"/>
                      </a:endParaRP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dirty="0">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790119423"/>
                  </a:ext>
                </a:extLst>
              </a:tr>
              <a:tr h="291336">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68980"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endParaRPr lang="en-US" sz="900" b="0" i="0" u="none" strike="noStrike">
                        <a:solidFill>
                          <a:srgbClr val="000000"/>
                        </a:solidFill>
                        <a:effectLst/>
                        <a:latin typeface="Century Gothic" panose="020B0502020202020204" pitchFamily="34" charset="0"/>
                      </a:endParaRP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endParaRPr lang="en-US" sz="900" b="0" i="0" u="none" strike="noStrike" dirty="0">
                        <a:solidFill>
                          <a:srgbClr val="000000"/>
                        </a:solidFill>
                        <a:effectLst/>
                        <a:latin typeface="Century Gothic" panose="020B0502020202020204" pitchFamily="34" charset="0"/>
                      </a:endParaRP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dirty="0">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 </a:t>
                      </a:r>
                    </a:p>
                  </a:txBody>
                  <a:tcPr marL="5748" marR="5748" marT="57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603602010"/>
                  </a:ext>
                </a:extLst>
              </a:tr>
            </a:tbl>
          </a:graphicData>
        </a:graphic>
      </p:graphicFrame>
    </p:spTree>
    <p:extLst>
      <p:ext uri="{BB962C8B-B14F-4D97-AF65-F5344CB8AC3E}">
        <p14:creationId xmlns:p14="http://schemas.microsoft.com/office/powerpoint/2010/main" val="1967544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F3A99-2C9C-5357-950F-D52799B3176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D4737DE-C79F-A117-0254-633512B611B9}"/>
              </a:ext>
            </a:extLst>
          </p:cNvPr>
          <p:cNvSpPr/>
          <p:nvPr/>
        </p:nvSpPr>
        <p:spPr>
          <a:xfrm>
            <a:off x="0" y="0"/>
            <a:ext cx="12190166" cy="80042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69C045CA-1B0C-8B80-26B8-E652CCF00F49}"/>
              </a:ext>
            </a:extLst>
          </p:cNvPr>
          <p:cNvSpPr txBox="1"/>
          <p:nvPr/>
        </p:nvSpPr>
        <p:spPr>
          <a:xfrm>
            <a:off x="202691" y="125912"/>
            <a:ext cx="8767227" cy="523220"/>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3. Order Fulfillment &amp; Status</a:t>
            </a:r>
            <a:endParaRPr lang="en-US" sz="2800" dirty="0">
              <a:solidFill>
                <a:schemeClr val="tx1">
                  <a:lumMod val="65000"/>
                  <a:lumOff val="35000"/>
                </a:schemeClr>
              </a:solidFill>
              <a:latin typeface="Century Gothic" panose="020B0502020202020204" pitchFamily="34" charset="0"/>
            </a:endParaRPr>
          </a:p>
        </p:txBody>
      </p:sp>
      <p:sp>
        <p:nvSpPr>
          <p:cNvPr id="2" name="TextBox 1">
            <a:extLst>
              <a:ext uri="{FF2B5EF4-FFF2-40B4-BE49-F238E27FC236}">
                <a16:creationId xmlns:a16="http://schemas.microsoft.com/office/drawing/2014/main" id="{07B483B6-43B6-8685-3929-DF3F5D14517F}"/>
              </a:ext>
            </a:extLst>
          </p:cNvPr>
          <p:cNvSpPr txBox="1"/>
          <p:nvPr/>
        </p:nvSpPr>
        <p:spPr>
          <a:xfrm>
            <a:off x="8969918" y="60751"/>
            <a:ext cx="3098435" cy="646331"/>
          </a:xfrm>
          <a:prstGeom prst="rect">
            <a:avLst/>
          </a:prstGeom>
          <a:noFill/>
        </p:spPr>
        <p:txBody>
          <a:bodyPr wrap="square" rtlCol="0">
            <a:spAutoFit/>
          </a:bodyPr>
          <a:lstStyle/>
          <a:p>
            <a:pPr algn="r"/>
            <a:r>
              <a:rPr lang="en-US" dirty="0">
                <a:solidFill>
                  <a:schemeClr val="tx1">
                    <a:lumMod val="65000"/>
                    <a:lumOff val="35000"/>
                  </a:schemeClr>
                </a:solidFill>
                <a:latin typeface="Century Gothic" panose="020B0502020202020204" pitchFamily="34" charset="0"/>
              </a:rPr>
              <a:t>Monitors processing, shipments, and returns</a:t>
            </a:r>
          </a:p>
        </p:txBody>
      </p:sp>
      <p:pic>
        <p:nvPicPr>
          <p:cNvPr id="8" name="Graphic 7" descr="Checkmark with solid fill">
            <a:extLst>
              <a:ext uri="{FF2B5EF4-FFF2-40B4-BE49-F238E27FC236}">
                <a16:creationId xmlns:a16="http://schemas.microsoft.com/office/drawing/2014/main" id="{0822E4A3-DAD0-BFA4-1C18-3F64BE33E7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54930" y="114743"/>
            <a:ext cx="285467" cy="285467"/>
          </a:xfrm>
          <a:prstGeom prst="rect">
            <a:avLst/>
          </a:prstGeom>
        </p:spPr>
      </p:pic>
      <p:graphicFrame>
        <p:nvGraphicFramePr>
          <p:cNvPr id="3" name="Table 2">
            <a:extLst>
              <a:ext uri="{FF2B5EF4-FFF2-40B4-BE49-F238E27FC236}">
                <a16:creationId xmlns:a16="http://schemas.microsoft.com/office/drawing/2014/main" id="{EC3E4DA9-70B3-3180-C504-7BF35F6FE265}"/>
              </a:ext>
            </a:extLst>
          </p:cNvPr>
          <p:cNvGraphicFramePr>
            <a:graphicFrameLocks noGrp="1"/>
          </p:cNvGraphicFramePr>
          <p:nvPr>
            <p:extLst>
              <p:ext uri="{D42A27DB-BD31-4B8C-83A1-F6EECF244321}">
                <p14:modId xmlns:p14="http://schemas.microsoft.com/office/powerpoint/2010/main" val="1073580372"/>
              </p:ext>
            </p:extLst>
          </p:nvPr>
        </p:nvGraphicFramePr>
        <p:xfrm>
          <a:off x="256106" y="990500"/>
          <a:ext cx="11679788" cy="5617907"/>
        </p:xfrm>
        <a:graphic>
          <a:graphicData uri="http://schemas.openxmlformats.org/drawingml/2006/table">
            <a:tbl>
              <a:tblPr/>
              <a:tblGrid>
                <a:gridCol w="1276628">
                  <a:extLst>
                    <a:ext uri="{9D8B030D-6E8A-4147-A177-3AD203B41FA5}">
                      <a16:colId xmlns:a16="http://schemas.microsoft.com/office/drawing/2014/main" val="203639666"/>
                    </a:ext>
                  </a:extLst>
                </a:gridCol>
                <a:gridCol w="1276628">
                  <a:extLst>
                    <a:ext uri="{9D8B030D-6E8A-4147-A177-3AD203B41FA5}">
                      <a16:colId xmlns:a16="http://schemas.microsoft.com/office/drawing/2014/main" val="3518500420"/>
                    </a:ext>
                  </a:extLst>
                </a:gridCol>
                <a:gridCol w="1276628">
                  <a:extLst>
                    <a:ext uri="{9D8B030D-6E8A-4147-A177-3AD203B41FA5}">
                      <a16:colId xmlns:a16="http://schemas.microsoft.com/office/drawing/2014/main" val="2509532802"/>
                    </a:ext>
                  </a:extLst>
                </a:gridCol>
                <a:gridCol w="1276628">
                  <a:extLst>
                    <a:ext uri="{9D8B030D-6E8A-4147-A177-3AD203B41FA5}">
                      <a16:colId xmlns:a16="http://schemas.microsoft.com/office/drawing/2014/main" val="1962572799"/>
                    </a:ext>
                  </a:extLst>
                </a:gridCol>
                <a:gridCol w="1276628">
                  <a:extLst>
                    <a:ext uri="{9D8B030D-6E8A-4147-A177-3AD203B41FA5}">
                      <a16:colId xmlns:a16="http://schemas.microsoft.com/office/drawing/2014/main" val="198712267"/>
                    </a:ext>
                  </a:extLst>
                </a:gridCol>
                <a:gridCol w="1521089">
                  <a:extLst>
                    <a:ext uri="{9D8B030D-6E8A-4147-A177-3AD203B41FA5}">
                      <a16:colId xmlns:a16="http://schemas.microsoft.com/office/drawing/2014/main" val="3535960530"/>
                    </a:ext>
                  </a:extLst>
                </a:gridCol>
                <a:gridCol w="1276628">
                  <a:extLst>
                    <a:ext uri="{9D8B030D-6E8A-4147-A177-3AD203B41FA5}">
                      <a16:colId xmlns:a16="http://schemas.microsoft.com/office/drawing/2014/main" val="669276104"/>
                    </a:ext>
                  </a:extLst>
                </a:gridCol>
                <a:gridCol w="2498931">
                  <a:extLst>
                    <a:ext uri="{9D8B030D-6E8A-4147-A177-3AD203B41FA5}">
                      <a16:colId xmlns:a16="http://schemas.microsoft.com/office/drawing/2014/main" val="2095971458"/>
                    </a:ext>
                  </a:extLst>
                </a:gridCol>
              </a:tblGrid>
              <a:tr h="664991">
                <a:tc>
                  <a:txBody>
                    <a:bodyPr/>
                    <a:lstStyle/>
                    <a:p>
                      <a:pPr algn="ctr" fontAlgn="ctr"/>
                      <a:r>
                        <a:rPr lang="en-US" sz="1000" b="0" i="0" u="none" strike="noStrike" dirty="0">
                          <a:solidFill>
                            <a:srgbClr val="000000"/>
                          </a:solidFill>
                          <a:effectLst/>
                          <a:latin typeface="Century Gothic" panose="020B0502020202020204" pitchFamily="34" charset="0"/>
                        </a:rPr>
                        <a:t>PO Number</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CAEDFB"/>
                    </a:solidFill>
                  </a:tcPr>
                </a:tc>
                <a:tc>
                  <a:txBody>
                    <a:bodyPr/>
                    <a:lstStyle/>
                    <a:p>
                      <a:pPr algn="ctr" fontAlgn="ctr"/>
                      <a:r>
                        <a:rPr lang="en-US" sz="1000" b="0" i="0" u="none" strike="noStrike" dirty="0">
                          <a:solidFill>
                            <a:srgbClr val="000000"/>
                          </a:solidFill>
                          <a:effectLst/>
                          <a:latin typeface="Century Gothic" panose="020B0502020202020204" pitchFamily="34" charset="0"/>
                        </a:rPr>
                        <a:t>Order ID</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CAEDFB"/>
                    </a:solidFill>
                  </a:tcPr>
                </a:tc>
                <a:tc>
                  <a:txBody>
                    <a:bodyPr/>
                    <a:lstStyle/>
                    <a:p>
                      <a:pPr algn="ctr" fontAlgn="ctr"/>
                      <a:r>
                        <a:rPr lang="en-US" sz="1000" b="0" i="0" u="none" strike="noStrike">
                          <a:solidFill>
                            <a:srgbClr val="000000"/>
                          </a:solidFill>
                          <a:effectLst/>
                          <a:latin typeface="Century Gothic" panose="020B0502020202020204" pitchFamily="34" charset="0"/>
                        </a:rPr>
                        <a:t>Shipment Date</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CAEDFB"/>
                    </a:solidFill>
                  </a:tcPr>
                </a:tc>
                <a:tc>
                  <a:txBody>
                    <a:bodyPr/>
                    <a:lstStyle/>
                    <a:p>
                      <a:pPr algn="ctr" fontAlgn="ctr"/>
                      <a:r>
                        <a:rPr lang="en-US" sz="1000" b="0" i="0" u="none" strike="noStrike" dirty="0">
                          <a:solidFill>
                            <a:srgbClr val="000000"/>
                          </a:solidFill>
                          <a:effectLst/>
                          <a:latin typeface="Century Gothic" panose="020B0502020202020204" pitchFamily="34" charset="0"/>
                        </a:rPr>
                        <a:t>Carrier</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CAEDFB"/>
                    </a:solidFill>
                  </a:tcPr>
                </a:tc>
                <a:tc>
                  <a:txBody>
                    <a:bodyPr/>
                    <a:lstStyle/>
                    <a:p>
                      <a:pPr algn="ctr" fontAlgn="ctr"/>
                      <a:r>
                        <a:rPr lang="en-US" sz="1000" b="0" i="0" u="none" strike="noStrike">
                          <a:solidFill>
                            <a:srgbClr val="000000"/>
                          </a:solidFill>
                          <a:effectLst/>
                          <a:latin typeface="Century Gothic" panose="020B0502020202020204" pitchFamily="34" charset="0"/>
                        </a:rPr>
                        <a:t>Tracking Number</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CAEDFB"/>
                    </a:solidFill>
                  </a:tcPr>
                </a:tc>
                <a:tc>
                  <a:txBody>
                    <a:bodyPr/>
                    <a:lstStyle/>
                    <a:p>
                      <a:pPr algn="ctr" fontAlgn="ctr"/>
                      <a:r>
                        <a:rPr lang="en-US" sz="1000" b="0" i="0" u="none" strike="noStrike" dirty="0">
                          <a:solidFill>
                            <a:srgbClr val="000000"/>
                          </a:solidFill>
                          <a:effectLst/>
                          <a:latin typeface="Century Gothic" panose="020B0502020202020204" pitchFamily="34" charset="0"/>
                        </a:rPr>
                        <a:t>Delivery Status</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ctr" fontAlgn="ctr"/>
                      <a:r>
                        <a:rPr lang="en-US" sz="1000" b="0" i="0" u="none" strike="noStrike" dirty="0">
                          <a:solidFill>
                            <a:srgbClr val="000000"/>
                          </a:solidFill>
                          <a:effectLst/>
                          <a:latin typeface="Century Gothic" panose="020B0502020202020204" pitchFamily="34" charset="0"/>
                        </a:rPr>
                        <a:t>Return Request</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CAEDFB"/>
                    </a:solidFill>
                  </a:tcPr>
                </a:tc>
                <a:tc>
                  <a:txBody>
                    <a:bodyPr/>
                    <a:lstStyle/>
                    <a:p>
                      <a:pPr algn="l" fontAlgn="ctr"/>
                      <a:r>
                        <a:rPr lang="en-US" sz="1000" b="0" i="0" u="none" strike="noStrike" dirty="0">
                          <a:solidFill>
                            <a:srgbClr val="000000"/>
                          </a:solidFill>
                          <a:effectLst/>
                          <a:latin typeface="Century Gothic" panose="020B0502020202020204" pitchFamily="34" charset="0"/>
                        </a:rPr>
                        <a:t>Reason for Return</a:t>
                      </a:r>
                    </a:p>
                  </a:txBody>
                  <a:tcPr marL="92527"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CAEDFB"/>
                    </a:solidFill>
                  </a:tcPr>
                </a:tc>
                <a:extLst>
                  <a:ext uri="{0D108BD9-81ED-4DB2-BD59-A6C34878D82A}">
                    <a16:rowId xmlns:a16="http://schemas.microsoft.com/office/drawing/2014/main" val="1075576217"/>
                  </a:ext>
                </a:extLst>
              </a:tr>
              <a:tr h="291348">
                <a:tc>
                  <a:txBody>
                    <a:bodyPr/>
                    <a:lstStyle/>
                    <a:p>
                      <a:pPr algn="ctr" fontAlgn="ctr"/>
                      <a:r>
                        <a:rPr lang="en-US" sz="900" b="0" i="0" u="none" strike="noStrike" dirty="0">
                          <a:solidFill>
                            <a:srgbClr val="000000"/>
                          </a:solidFill>
                          <a:effectLst/>
                          <a:latin typeface="Century Gothic" panose="020B0502020202020204" pitchFamily="34" charset="0"/>
                        </a:rPr>
                        <a:t>123</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123</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MM/DD/YY</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UPS</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123</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Delivered</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ACACA"/>
                    </a:solidFill>
                  </a:tcPr>
                </a:tc>
                <a:tc>
                  <a:txBody>
                    <a:bodyPr/>
                    <a:lstStyle/>
                    <a:p>
                      <a:pPr algn="ctr" fontAlgn="ctr"/>
                      <a:r>
                        <a:rPr lang="en-US" sz="900" b="0" i="0" u="none" strike="noStrike">
                          <a:solidFill>
                            <a:srgbClr val="000000"/>
                          </a:solidFill>
                          <a:effectLst/>
                          <a:latin typeface="Century Gothic" panose="020B0502020202020204" pitchFamily="34" charset="0"/>
                        </a:rPr>
                        <a:t>Yes/No</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Description</a:t>
                      </a:r>
                    </a:p>
                  </a:txBody>
                  <a:tcPr marL="92527"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39526040"/>
                  </a:ext>
                </a:extLst>
              </a:tr>
              <a:tr h="291348">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FedEx</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Delayed</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BDCE7"/>
                    </a:solidFill>
                  </a:tcPr>
                </a:tc>
                <a:tc>
                  <a:txBody>
                    <a:bodyPr/>
                    <a:lstStyle/>
                    <a:p>
                      <a:pPr algn="ctr" fontAlgn="ctr"/>
                      <a:r>
                        <a:rPr lang="en-US" sz="900" b="0" i="0" u="none" strike="noStrike">
                          <a:solidFill>
                            <a:srgbClr val="000000"/>
                          </a:solidFill>
                          <a:effectLst/>
                          <a:latin typeface="Century Gothic" panose="020B0502020202020204" pitchFamily="34" charset="0"/>
                        </a:rPr>
                        <a:t>Yes/No</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Description</a:t>
                      </a:r>
                    </a:p>
                  </a:txBody>
                  <a:tcPr marL="92527"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102878312"/>
                  </a:ext>
                </a:extLst>
              </a:tr>
              <a:tr h="291348">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DHL</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Returned</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6C9EC"/>
                    </a:solidFill>
                  </a:tcPr>
                </a:tc>
                <a:tc>
                  <a:txBody>
                    <a:bodyPr/>
                    <a:lstStyle/>
                    <a:p>
                      <a:pPr algn="ctr" fontAlgn="ctr"/>
                      <a:r>
                        <a:rPr lang="en-US" sz="900" b="0" i="0" u="none" strike="noStrike">
                          <a:solidFill>
                            <a:srgbClr val="000000"/>
                          </a:solidFill>
                          <a:effectLst/>
                          <a:latin typeface="Century Gothic" panose="020B0502020202020204" pitchFamily="34" charset="0"/>
                        </a:rPr>
                        <a:t>Yes/No</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Description</a:t>
                      </a:r>
                    </a:p>
                  </a:txBody>
                  <a:tcPr marL="92527"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610737093"/>
                  </a:ext>
                </a:extLst>
              </a:tr>
              <a:tr h="291348">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entury Gothic" panose="020B0502020202020204" pitchFamily="34" charset="0"/>
                        </a:rPr>
                        <a:t>Yes/No</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92527"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68912059"/>
                  </a:ext>
                </a:extLst>
              </a:tr>
              <a:tr h="291348">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entury Gothic" panose="020B0502020202020204" pitchFamily="34" charset="0"/>
                        </a:rPr>
                        <a:t>Yes/No</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92527"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594628762"/>
                  </a:ext>
                </a:extLst>
              </a:tr>
              <a:tr h="291348">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entury Gothic" panose="020B0502020202020204" pitchFamily="34" charset="0"/>
                        </a:rPr>
                        <a:t>Yes/No</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92527"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371943015"/>
                  </a:ext>
                </a:extLst>
              </a:tr>
              <a:tr h="291348">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Century Gothic" panose="020B0502020202020204" pitchFamily="34" charset="0"/>
                        </a:rPr>
                        <a:t>Yes/No</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92527"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702924116"/>
                  </a:ext>
                </a:extLst>
              </a:tr>
              <a:tr h="291348">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entury Gothic" panose="020B0502020202020204" pitchFamily="34" charset="0"/>
                        </a:rPr>
                        <a:t>Yes/No</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92527"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108212688"/>
                  </a:ext>
                </a:extLst>
              </a:tr>
              <a:tr h="291348">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entury Gothic" panose="020B0502020202020204" pitchFamily="34" charset="0"/>
                        </a:rPr>
                        <a:t>Yes/No</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92527"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4184592005"/>
                  </a:ext>
                </a:extLst>
              </a:tr>
              <a:tr h="291348">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Century Gothic" panose="020B0502020202020204" pitchFamily="34" charset="0"/>
                        </a:rPr>
                        <a:t>Yes/No</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92527"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092372040"/>
                  </a:ext>
                </a:extLst>
              </a:tr>
              <a:tr h="291348">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entury Gothic" panose="020B0502020202020204" pitchFamily="34" charset="0"/>
                        </a:rPr>
                        <a:t>Yes/No</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92527"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96064087"/>
                  </a:ext>
                </a:extLst>
              </a:tr>
              <a:tr h="291348">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entury Gothic" panose="020B0502020202020204" pitchFamily="34" charset="0"/>
                        </a:rPr>
                        <a:t>Yes/No</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92527"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192052233"/>
                  </a:ext>
                </a:extLst>
              </a:tr>
              <a:tr h="291348">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entury Gothic" panose="020B0502020202020204" pitchFamily="34" charset="0"/>
                        </a:rPr>
                        <a:t>Yes/No</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92527"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711721739"/>
                  </a:ext>
                </a:extLst>
              </a:tr>
              <a:tr h="291348">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entury Gothic" panose="020B0502020202020204" pitchFamily="34" charset="0"/>
                        </a:rPr>
                        <a:t>Yes/No</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92527"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614478636"/>
                  </a:ext>
                </a:extLst>
              </a:tr>
              <a:tr h="291348">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entury Gothic" panose="020B0502020202020204" pitchFamily="34" charset="0"/>
                        </a:rPr>
                        <a:t>Yes/No</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92527"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977117478"/>
                  </a:ext>
                </a:extLst>
              </a:tr>
              <a:tr h="291348">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entury Gothic" panose="020B0502020202020204" pitchFamily="34" charset="0"/>
                        </a:rPr>
                        <a:t>Yes/No</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92527"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321428944"/>
                  </a:ext>
                </a:extLst>
              </a:tr>
              <a:tr h="291348">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entury Gothic" panose="020B0502020202020204" pitchFamily="34" charset="0"/>
                        </a:rPr>
                        <a:t>Yes/No</a:t>
                      </a:r>
                    </a:p>
                  </a:txBody>
                  <a:tcPr marL="7711"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92527" marR="7711" marT="771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368942377"/>
                  </a:ext>
                </a:extLst>
              </a:tr>
            </a:tbl>
          </a:graphicData>
        </a:graphic>
      </p:graphicFrame>
    </p:spTree>
    <p:extLst>
      <p:ext uri="{BB962C8B-B14F-4D97-AF65-F5344CB8AC3E}">
        <p14:creationId xmlns:p14="http://schemas.microsoft.com/office/powerpoint/2010/main" val="2931247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087E8-D1CD-92E2-D613-5FCEF061510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106E747-D29F-31A4-0653-A7B4143EEF72}"/>
              </a:ext>
            </a:extLst>
          </p:cNvPr>
          <p:cNvSpPr/>
          <p:nvPr/>
        </p:nvSpPr>
        <p:spPr>
          <a:xfrm>
            <a:off x="0" y="0"/>
            <a:ext cx="12190166" cy="80042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6F2E4A3-28F4-62DE-37E4-1C67AA275DF5}"/>
              </a:ext>
            </a:extLst>
          </p:cNvPr>
          <p:cNvSpPr txBox="1"/>
          <p:nvPr/>
        </p:nvSpPr>
        <p:spPr>
          <a:xfrm>
            <a:off x="202691" y="125912"/>
            <a:ext cx="8767227" cy="523220"/>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4. Payments and Invoicing</a:t>
            </a:r>
            <a:endParaRPr lang="en-US" sz="2800" dirty="0">
              <a:solidFill>
                <a:schemeClr val="tx1">
                  <a:lumMod val="65000"/>
                  <a:lumOff val="35000"/>
                </a:schemeClr>
              </a:solidFill>
              <a:latin typeface="Century Gothic" panose="020B0502020202020204" pitchFamily="34" charset="0"/>
            </a:endParaRPr>
          </a:p>
        </p:txBody>
      </p:sp>
      <p:sp>
        <p:nvSpPr>
          <p:cNvPr id="2" name="TextBox 1">
            <a:extLst>
              <a:ext uri="{FF2B5EF4-FFF2-40B4-BE49-F238E27FC236}">
                <a16:creationId xmlns:a16="http://schemas.microsoft.com/office/drawing/2014/main" id="{F685FACA-F237-2E89-CE6C-F7BBF12782BF}"/>
              </a:ext>
            </a:extLst>
          </p:cNvPr>
          <p:cNvSpPr txBox="1"/>
          <p:nvPr/>
        </p:nvSpPr>
        <p:spPr>
          <a:xfrm>
            <a:off x="8969918" y="60751"/>
            <a:ext cx="3098435" cy="646331"/>
          </a:xfrm>
          <a:prstGeom prst="rect">
            <a:avLst/>
          </a:prstGeom>
          <a:noFill/>
        </p:spPr>
        <p:txBody>
          <a:bodyPr wrap="square" rtlCol="0">
            <a:spAutoFit/>
          </a:bodyPr>
          <a:lstStyle/>
          <a:p>
            <a:pPr algn="r"/>
            <a:r>
              <a:rPr lang="en-US" dirty="0">
                <a:solidFill>
                  <a:schemeClr val="tx1">
                    <a:lumMod val="65000"/>
                    <a:lumOff val="35000"/>
                  </a:schemeClr>
                </a:solidFill>
                <a:latin typeface="Century Gothic" panose="020B0502020202020204" pitchFamily="34" charset="0"/>
              </a:rPr>
              <a:t>Logs payments, </a:t>
            </a:r>
            <a:br>
              <a:rPr lang="en-US" dirty="0">
                <a:solidFill>
                  <a:schemeClr val="tx1">
                    <a:lumMod val="65000"/>
                    <a:lumOff val="35000"/>
                  </a:schemeClr>
                </a:solidFill>
                <a:latin typeface="Century Gothic" panose="020B0502020202020204" pitchFamily="34" charset="0"/>
              </a:rPr>
            </a:br>
            <a:r>
              <a:rPr lang="en-US" dirty="0">
                <a:solidFill>
                  <a:schemeClr val="tx1">
                    <a:lumMod val="65000"/>
                    <a:lumOff val="35000"/>
                  </a:schemeClr>
                </a:solidFill>
                <a:latin typeface="Century Gothic" panose="020B0502020202020204" pitchFamily="34" charset="0"/>
              </a:rPr>
              <a:t>balances, and invoices</a:t>
            </a:r>
          </a:p>
        </p:txBody>
      </p:sp>
      <p:pic>
        <p:nvPicPr>
          <p:cNvPr id="8" name="Graphic 7" descr="Checkmark with solid fill">
            <a:extLst>
              <a:ext uri="{FF2B5EF4-FFF2-40B4-BE49-F238E27FC236}">
                <a16:creationId xmlns:a16="http://schemas.microsoft.com/office/drawing/2014/main" id="{390B135D-13F8-209C-F74D-34AA186769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84316" y="114743"/>
            <a:ext cx="285467" cy="285467"/>
          </a:xfrm>
          <a:prstGeom prst="rect">
            <a:avLst/>
          </a:prstGeom>
        </p:spPr>
      </p:pic>
      <p:graphicFrame>
        <p:nvGraphicFramePr>
          <p:cNvPr id="4" name="Table 3">
            <a:extLst>
              <a:ext uri="{FF2B5EF4-FFF2-40B4-BE49-F238E27FC236}">
                <a16:creationId xmlns:a16="http://schemas.microsoft.com/office/drawing/2014/main" id="{901E472C-F2E9-B6E7-156B-F7858374582E}"/>
              </a:ext>
            </a:extLst>
          </p:cNvPr>
          <p:cNvGraphicFramePr>
            <a:graphicFrameLocks noGrp="1"/>
          </p:cNvGraphicFramePr>
          <p:nvPr>
            <p:extLst>
              <p:ext uri="{D42A27DB-BD31-4B8C-83A1-F6EECF244321}">
                <p14:modId xmlns:p14="http://schemas.microsoft.com/office/powerpoint/2010/main" val="4062179380"/>
              </p:ext>
            </p:extLst>
          </p:nvPr>
        </p:nvGraphicFramePr>
        <p:xfrm>
          <a:off x="202692" y="926331"/>
          <a:ext cx="11865660" cy="5683027"/>
        </p:xfrm>
        <a:graphic>
          <a:graphicData uri="http://schemas.openxmlformats.org/drawingml/2006/table">
            <a:tbl>
              <a:tblPr/>
              <a:tblGrid>
                <a:gridCol w="1181538">
                  <a:extLst>
                    <a:ext uri="{9D8B030D-6E8A-4147-A177-3AD203B41FA5}">
                      <a16:colId xmlns:a16="http://schemas.microsoft.com/office/drawing/2014/main" val="3826588015"/>
                    </a:ext>
                  </a:extLst>
                </a:gridCol>
                <a:gridCol w="1181538">
                  <a:extLst>
                    <a:ext uri="{9D8B030D-6E8A-4147-A177-3AD203B41FA5}">
                      <a16:colId xmlns:a16="http://schemas.microsoft.com/office/drawing/2014/main" val="3505356991"/>
                    </a:ext>
                  </a:extLst>
                </a:gridCol>
                <a:gridCol w="1181538">
                  <a:extLst>
                    <a:ext uri="{9D8B030D-6E8A-4147-A177-3AD203B41FA5}">
                      <a16:colId xmlns:a16="http://schemas.microsoft.com/office/drawing/2014/main" val="930305611"/>
                    </a:ext>
                  </a:extLst>
                </a:gridCol>
                <a:gridCol w="1181538">
                  <a:extLst>
                    <a:ext uri="{9D8B030D-6E8A-4147-A177-3AD203B41FA5}">
                      <a16:colId xmlns:a16="http://schemas.microsoft.com/office/drawing/2014/main" val="1933617206"/>
                    </a:ext>
                  </a:extLst>
                </a:gridCol>
                <a:gridCol w="1709459">
                  <a:extLst>
                    <a:ext uri="{9D8B030D-6E8A-4147-A177-3AD203B41FA5}">
                      <a16:colId xmlns:a16="http://schemas.microsoft.com/office/drawing/2014/main" val="3899837665"/>
                    </a:ext>
                  </a:extLst>
                </a:gridCol>
                <a:gridCol w="1709459">
                  <a:extLst>
                    <a:ext uri="{9D8B030D-6E8A-4147-A177-3AD203B41FA5}">
                      <a16:colId xmlns:a16="http://schemas.microsoft.com/office/drawing/2014/main" val="2866418898"/>
                    </a:ext>
                  </a:extLst>
                </a:gridCol>
                <a:gridCol w="1407791">
                  <a:extLst>
                    <a:ext uri="{9D8B030D-6E8A-4147-A177-3AD203B41FA5}">
                      <a16:colId xmlns:a16="http://schemas.microsoft.com/office/drawing/2014/main" val="3856486934"/>
                    </a:ext>
                  </a:extLst>
                </a:gridCol>
                <a:gridCol w="2312799">
                  <a:extLst>
                    <a:ext uri="{9D8B030D-6E8A-4147-A177-3AD203B41FA5}">
                      <a16:colId xmlns:a16="http://schemas.microsoft.com/office/drawing/2014/main" val="301373525"/>
                    </a:ext>
                  </a:extLst>
                </a:gridCol>
              </a:tblGrid>
              <a:tr h="357505">
                <a:tc>
                  <a:txBody>
                    <a:bodyPr/>
                    <a:lstStyle/>
                    <a:p>
                      <a:pPr algn="ctr" fontAlgn="ctr"/>
                      <a:r>
                        <a:rPr lang="en-US" sz="1000" b="0" i="0" u="none" strike="noStrike" dirty="0">
                          <a:solidFill>
                            <a:srgbClr val="000000"/>
                          </a:solidFill>
                          <a:effectLst/>
                          <a:latin typeface="Century Gothic" panose="020B0502020202020204" pitchFamily="34" charset="0"/>
                        </a:rPr>
                        <a:t>Invoice Number</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4F2A0"/>
                    </a:solidFill>
                  </a:tcPr>
                </a:tc>
                <a:tc>
                  <a:txBody>
                    <a:bodyPr/>
                    <a:lstStyle/>
                    <a:p>
                      <a:pPr algn="ctr" fontAlgn="ctr"/>
                      <a:r>
                        <a:rPr lang="en-US" sz="1000" b="0" i="0" u="none" strike="noStrike" dirty="0">
                          <a:solidFill>
                            <a:srgbClr val="000000"/>
                          </a:solidFill>
                          <a:effectLst/>
                          <a:latin typeface="Century Gothic" panose="020B0502020202020204" pitchFamily="34" charset="0"/>
                        </a:rPr>
                        <a:t>PO Number</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4F2A0"/>
                    </a:solidFill>
                  </a:tcPr>
                </a:tc>
                <a:tc>
                  <a:txBody>
                    <a:bodyPr/>
                    <a:lstStyle/>
                    <a:p>
                      <a:pPr algn="ctr" fontAlgn="ctr"/>
                      <a:r>
                        <a:rPr lang="en-US" sz="1000" b="0" i="0" u="none" strike="noStrike" dirty="0">
                          <a:solidFill>
                            <a:srgbClr val="000000"/>
                          </a:solidFill>
                          <a:effectLst/>
                          <a:latin typeface="Century Gothic" panose="020B0502020202020204" pitchFamily="34" charset="0"/>
                        </a:rPr>
                        <a:t>Order ID</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4F2A0"/>
                    </a:solidFill>
                  </a:tcPr>
                </a:tc>
                <a:tc>
                  <a:txBody>
                    <a:bodyPr/>
                    <a:lstStyle/>
                    <a:p>
                      <a:pPr algn="ctr" fontAlgn="ctr"/>
                      <a:r>
                        <a:rPr lang="en-US" sz="1000" b="0" i="0" u="none" strike="noStrike">
                          <a:solidFill>
                            <a:srgbClr val="000000"/>
                          </a:solidFill>
                          <a:effectLst/>
                          <a:latin typeface="Century Gothic" panose="020B0502020202020204" pitchFamily="34" charset="0"/>
                        </a:rPr>
                        <a:t>Due Date</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4F2A0"/>
                    </a:solidFill>
                  </a:tcPr>
                </a:tc>
                <a:tc>
                  <a:txBody>
                    <a:bodyPr/>
                    <a:lstStyle/>
                    <a:p>
                      <a:pPr algn="ctr" fontAlgn="ctr"/>
                      <a:r>
                        <a:rPr lang="en-US" sz="1000" b="0" i="0" u="none" strike="noStrike" dirty="0">
                          <a:solidFill>
                            <a:srgbClr val="000000"/>
                          </a:solidFill>
                          <a:effectLst/>
                          <a:latin typeface="Century Gothic" panose="020B0502020202020204" pitchFamily="34" charset="0"/>
                        </a:rPr>
                        <a:t>Total Amount Due</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4F2A0"/>
                    </a:solidFill>
                  </a:tcPr>
                </a:tc>
                <a:tc>
                  <a:txBody>
                    <a:bodyPr/>
                    <a:lstStyle/>
                    <a:p>
                      <a:pPr algn="ctr" fontAlgn="ctr"/>
                      <a:r>
                        <a:rPr lang="en-US" sz="1000" b="0" i="0" u="none" strike="noStrike" dirty="0">
                          <a:solidFill>
                            <a:srgbClr val="000000"/>
                          </a:solidFill>
                          <a:effectLst/>
                          <a:latin typeface="Century Gothic" panose="020B0502020202020204" pitchFamily="34" charset="0"/>
                        </a:rPr>
                        <a:t>Total Amount Paid</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4F2A0"/>
                    </a:solidFill>
                  </a:tcPr>
                </a:tc>
                <a:tc>
                  <a:txBody>
                    <a:bodyPr/>
                    <a:lstStyle/>
                    <a:p>
                      <a:pPr algn="ctr" fontAlgn="ctr"/>
                      <a:r>
                        <a:rPr lang="en-US" sz="1000" b="0" i="0" u="none" strike="noStrike" dirty="0">
                          <a:solidFill>
                            <a:srgbClr val="000000"/>
                          </a:solidFill>
                          <a:effectLst/>
                          <a:latin typeface="Century Gothic" panose="020B0502020202020204" pitchFamily="34" charset="0"/>
                        </a:rPr>
                        <a:t>Payment Status</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2A0"/>
                    </a:solidFill>
                  </a:tcPr>
                </a:tc>
                <a:tc>
                  <a:txBody>
                    <a:bodyPr/>
                    <a:lstStyle/>
                    <a:p>
                      <a:pPr algn="l" fontAlgn="ctr"/>
                      <a:r>
                        <a:rPr lang="en-US" sz="1000" b="0" i="0" u="none" strike="noStrike" dirty="0">
                          <a:solidFill>
                            <a:srgbClr val="000000"/>
                          </a:solidFill>
                          <a:effectLst/>
                          <a:latin typeface="Century Gothic" panose="020B0502020202020204" pitchFamily="34" charset="0"/>
                        </a:rPr>
                        <a:t>Payment Method</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4F2A0"/>
                    </a:solidFill>
                  </a:tcPr>
                </a:tc>
                <a:extLst>
                  <a:ext uri="{0D108BD9-81ED-4DB2-BD59-A6C34878D82A}">
                    <a16:rowId xmlns:a16="http://schemas.microsoft.com/office/drawing/2014/main" val="1057380967"/>
                  </a:ext>
                </a:extLst>
              </a:tr>
              <a:tr h="156633">
                <a:tc>
                  <a:txBody>
                    <a:bodyPr/>
                    <a:lstStyle/>
                    <a:p>
                      <a:pPr algn="ctr" fontAlgn="ctr"/>
                      <a:r>
                        <a:rPr lang="en-US" sz="900" b="0" i="0" u="none" strike="noStrike" dirty="0">
                          <a:solidFill>
                            <a:srgbClr val="000000"/>
                          </a:solidFill>
                          <a:effectLst/>
                          <a:latin typeface="Century Gothic" panose="020B0502020202020204" pitchFamily="34" charset="0"/>
                        </a:rPr>
                        <a:t>123</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123</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123</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MM/DD/YY</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$0.00</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$0.00</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Paid</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74B"/>
                    </a:solidFill>
                  </a:tcPr>
                </a:tc>
                <a:tc>
                  <a:txBody>
                    <a:bodyPr/>
                    <a:lstStyle/>
                    <a:p>
                      <a:pPr algn="l" fontAlgn="ctr"/>
                      <a:r>
                        <a:rPr lang="en-US" sz="900" b="0" i="0" u="none" strike="noStrike">
                          <a:solidFill>
                            <a:srgbClr val="000000"/>
                          </a:solidFill>
                          <a:effectLst/>
                          <a:latin typeface="Century Gothic" panose="020B0502020202020204" pitchFamily="34" charset="0"/>
                        </a:rPr>
                        <a:t>Credit Card</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55447284"/>
                  </a:ext>
                </a:extLst>
              </a:tr>
              <a:tr h="156633">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$0.00</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$0.00</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Partial</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99"/>
                    </a:solidFill>
                  </a:tcPr>
                </a:tc>
                <a:tc>
                  <a:txBody>
                    <a:bodyPr/>
                    <a:lstStyle/>
                    <a:p>
                      <a:pPr algn="l" fontAlgn="ctr"/>
                      <a:r>
                        <a:rPr lang="en-US" sz="900" b="0" i="0" u="none" strike="noStrike">
                          <a:solidFill>
                            <a:srgbClr val="000000"/>
                          </a:solidFill>
                          <a:effectLst/>
                          <a:latin typeface="Century Gothic" panose="020B0502020202020204" pitchFamily="34" charset="0"/>
                        </a:rPr>
                        <a:t>PayPal</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810534246"/>
                  </a:ext>
                </a:extLst>
              </a:tr>
              <a:tr h="156633">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$0.00</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$0.00</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Overdue</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C7AC"/>
                    </a:solidFill>
                  </a:tcPr>
                </a:tc>
                <a:tc>
                  <a:txBody>
                    <a:bodyPr/>
                    <a:lstStyle/>
                    <a:p>
                      <a:pPr algn="l" fontAlgn="ctr"/>
                      <a:r>
                        <a:rPr lang="en-US" sz="900" b="0" i="0" u="none" strike="noStrike">
                          <a:solidFill>
                            <a:srgbClr val="000000"/>
                          </a:solidFill>
                          <a:effectLst/>
                          <a:latin typeface="Century Gothic" panose="020B0502020202020204" pitchFamily="34" charset="0"/>
                        </a:rPr>
                        <a:t>Wire Transfer</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278152081"/>
                  </a:ext>
                </a:extLst>
              </a:tr>
              <a:tr h="156633">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$0.00</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$0.00</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Forthcoming</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CCC"/>
                    </a:solidFill>
                  </a:tcPr>
                </a:tc>
                <a:tc>
                  <a:txBody>
                    <a:bodyPr/>
                    <a:lstStyle/>
                    <a:p>
                      <a:pPr algn="l" fontAlgn="ctr"/>
                      <a:r>
                        <a:rPr lang="en-US" sz="900" b="0" i="0" u="none" strike="noStrike">
                          <a:solidFill>
                            <a:srgbClr val="000000"/>
                          </a:solidFill>
                          <a:effectLst/>
                          <a:latin typeface="Century Gothic" panose="020B0502020202020204" pitchFamily="34" charset="0"/>
                        </a:rPr>
                        <a:t>Cash</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386174062"/>
                  </a:ext>
                </a:extLst>
              </a:tr>
              <a:tr h="156633">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$0.00</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$0.00</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64449124"/>
                  </a:ext>
                </a:extLst>
              </a:tr>
              <a:tr h="156633">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013581573"/>
                  </a:ext>
                </a:extLst>
              </a:tr>
              <a:tr h="156633">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168203588"/>
                  </a:ext>
                </a:extLst>
              </a:tr>
              <a:tr h="156633">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546242786"/>
                  </a:ext>
                </a:extLst>
              </a:tr>
              <a:tr h="156633">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442746914"/>
                  </a:ext>
                </a:extLst>
              </a:tr>
              <a:tr h="156633">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950596351"/>
                  </a:ext>
                </a:extLst>
              </a:tr>
              <a:tr h="156633">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613369483"/>
                  </a:ext>
                </a:extLst>
              </a:tr>
              <a:tr h="156633">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067416140"/>
                  </a:ext>
                </a:extLst>
              </a:tr>
              <a:tr h="156633">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789809762"/>
                  </a:ext>
                </a:extLst>
              </a:tr>
              <a:tr h="156633">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701991320"/>
                  </a:ext>
                </a:extLst>
              </a:tr>
              <a:tr h="156633">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998157429"/>
                  </a:ext>
                </a:extLst>
              </a:tr>
              <a:tr h="156633">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707372171"/>
                  </a:ext>
                </a:extLst>
              </a:tr>
              <a:tr h="156633">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73303277"/>
                  </a:ext>
                </a:extLst>
              </a:tr>
              <a:tr h="156633">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502511366"/>
                  </a:ext>
                </a:extLst>
              </a:tr>
              <a:tr h="156633">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59504788"/>
                  </a:ext>
                </a:extLst>
              </a:tr>
              <a:tr h="156633">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457332744"/>
                  </a:ext>
                </a:extLst>
              </a:tr>
              <a:tr h="156633">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614973545"/>
                  </a:ext>
                </a:extLst>
              </a:tr>
              <a:tr h="156633">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750478229"/>
                  </a:ext>
                </a:extLst>
              </a:tr>
              <a:tr h="156633">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601929615"/>
                  </a:ext>
                </a:extLst>
              </a:tr>
              <a:tr h="156633">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272051058"/>
                  </a:ext>
                </a:extLst>
              </a:tr>
              <a:tr h="156633">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698731558"/>
                  </a:ext>
                </a:extLst>
              </a:tr>
              <a:tr h="156633">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665191147"/>
                  </a:ext>
                </a:extLst>
              </a:tr>
              <a:tr h="156633">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15968838"/>
                  </a:ext>
                </a:extLst>
              </a:tr>
              <a:tr h="156633">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201094506"/>
                  </a:ext>
                </a:extLst>
              </a:tr>
              <a:tr h="156633">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786228395"/>
                  </a:ext>
                </a:extLst>
              </a:tr>
              <a:tr h="156633">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702720417"/>
                  </a:ext>
                </a:extLst>
              </a:tr>
              <a:tr h="156633">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87575847"/>
                  </a:ext>
                </a:extLst>
              </a:tr>
              <a:tr h="156633">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536029633"/>
                  </a:ext>
                </a:extLst>
              </a:tr>
              <a:tr h="156633">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922591362"/>
                  </a:ext>
                </a:extLst>
              </a:tr>
              <a:tr h="156633">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entury Gothic" panose="020B0502020202020204" pitchFamily="34" charset="0"/>
                        </a:rPr>
                        <a:t> </a:t>
                      </a:r>
                    </a:p>
                  </a:txBody>
                  <a:tcPr marL="4098"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49174" marR="4098" marT="40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096524069"/>
                  </a:ext>
                </a:extLst>
              </a:tr>
            </a:tbl>
          </a:graphicData>
        </a:graphic>
      </p:graphicFrame>
    </p:spTree>
    <p:extLst>
      <p:ext uri="{BB962C8B-B14F-4D97-AF65-F5344CB8AC3E}">
        <p14:creationId xmlns:p14="http://schemas.microsoft.com/office/powerpoint/2010/main" val="1240896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BDE8E-EA1D-7245-A5CF-D402D73D5D1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8ED2695-4C98-380E-B583-34B9E0409F8F}"/>
              </a:ext>
            </a:extLst>
          </p:cNvPr>
          <p:cNvSpPr txBox="1"/>
          <p:nvPr/>
        </p:nvSpPr>
        <p:spPr>
          <a:xfrm>
            <a:off x="202691" y="1070579"/>
            <a:ext cx="11259393"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Conclusion and final notes …</a:t>
            </a:r>
          </a:p>
        </p:txBody>
      </p:sp>
      <p:sp>
        <p:nvSpPr>
          <p:cNvPr id="2" name="Rectangle 1">
            <a:extLst>
              <a:ext uri="{FF2B5EF4-FFF2-40B4-BE49-F238E27FC236}">
                <a16:creationId xmlns:a16="http://schemas.microsoft.com/office/drawing/2014/main" id="{79E4532A-6F2A-9717-805F-509D9708C7A8}"/>
              </a:ext>
            </a:extLst>
          </p:cNvPr>
          <p:cNvSpPr/>
          <p:nvPr/>
        </p:nvSpPr>
        <p:spPr>
          <a:xfrm>
            <a:off x="0" y="0"/>
            <a:ext cx="12190166" cy="80042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CD03861-75E8-40DE-1536-5A0163FF00ED}"/>
              </a:ext>
            </a:extLst>
          </p:cNvPr>
          <p:cNvSpPr txBox="1"/>
          <p:nvPr/>
        </p:nvSpPr>
        <p:spPr>
          <a:xfrm>
            <a:off x="202691" y="125912"/>
            <a:ext cx="8767227" cy="523220"/>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5. Conclusion: Thank you</a:t>
            </a:r>
            <a:endParaRPr lang="en-US" sz="28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3051039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231</TotalTime>
  <Words>1060</Words>
  <Application>Microsoft Macintosh PowerPoint</Application>
  <PresentationFormat>Widescreen</PresentationFormat>
  <Paragraphs>748</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Aptos Display</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Dunlevy, Bess</dc:creator>
  <cp:lastModifiedBy>Megan Herchold</cp:lastModifiedBy>
  <cp:revision>18</cp:revision>
  <dcterms:created xsi:type="dcterms:W3CDTF">2024-07-31T18:43:37Z</dcterms:created>
  <dcterms:modified xsi:type="dcterms:W3CDTF">2025-03-13T22:57:17Z</dcterms:modified>
</cp:coreProperties>
</file>