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44" r:id="rId1"/>
  </p:sldMasterIdLst>
  <p:notesMasterIdLst>
    <p:notesMasterId r:id="rId7"/>
  </p:notesMasterIdLst>
  <p:sldIdLst>
    <p:sldId id="342" r:id="rId2"/>
    <p:sldId id="316" r:id="rId3"/>
    <p:sldId id="343" r:id="rId4"/>
    <p:sldId id="344" r:id="rId5"/>
    <p:sldId id="295"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1033"/>
    <a:srgbClr val="D1D3E4"/>
    <a:srgbClr val="E9EAF1"/>
    <a:srgbClr val="FFF3CC"/>
    <a:srgbClr val="F0A622"/>
    <a:srgbClr val="EDF3FF"/>
    <a:srgbClr val="BD8364"/>
    <a:srgbClr val="BB5BBD"/>
    <a:srgbClr val="FFDE4C"/>
    <a:srgbClr val="4CED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2" autoAdjust="0"/>
    <p:restoredTop sz="86447"/>
  </p:normalViewPr>
  <p:slideViewPr>
    <p:cSldViewPr snapToGrid="0" snapToObjects="1">
      <p:cViewPr varScale="1">
        <p:scale>
          <a:sx n="127" d="100"/>
          <a:sy n="127" d="100"/>
        </p:scale>
        <p:origin x="624" y="19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1DE65-D079-AFE5-CA90-E99E917299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47B743-1004-7F98-277A-101BE9695E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C333DF-8177-8BF9-25A3-629F356A2E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37F527-A206-0B3D-12D8-EB7C552FFB66}"/>
              </a:ext>
            </a:extLst>
          </p:cNvPr>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224882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4/29/25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735083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4/29/25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43275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4/29/25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22462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4/29/25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35257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229345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7381E756-E947-FD4A-8A23-D2C983A1A8BD}" type="datetimeFigureOut">
              <a:rPr lang="en-US" smtClean="0"/>
              <a:t>4/29/25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39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7381E756-E947-FD4A-8A23-D2C983A1A8BD}" type="datetimeFigureOut">
              <a:rPr lang="en-US" smtClean="0"/>
              <a:t>4/29/25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368895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7381E756-E947-FD4A-8A23-D2C983A1A8BD}" type="datetimeFigureOut">
              <a:rPr lang="en-US" smtClean="0"/>
              <a:t>4/29/25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06724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381E756-E947-FD4A-8A23-D2C983A1A8BD}" type="datetimeFigureOut">
              <a:rPr lang="en-US" smtClean="0"/>
              <a:t>4/29/25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08693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381E756-E947-FD4A-8A23-D2C983A1A8BD}" type="datetimeFigureOut">
              <a:rPr lang="en-US" smtClean="0"/>
              <a:t>4/29/25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9396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381E756-E947-FD4A-8A23-D2C983A1A8BD}" type="datetimeFigureOut">
              <a:rPr lang="en-US" smtClean="0"/>
              <a:t>4/29/25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015675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7381E756-E947-FD4A-8A23-D2C983A1A8BD}" type="datetimeFigureOut">
              <a:rPr lang="en-US" smtClean="0"/>
              <a:t>4/29/25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324471392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6466508" y="1166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One-Page Project Schedule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926287"/>
            <a:ext cx="11221474" cy="923330"/>
          </a:xfrm>
          <a:prstGeom prst="rect">
            <a:avLst/>
          </a:prstGeom>
          <a:noFill/>
        </p:spPr>
        <p:txBody>
          <a:bodyPr wrap="square" rtlCol="0">
            <a:spAutoFit/>
          </a:bodyPr>
          <a:lstStyle/>
          <a:p>
            <a:r>
              <a:rPr lang="en-US" sz="5400" dirty="0">
                <a:solidFill>
                  <a:schemeClr val="accent1">
                    <a:lumMod val="50000"/>
                  </a:schemeClr>
                </a:solidFill>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1995592"/>
            <a:ext cx="11070972" cy="0"/>
          </a:xfrm>
          <a:prstGeom prst="line">
            <a:avLst/>
          </a:prstGeom>
          <a:ln w="12700">
            <a:solidFill>
              <a:schemeClr val="accent1">
                <a:lumMod val="60000"/>
                <a:lumOff val="40000"/>
              </a:schemeClr>
            </a:solidFill>
          </a:ln>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178961"/>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accent1">
                    <a:lumMod val="50000"/>
                  </a:schemeClr>
                </a:solidFill>
                <a:latin typeface="Century Gothic" panose="020B0502020202020204" pitchFamily="34" charset="0"/>
              </a:rPr>
              <a:t>YOUR</a:t>
            </a:r>
          </a:p>
          <a:p>
            <a:pPr algn="ctr"/>
            <a:r>
              <a:rPr lang="en-US" sz="6600" dirty="0">
                <a:ln w="31750">
                  <a:noFill/>
                </a:ln>
                <a:solidFill>
                  <a:schemeClr val="accent1">
                    <a:lumMod val="50000"/>
                  </a:schemeClr>
                </a:solidFill>
                <a:latin typeface="Century Gothic" panose="020B0502020202020204" pitchFamily="34" charset="0"/>
              </a:rPr>
              <a:t>LOGO</a:t>
            </a:r>
            <a:endParaRPr lang="en-US" sz="8000" dirty="0">
              <a:ln w="31750">
                <a:noFill/>
              </a:ln>
              <a:solidFill>
                <a:schemeClr val="accent1">
                  <a:lumMod val="50000"/>
                </a:schemeClr>
              </a:solidFill>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10" name="Table 9">
            <a:extLst>
              <a:ext uri="{FF2B5EF4-FFF2-40B4-BE49-F238E27FC236}">
                <a16:creationId xmlns:a16="http://schemas.microsoft.com/office/drawing/2014/main" id="{03EF18D7-84B6-5A2B-009D-AA0343A13D60}"/>
              </a:ext>
            </a:extLst>
          </p:cNvPr>
          <p:cNvGraphicFramePr>
            <a:graphicFrameLocks noGrp="1"/>
          </p:cNvGraphicFramePr>
          <p:nvPr>
            <p:extLst>
              <p:ext uri="{D42A27DB-BD31-4B8C-83A1-F6EECF244321}">
                <p14:modId xmlns:p14="http://schemas.microsoft.com/office/powerpoint/2010/main" val="2239004239"/>
              </p:ext>
            </p:extLst>
          </p:nvPr>
        </p:nvGraphicFramePr>
        <p:xfrm>
          <a:off x="90768" y="110271"/>
          <a:ext cx="9565698" cy="943500"/>
        </p:xfrm>
        <a:graphic>
          <a:graphicData uri="http://schemas.openxmlformats.org/drawingml/2006/table">
            <a:tbl>
              <a:tblPr firstRow="1" bandRow="1">
                <a:tableStyleId>{5C22544A-7EE6-4342-B048-85BDC9FD1C3A}</a:tableStyleId>
              </a:tblPr>
              <a:tblGrid>
                <a:gridCol w="2119869">
                  <a:extLst>
                    <a:ext uri="{9D8B030D-6E8A-4147-A177-3AD203B41FA5}">
                      <a16:colId xmlns:a16="http://schemas.microsoft.com/office/drawing/2014/main" val="2262157075"/>
                    </a:ext>
                  </a:extLst>
                </a:gridCol>
                <a:gridCol w="3848519">
                  <a:extLst>
                    <a:ext uri="{9D8B030D-6E8A-4147-A177-3AD203B41FA5}">
                      <a16:colId xmlns:a16="http://schemas.microsoft.com/office/drawing/2014/main" val="2856243693"/>
                    </a:ext>
                  </a:extLst>
                </a:gridCol>
                <a:gridCol w="1808703">
                  <a:extLst>
                    <a:ext uri="{9D8B030D-6E8A-4147-A177-3AD203B41FA5}">
                      <a16:colId xmlns:a16="http://schemas.microsoft.com/office/drawing/2014/main" val="211678009"/>
                    </a:ext>
                  </a:extLst>
                </a:gridCol>
                <a:gridCol w="1788607">
                  <a:extLst>
                    <a:ext uri="{9D8B030D-6E8A-4147-A177-3AD203B41FA5}">
                      <a16:colId xmlns:a16="http://schemas.microsoft.com/office/drawing/2014/main" val="63984336"/>
                    </a:ext>
                  </a:extLst>
                </a:gridCol>
              </a:tblGrid>
              <a:tr h="203385">
                <a:tc>
                  <a:txBody>
                    <a:bodyPr/>
                    <a:lstStyle/>
                    <a:p>
                      <a:r>
                        <a:rPr lang="en-US" sz="1400" b="1" dirty="0">
                          <a:solidFill>
                            <a:schemeClr val="bg1">
                              <a:lumMod val="95000"/>
                            </a:schemeClr>
                          </a:solidFill>
                          <a:latin typeface="Century Gothic" panose="020B0502020202020204" pitchFamily="34" charset="0"/>
                        </a:rPr>
                        <a:t>Project Manager</a:t>
                      </a:r>
                    </a:p>
                  </a:txBody>
                  <a:tcPr>
                    <a:solidFill>
                      <a:schemeClr val="accent3">
                        <a:lumMod val="50000"/>
                      </a:schemeClr>
                    </a:solidFill>
                  </a:tcPr>
                </a:tc>
                <a:tc>
                  <a:txBody>
                    <a:bodyPr/>
                    <a:lstStyle/>
                    <a:p>
                      <a:endParaRPr lang="en-US" sz="1400" b="0" dirty="0">
                        <a:latin typeface="Century Gothic" panose="020B0502020202020204" pitchFamily="34" charset="0"/>
                      </a:endParaRPr>
                    </a:p>
                  </a:txBody>
                  <a:tcPr>
                    <a:solidFill>
                      <a:schemeClr val="accent2">
                        <a:lumMod val="20000"/>
                        <a:lumOff val="80000"/>
                      </a:schemeClr>
                    </a:solidFill>
                  </a:tcPr>
                </a:tc>
                <a:tc>
                  <a:txBody>
                    <a:bodyPr/>
                    <a:lstStyle/>
                    <a:p>
                      <a:r>
                        <a:rPr lang="en-US" sz="1400" b="1" dirty="0">
                          <a:solidFill>
                            <a:schemeClr val="bg1">
                              <a:lumMod val="95000"/>
                            </a:schemeClr>
                          </a:solidFill>
                          <a:latin typeface="Century Gothic" panose="020B0502020202020204" pitchFamily="34" charset="0"/>
                        </a:rPr>
                        <a:t>Start Date</a:t>
                      </a:r>
                    </a:p>
                  </a:txBody>
                  <a:tcPr>
                    <a:solidFill>
                      <a:schemeClr val="accent3">
                        <a:lumMod val="50000"/>
                      </a:schemeClr>
                    </a:solidFill>
                  </a:tcPr>
                </a:tc>
                <a:tc>
                  <a:txBody>
                    <a:bodyPr/>
                    <a:lstStyle/>
                    <a:p>
                      <a:pPr algn="ctr"/>
                      <a:r>
                        <a:rPr lang="en-US" sz="1400" b="0" dirty="0">
                          <a:solidFill>
                            <a:schemeClr val="tx1">
                              <a:lumMod val="75000"/>
                              <a:lumOff val="25000"/>
                            </a:schemeClr>
                          </a:solidFill>
                          <a:latin typeface="Century Gothic" panose="020B0502020202020204" pitchFamily="34" charset="0"/>
                        </a:rPr>
                        <a:t>09/02/20XX</a:t>
                      </a:r>
                    </a:p>
                  </a:txBody>
                  <a:tcPr>
                    <a:solidFill>
                      <a:schemeClr val="accent2">
                        <a:lumMod val="20000"/>
                        <a:lumOff val="80000"/>
                      </a:schemeClr>
                    </a:solidFill>
                  </a:tcPr>
                </a:tc>
                <a:extLst>
                  <a:ext uri="{0D108BD9-81ED-4DB2-BD59-A6C34878D82A}">
                    <a16:rowId xmlns:a16="http://schemas.microsoft.com/office/drawing/2014/main" val="1915598824"/>
                  </a:ext>
                </a:extLst>
              </a:tr>
              <a:tr h="319350">
                <a:tc>
                  <a:txBody>
                    <a:bodyPr/>
                    <a:lstStyle/>
                    <a:p>
                      <a:r>
                        <a:rPr lang="en-US" sz="1400" b="1" dirty="0">
                          <a:solidFill>
                            <a:schemeClr val="bg1">
                              <a:lumMod val="95000"/>
                            </a:schemeClr>
                          </a:solidFill>
                          <a:latin typeface="Century Gothic" panose="020B0502020202020204" pitchFamily="34" charset="0"/>
                        </a:rPr>
                        <a:t>Project Deliverable</a:t>
                      </a:r>
                    </a:p>
                  </a:txBody>
                  <a:tcPr>
                    <a:solidFill>
                      <a:schemeClr val="accent3">
                        <a:lumMod val="50000"/>
                      </a:schemeClr>
                    </a:solidFill>
                  </a:tcPr>
                </a:tc>
                <a:tc>
                  <a:txBody>
                    <a:bodyPr/>
                    <a:lstStyle/>
                    <a:p>
                      <a:endParaRPr lang="en-US" sz="1400" b="0" dirty="0">
                        <a:latin typeface="Century Gothic" panose="020B0502020202020204" pitchFamily="34" charset="0"/>
                      </a:endParaRPr>
                    </a:p>
                  </a:txBody>
                  <a:tcPr>
                    <a:solidFill>
                      <a:schemeClr val="accent2">
                        <a:lumMod val="20000"/>
                        <a:lumOff val="80000"/>
                      </a:schemeClr>
                    </a:solidFill>
                  </a:tcPr>
                </a:tc>
                <a:tc>
                  <a:txBody>
                    <a:bodyPr/>
                    <a:lstStyle/>
                    <a:p>
                      <a:r>
                        <a:rPr lang="en-US" sz="1400" b="1" dirty="0">
                          <a:solidFill>
                            <a:schemeClr val="bg1">
                              <a:lumMod val="95000"/>
                            </a:schemeClr>
                          </a:solidFill>
                          <a:latin typeface="Century Gothic" panose="020B0502020202020204" pitchFamily="34" charset="0"/>
                        </a:rPr>
                        <a:t>End Date</a:t>
                      </a:r>
                    </a:p>
                  </a:txBody>
                  <a:tcPr>
                    <a:solidFill>
                      <a:schemeClr val="accent3">
                        <a:lumMod val="50000"/>
                      </a:schemeClr>
                    </a:solidFill>
                  </a:tcPr>
                </a:tc>
                <a:tc>
                  <a:txBody>
                    <a:bodyPr/>
                    <a:lstStyle/>
                    <a:p>
                      <a:pPr algn="ctr"/>
                      <a:r>
                        <a:rPr lang="en-US" sz="1400" b="0" dirty="0">
                          <a:solidFill>
                            <a:schemeClr val="tx1">
                              <a:lumMod val="75000"/>
                              <a:lumOff val="25000"/>
                            </a:schemeClr>
                          </a:solidFill>
                          <a:latin typeface="Century Gothic" panose="020B0502020202020204" pitchFamily="34" charset="0"/>
                        </a:rPr>
                        <a:t>10/09/20XX</a:t>
                      </a:r>
                    </a:p>
                  </a:txBody>
                  <a:tcPr>
                    <a:solidFill>
                      <a:schemeClr val="accent2">
                        <a:lumMod val="20000"/>
                        <a:lumOff val="80000"/>
                      </a:schemeClr>
                    </a:solidFill>
                  </a:tcPr>
                </a:tc>
                <a:extLst>
                  <a:ext uri="{0D108BD9-81ED-4DB2-BD59-A6C34878D82A}">
                    <a16:rowId xmlns:a16="http://schemas.microsoft.com/office/drawing/2014/main" val="96994826"/>
                  </a:ext>
                </a:extLst>
              </a:tr>
              <a:tr h="319350">
                <a:tc>
                  <a:txBody>
                    <a:bodyPr/>
                    <a:lstStyle/>
                    <a:p>
                      <a:r>
                        <a:rPr lang="en-US" sz="1400" b="1" dirty="0">
                          <a:solidFill>
                            <a:schemeClr val="bg1">
                              <a:lumMod val="95000"/>
                            </a:schemeClr>
                          </a:solidFill>
                          <a:latin typeface="Century Gothic" panose="020B0502020202020204" pitchFamily="34" charset="0"/>
                        </a:rPr>
                        <a:t>Scope Statement</a:t>
                      </a:r>
                    </a:p>
                  </a:txBody>
                  <a:tcPr>
                    <a:solidFill>
                      <a:schemeClr val="accent3">
                        <a:lumMod val="50000"/>
                      </a:schemeClr>
                    </a:solidFill>
                  </a:tcPr>
                </a:tc>
                <a:tc>
                  <a:txBody>
                    <a:bodyPr/>
                    <a:lstStyle/>
                    <a:p>
                      <a:endParaRPr lang="en-US" sz="1400" b="0" dirty="0">
                        <a:latin typeface="Century Gothic" panose="020B0502020202020204" pitchFamily="34" charset="0"/>
                      </a:endParaRPr>
                    </a:p>
                  </a:txBody>
                  <a:tcPr>
                    <a:solidFill>
                      <a:schemeClr val="accent2">
                        <a:lumMod val="20000"/>
                        <a:lumOff val="80000"/>
                      </a:schemeClr>
                    </a:solidFill>
                  </a:tcPr>
                </a:tc>
                <a:tc>
                  <a:txBody>
                    <a:bodyPr/>
                    <a:lstStyle/>
                    <a:p>
                      <a:r>
                        <a:rPr lang="en-US" sz="1400" b="1" dirty="0">
                          <a:solidFill>
                            <a:schemeClr val="bg1">
                              <a:lumMod val="95000"/>
                            </a:schemeClr>
                          </a:solidFill>
                          <a:latin typeface="Century Gothic" panose="020B0502020202020204" pitchFamily="34" charset="0"/>
                        </a:rPr>
                        <a:t>Overall Progress</a:t>
                      </a:r>
                    </a:p>
                  </a:txBody>
                  <a:tcPr>
                    <a:solidFill>
                      <a:schemeClr val="accent3">
                        <a:lumMod val="50000"/>
                      </a:schemeClr>
                    </a:solidFill>
                  </a:tcPr>
                </a:tc>
                <a:tc>
                  <a:txBody>
                    <a:bodyPr/>
                    <a:lstStyle/>
                    <a:p>
                      <a:pPr algn="ctr"/>
                      <a:r>
                        <a:rPr lang="en-US" sz="1400" b="0" dirty="0">
                          <a:solidFill>
                            <a:schemeClr val="tx1">
                              <a:lumMod val="75000"/>
                              <a:lumOff val="25000"/>
                            </a:schemeClr>
                          </a:solidFill>
                          <a:latin typeface="Century Gothic" panose="020B0502020202020204" pitchFamily="34" charset="0"/>
                        </a:rPr>
                        <a:t>0%</a:t>
                      </a:r>
                    </a:p>
                  </a:txBody>
                  <a:tcPr>
                    <a:solidFill>
                      <a:schemeClr val="accent2">
                        <a:lumMod val="20000"/>
                        <a:lumOff val="80000"/>
                      </a:schemeClr>
                    </a:solidFill>
                  </a:tcPr>
                </a:tc>
                <a:extLst>
                  <a:ext uri="{0D108BD9-81ED-4DB2-BD59-A6C34878D82A}">
                    <a16:rowId xmlns:a16="http://schemas.microsoft.com/office/drawing/2014/main" val="3805739891"/>
                  </a:ext>
                </a:extLst>
              </a:tr>
            </a:tbl>
          </a:graphicData>
        </a:graphic>
      </p:graphicFrame>
      <p:graphicFrame>
        <p:nvGraphicFramePr>
          <p:cNvPr id="12" name="Table 11">
            <a:extLst>
              <a:ext uri="{FF2B5EF4-FFF2-40B4-BE49-F238E27FC236}">
                <a16:creationId xmlns:a16="http://schemas.microsoft.com/office/drawing/2014/main" id="{B3866341-1FA8-5F30-697C-2D32C7DDB0C9}"/>
              </a:ext>
            </a:extLst>
          </p:cNvPr>
          <p:cNvGraphicFramePr>
            <a:graphicFrameLocks noGrp="1"/>
          </p:cNvGraphicFramePr>
          <p:nvPr>
            <p:extLst>
              <p:ext uri="{D42A27DB-BD31-4B8C-83A1-F6EECF244321}">
                <p14:modId xmlns:p14="http://schemas.microsoft.com/office/powerpoint/2010/main" val="3494763675"/>
              </p:ext>
            </p:extLst>
          </p:nvPr>
        </p:nvGraphicFramePr>
        <p:xfrm>
          <a:off x="90768" y="1203960"/>
          <a:ext cx="11977302" cy="5000227"/>
        </p:xfrm>
        <a:graphic>
          <a:graphicData uri="http://schemas.openxmlformats.org/drawingml/2006/table">
            <a:tbl>
              <a:tblPr firstRow="1" bandRow="1">
                <a:tableStyleId>{5C22544A-7EE6-4342-B048-85BDC9FD1C3A}</a:tableStyleId>
              </a:tblPr>
              <a:tblGrid>
                <a:gridCol w="2033938">
                  <a:extLst>
                    <a:ext uri="{9D8B030D-6E8A-4147-A177-3AD203B41FA5}">
                      <a16:colId xmlns:a16="http://schemas.microsoft.com/office/drawing/2014/main" val="3572202936"/>
                    </a:ext>
                  </a:extLst>
                </a:gridCol>
                <a:gridCol w="1612019">
                  <a:extLst>
                    <a:ext uri="{9D8B030D-6E8A-4147-A177-3AD203B41FA5}">
                      <a16:colId xmlns:a16="http://schemas.microsoft.com/office/drawing/2014/main" val="857449302"/>
                    </a:ext>
                  </a:extLst>
                </a:gridCol>
                <a:gridCol w="1103763">
                  <a:extLst>
                    <a:ext uri="{9D8B030D-6E8A-4147-A177-3AD203B41FA5}">
                      <a16:colId xmlns:a16="http://schemas.microsoft.com/office/drawing/2014/main" val="709131393"/>
                    </a:ext>
                  </a:extLst>
                </a:gridCol>
                <a:gridCol w="1108077">
                  <a:extLst>
                    <a:ext uri="{9D8B030D-6E8A-4147-A177-3AD203B41FA5}">
                      <a16:colId xmlns:a16="http://schemas.microsoft.com/office/drawing/2014/main" val="1800288350"/>
                    </a:ext>
                  </a:extLst>
                </a:gridCol>
                <a:gridCol w="968087">
                  <a:extLst>
                    <a:ext uri="{9D8B030D-6E8A-4147-A177-3AD203B41FA5}">
                      <a16:colId xmlns:a16="http://schemas.microsoft.com/office/drawing/2014/main" val="3928837292"/>
                    </a:ext>
                  </a:extLst>
                </a:gridCol>
                <a:gridCol w="1363287">
                  <a:extLst>
                    <a:ext uri="{9D8B030D-6E8A-4147-A177-3AD203B41FA5}">
                      <a16:colId xmlns:a16="http://schemas.microsoft.com/office/drawing/2014/main" val="3190807300"/>
                    </a:ext>
                  </a:extLst>
                </a:gridCol>
                <a:gridCol w="3788131">
                  <a:extLst>
                    <a:ext uri="{9D8B030D-6E8A-4147-A177-3AD203B41FA5}">
                      <a16:colId xmlns:a16="http://schemas.microsoft.com/office/drawing/2014/main" val="3231029045"/>
                    </a:ext>
                  </a:extLst>
                </a:gridCol>
              </a:tblGrid>
              <a:tr h="370840">
                <a:tc>
                  <a:txBody>
                    <a:bodyPr/>
                    <a:lstStyle/>
                    <a:p>
                      <a:pPr algn="l"/>
                      <a:r>
                        <a:rPr lang="en-US" sz="1400" dirty="0">
                          <a:latin typeface="Century Gothic" panose="020B0502020202020204" pitchFamily="34" charset="0"/>
                        </a:rPr>
                        <a:t>Task Name</a:t>
                      </a:r>
                    </a:p>
                  </a:txBody>
                  <a:tcPr anchor="ctr">
                    <a:solidFill>
                      <a:schemeClr val="accent3">
                        <a:lumMod val="50000"/>
                      </a:schemeClr>
                    </a:solidFill>
                  </a:tcPr>
                </a:tc>
                <a:tc>
                  <a:txBody>
                    <a:bodyPr/>
                    <a:lstStyle/>
                    <a:p>
                      <a:pPr algn="l"/>
                      <a:r>
                        <a:rPr lang="en-US" sz="1400" dirty="0">
                          <a:latin typeface="Century Gothic" panose="020B0502020202020204" pitchFamily="34" charset="0"/>
                        </a:rPr>
                        <a:t>Assigned To</a:t>
                      </a:r>
                    </a:p>
                  </a:txBody>
                  <a:tcPr anchor="ctr">
                    <a:solidFill>
                      <a:schemeClr val="accent3">
                        <a:lumMod val="50000"/>
                      </a:schemeClr>
                    </a:solidFill>
                  </a:tcPr>
                </a:tc>
                <a:tc>
                  <a:txBody>
                    <a:bodyPr/>
                    <a:lstStyle/>
                    <a:p>
                      <a:pPr algn="l"/>
                      <a:r>
                        <a:rPr lang="en-US" sz="1400" dirty="0">
                          <a:latin typeface="Century Gothic" panose="020B0502020202020204" pitchFamily="34" charset="0"/>
                        </a:rPr>
                        <a:t>Start Date</a:t>
                      </a:r>
                    </a:p>
                  </a:txBody>
                  <a:tcPr anchor="ctr">
                    <a:solidFill>
                      <a:schemeClr val="accent3">
                        <a:lumMod val="50000"/>
                      </a:schemeClr>
                    </a:solidFill>
                  </a:tcPr>
                </a:tc>
                <a:tc>
                  <a:txBody>
                    <a:bodyPr/>
                    <a:lstStyle/>
                    <a:p>
                      <a:pPr algn="l"/>
                      <a:r>
                        <a:rPr lang="en-US" sz="1400" dirty="0">
                          <a:latin typeface="Century Gothic" panose="020B0502020202020204" pitchFamily="34" charset="0"/>
                        </a:rPr>
                        <a:t>End Date</a:t>
                      </a:r>
                    </a:p>
                  </a:txBody>
                  <a:tcPr anchor="ctr">
                    <a:solidFill>
                      <a:schemeClr val="accent3">
                        <a:lumMod val="50000"/>
                      </a:schemeClr>
                    </a:solidFill>
                  </a:tcPr>
                </a:tc>
                <a:tc>
                  <a:txBody>
                    <a:bodyPr/>
                    <a:lstStyle/>
                    <a:p>
                      <a:pPr algn="l"/>
                      <a:r>
                        <a:rPr lang="en-US" sz="1400" dirty="0">
                          <a:latin typeface="Century Gothic" panose="020B0502020202020204" pitchFamily="34" charset="0"/>
                        </a:rPr>
                        <a:t>Duration in Days</a:t>
                      </a:r>
                    </a:p>
                  </a:txBody>
                  <a:tcPr anchor="ctr">
                    <a:solidFill>
                      <a:schemeClr val="accent3">
                        <a:lumMod val="50000"/>
                      </a:schemeClr>
                    </a:solidFill>
                  </a:tcPr>
                </a:tc>
                <a:tc>
                  <a:txBody>
                    <a:bodyPr/>
                    <a:lstStyle/>
                    <a:p>
                      <a:pPr algn="l"/>
                      <a:r>
                        <a:rPr lang="en-US" sz="1400" dirty="0">
                          <a:latin typeface="Century Gothic" panose="020B0502020202020204" pitchFamily="34" charset="0"/>
                        </a:rPr>
                        <a:t>Status</a:t>
                      </a:r>
                    </a:p>
                  </a:txBody>
                  <a:tcPr anchor="ctr">
                    <a:solidFill>
                      <a:schemeClr val="accent3">
                        <a:lumMod val="50000"/>
                      </a:schemeClr>
                    </a:solidFill>
                  </a:tcPr>
                </a:tc>
                <a:tc>
                  <a:txBody>
                    <a:bodyPr/>
                    <a:lstStyle/>
                    <a:p>
                      <a:pPr algn="l"/>
                      <a:r>
                        <a:rPr lang="en-US" sz="1400" dirty="0">
                          <a:latin typeface="Century Gothic" panose="020B0502020202020204" pitchFamily="34" charset="0"/>
                        </a:rPr>
                        <a:t>Comments</a:t>
                      </a:r>
                    </a:p>
                  </a:txBody>
                  <a:tcPr anchor="ctr">
                    <a:solidFill>
                      <a:schemeClr val="accent3">
                        <a:lumMod val="50000"/>
                      </a:schemeClr>
                    </a:solidFill>
                  </a:tcPr>
                </a:tc>
                <a:extLst>
                  <a:ext uri="{0D108BD9-81ED-4DB2-BD59-A6C34878D82A}">
                    <a16:rowId xmlns:a16="http://schemas.microsoft.com/office/drawing/2014/main" val="3282826280"/>
                  </a:ext>
                </a:extLst>
              </a:tr>
              <a:tr h="370840">
                <a:tc>
                  <a:txBody>
                    <a:bodyPr/>
                    <a:lstStyle/>
                    <a:p>
                      <a:r>
                        <a:rPr lang="en-US" sz="1200" kern="1200" dirty="0">
                          <a:solidFill>
                            <a:schemeClr val="dk1"/>
                          </a:solidFill>
                          <a:effectLst/>
                          <a:latin typeface="Century Gothic" panose="020B0502020202020204" pitchFamily="34" charset="0"/>
                          <a:ea typeface="+mn-ea"/>
                          <a:cs typeface="+mn-cs"/>
                        </a:rPr>
                        <a:t>Set Kickoff Meeting</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Sasha Petrov</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09/02</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09/03</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2</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Complete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00B050"/>
                    </a:solidFill>
                  </a:tcPr>
                </a:tc>
                <a:tc>
                  <a:txBody>
                    <a:bodyPr/>
                    <a:lstStyle/>
                    <a:p>
                      <a:endParaRPr lang="en-US" sz="1200">
                        <a:latin typeface="Century Gothic" panose="020B0502020202020204" pitchFamily="34" charset="0"/>
                      </a:endParaRPr>
                    </a:p>
                  </a:txBody>
                  <a:tcPr/>
                </a:tc>
                <a:extLst>
                  <a:ext uri="{0D108BD9-81ED-4DB2-BD59-A6C34878D82A}">
                    <a16:rowId xmlns:a16="http://schemas.microsoft.com/office/drawing/2014/main" val="523018401"/>
                  </a:ext>
                </a:extLst>
              </a:tr>
              <a:tr h="370840">
                <a:tc>
                  <a:txBody>
                    <a:bodyPr/>
                    <a:lstStyle/>
                    <a:p>
                      <a:r>
                        <a:rPr lang="en-US" sz="1200" kern="1200" dirty="0">
                          <a:solidFill>
                            <a:schemeClr val="dk1"/>
                          </a:solidFill>
                          <a:effectLst/>
                          <a:latin typeface="Century Gothic" panose="020B0502020202020204" pitchFamily="34" charset="0"/>
                          <a:ea typeface="+mn-ea"/>
                          <a:cs typeface="+mn-cs"/>
                        </a:rPr>
                        <a:t>Agree on Objectives</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Romy Bailey</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09/03</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09/07</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Complete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00B050"/>
                    </a:solidFill>
                  </a:tcPr>
                </a:tc>
                <a:tc>
                  <a:txBody>
                    <a:bodyPr/>
                    <a:lstStyle/>
                    <a:p>
                      <a:endParaRPr lang="en-US" sz="1200">
                        <a:latin typeface="Century Gothic" panose="020B0502020202020204" pitchFamily="34" charset="0"/>
                      </a:endParaRPr>
                    </a:p>
                  </a:txBody>
                  <a:tcPr/>
                </a:tc>
                <a:extLst>
                  <a:ext uri="{0D108BD9-81ED-4DB2-BD59-A6C34878D82A}">
                    <a16:rowId xmlns:a16="http://schemas.microsoft.com/office/drawing/2014/main" val="2385973224"/>
                  </a:ext>
                </a:extLst>
              </a:tr>
              <a:tr h="370840">
                <a:tc>
                  <a:txBody>
                    <a:bodyPr/>
                    <a:lstStyle/>
                    <a:p>
                      <a:r>
                        <a:rPr lang="en-US" sz="1200" kern="1200" dirty="0">
                          <a:solidFill>
                            <a:schemeClr val="dk1"/>
                          </a:solidFill>
                          <a:effectLst/>
                          <a:latin typeface="Century Gothic" panose="020B0502020202020204" pitchFamily="34" charset="0"/>
                          <a:ea typeface="+mn-ea"/>
                          <a:cs typeface="+mn-cs"/>
                        </a:rPr>
                        <a:t>Detailed Requirements</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Petrus Nishimura</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09/07</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09/12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6</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Complete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00B050"/>
                    </a:solidFill>
                  </a:tcPr>
                </a:tc>
                <a:tc>
                  <a:txBody>
                    <a:bodyPr/>
                    <a:lstStyle/>
                    <a:p>
                      <a:endParaRPr lang="en-US" sz="1200">
                        <a:latin typeface="Century Gothic" panose="020B0502020202020204" pitchFamily="34" charset="0"/>
                      </a:endParaRPr>
                    </a:p>
                  </a:txBody>
                  <a:tcPr/>
                </a:tc>
                <a:extLst>
                  <a:ext uri="{0D108BD9-81ED-4DB2-BD59-A6C34878D82A}">
                    <a16:rowId xmlns:a16="http://schemas.microsoft.com/office/drawing/2014/main" val="170405040"/>
                  </a:ext>
                </a:extLst>
              </a:tr>
              <a:tr h="370840">
                <a:tc>
                  <a:txBody>
                    <a:bodyPr/>
                    <a:lstStyle/>
                    <a:p>
                      <a:r>
                        <a:rPr lang="en-US" sz="1200" kern="1200" dirty="0">
                          <a:solidFill>
                            <a:schemeClr val="dk1"/>
                          </a:solidFill>
                          <a:effectLst/>
                          <a:latin typeface="Century Gothic" panose="020B0502020202020204" pitchFamily="34" charset="0"/>
                          <a:ea typeface="+mn-ea"/>
                          <a:cs typeface="+mn-cs"/>
                        </a:rPr>
                        <a:t>Hardware Requirements</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Petrus Nishimura</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09/09</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09/11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3</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Overdue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0A622"/>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488370856"/>
                  </a:ext>
                </a:extLst>
              </a:tr>
              <a:tr h="370840">
                <a:tc>
                  <a:txBody>
                    <a:bodyPr/>
                    <a:lstStyle/>
                    <a:p>
                      <a:r>
                        <a:rPr lang="en-US" sz="1200" kern="1200" dirty="0">
                          <a:solidFill>
                            <a:schemeClr val="dk1"/>
                          </a:solidFill>
                          <a:effectLst/>
                          <a:latin typeface="Century Gothic" panose="020B0502020202020204" pitchFamily="34" charset="0"/>
                          <a:ea typeface="+mn-ea"/>
                          <a:cs typeface="+mn-cs"/>
                        </a:rPr>
                        <a:t>Final Resource Plan</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Petrus Nishimura</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09/11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09/15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 Progress</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92D050"/>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2755848858"/>
                  </a:ext>
                </a:extLst>
              </a:tr>
              <a:tr h="402827">
                <a:tc>
                  <a:txBody>
                    <a:bodyPr/>
                    <a:lstStyle/>
                    <a:p>
                      <a:r>
                        <a:rPr lang="en-US" sz="1200" kern="1200" dirty="0">
                          <a:solidFill>
                            <a:schemeClr val="dk1"/>
                          </a:solidFill>
                          <a:effectLst/>
                          <a:latin typeface="Century Gothic" panose="020B0502020202020204" pitchFamily="34" charset="0"/>
                          <a:ea typeface="+mn-ea"/>
                          <a:cs typeface="+mn-cs"/>
                        </a:rPr>
                        <a:t>Staffing</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Sasha Petrov</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09/16</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09/17</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 Progress</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92D050"/>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1608405119"/>
                  </a:ext>
                </a:extLst>
              </a:tr>
              <a:tr h="370840">
                <a:tc>
                  <a:txBody>
                    <a:bodyPr/>
                    <a:lstStyle/>
                    <a:p>
                      <a:r>
                        <a:rPr lang="en-US" sz="1200" kern="1200" dirty="0">
                          <a:solidFill>
                            <a:schemeClr val="dk1"/>
                          </a:solidFill>
                          <a:effectLst/>
                          <a:latin typeface="Century Gothic" panose="020B0502020202020204" pitchFamily="34" charset="0"/>
                          <a:ea typeface="+mn-ea"/>
                          <a:cs typeface="+mn-cs"/>
                        </a:rPr>
                        <a:t>Technical Requirements</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Romy Bailey</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09/17</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09/21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Not Started</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F3CC"/>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1484140876"/>
                  </a:ext>
                </a:extLst>
              </a:tr>
              <a:tr h="370840">
                <a:tc>
                  <a:txBody>
                    <a:bodyPr/>
                    <a:lstStyle/>
                    <a:p>
                      <a:r>
                        <a:rPr lang="en-US" sz="1200" kern="1200" dirty="0">
                          <a:solidFill>
                            <a:schemeClr val="dk1"/>
                          </a:solidFill>
                          <a:effectLst/>
                          <a:latin typeface="Century Gothic" panose="020B0502020202020204" pitchFamily="34" charset="0"/>
                          <a:ea typeface="+mn-ea"/>
                          <a:cs typeface="+mn-cs"/>
                        </a:rPr>
                        <a:t>DB Development</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Olivia Carter</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09/22</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09/24</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3</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Not Started</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F3CC"/>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945379210"/>
                  </a:ext>
                </a:extLst>
              </a:tr>
              <a:tr h="370840">
                <a:tc>
                  <a:txBody>
                    <a:bodyPr/>
                    <a:lstStyle/>
                    <a:p>
                      <a:r>
                        <a:rPr lang="en-US" sz="1200" kern="1200" dirty="0">
                          <a:solidFill>
                            <a:schemeClr val="dk1"/>
                          </a:solidFill>
                          <a:effectLst/>
                          <a:latin typeface="Century Gothic" panose="020B0502020202020204" pitchFamily="34" charset="0"/>
                          <a:ea typeface="+mn-ea"/>
                          <a:cs typeface="+mn-cs"/>
                        </a:rPr>
                        <a:t>API Development</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Olivia Carter</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09/23</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09/27</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Not Started</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F3CC"/>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2914446555"/>
                  </a:ext>
                </a:extLst>
              </a:tr>
              <a:tr h="370840">
                <a:tc>
                  <a:txBody>
                    <a:bodyPr/>
                    <a:lstStyle/>
                    <a:p>
                      <a:r>
                        <a:rPr lang="en-US" sz="1200" kern="1200" dirty="0">
                          <a:solidFill>
                            <a:schemeClr val="dk1"/>
                          </a:solidFill>
                          <a:effectLst/>
                          <a:latin typeface="Century Gothic" panose="020B0502020202020204" pitchFamily="34" charset="0"/>
                          <a:ea typeface="+mn-ea"/>
                          <a:cs typeface="+mn-cs"/>
                        </a:rPr>
                        <a:t>UI Client</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Sasha Petrov</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09/25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09/29</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Not Started</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F3CC"/>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2777636022"/>
                  </a:ext>
                </a:extLst>
              </a:tr>
              <a:tr h="370840">
                <a:tc>
                  <a:txBody>
                    <a:bodyPr/>
                    <a:lstStyle/>
                    <a:p>
                      <a:r>
                        <a:rPr lang="en-US" sz="1200" kern="1200" dirty="0">
                          <a:solidFill>
                            <a:schemeClr val="dk1"/>
                          </a:solidFill>
                          <a:effectLst/>
                          <a:latin typeface="Century Gothic" panose="020B0502020202020204" pitchFamily="34" charset="0"/>
                          <a:ea typeface="+mn-ea"/>
                          <a:cs typeface="+mn-cs"/>
                        </a:rPr>
                        <a:t>Testing</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buNone/>
                      </a:pPr>
                      <a:r>
                        <a:rPr lang="en-US" sz="12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Mateus Tobin</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09/24</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10/02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9</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Not Started</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F3CC"/>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2336046520"/>
                  </a:ext>
                </a:extLst>
              </a:tr>
              <a:tr h="370840">
                <a:tc>
                  <a:txBody>
                    <a:bodyPr/>
                    <a:lstStyle/>
                    <a:p>
                      <a:r>
                        <a:rPr lang="en-US" sz="1200" kern="1200" dirty="0">
                          <a:solidFill>
                            <a:schemeClr val="dk1"/>
                          </a:solidFill>
                          <a:effectLst/>
                          <a:latin typeface="Century Gothic" panose="020B0502020202020204" pitchFamily="34" charset="0"/>
                          <a:ea typeface="+mn-ea"/>
                          <a:cs typeface="+mn-cs"/>
                        </a:rPr>
                        <a:t>Development Complete</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r>
                        <a:rPr lang="en-US" sz="1200" kern="1200" dirty="0">
                          <a:solidFill>
                            <a:schemeClr val="dk1"/>
                          </a:solidFill>
                          <a:effectLst/>
                          <a:latin typeface="Century Gothic" panose="020B0502020202020204" pitchFamily="34" charset="0"/>
                          <a:ea typeface="+mn-ea"/>
                          <a:cs typeface="+mn-cs"/>
                        </a:rPr>
                        <a:t>Petrus Nishimura</a:t>
                      </a:r>
                      <a:r>
                        <a:rPr lang="en-US" sz="1200" dirty="0">
                          <a:effectLst/>
                          <a:latin typeface="Century Gothic" panose="020B0502020202020204" pitchFamily="34" charset="0"/>
                        </a:rPr>
                        <a:t> </a:t>
                      </a:r>
                      <a:endParaRPr lang="en-US" sz="1200" dirty="0">
                        <a:latin typeface="Century Gothic" panose="020B0502020202020204" pitchFamily="34" charset="0"/>
                      </a:endParaRPr>
                    </a:p>
                  </a:txBody>
                  <a:tcP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10/02</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10/05</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4</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Not Started</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F3CC"/>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727816109"/>
                  </a:ext>
                </a:extLst>
              </a:tr>
            </a:tbl>
          </a:graphicData>
        </a:graphic>
      </p:graphicFrame>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a:extLst>
            <a:ext uri="{FF2B5EF4-FFF2-40B4-BE49-F238E27FC236}">
              <a16:creationId xmlns:a16="http://schemas.microsoft.com/office/drawing/2014/main" id="{52913439-5884-E52C-BE2F-1B496CFB36AE}"/>
            </a:ext>
          </a:extLst>
        </p:cNvPr>
        <p:cNvGrpSpPr/>
        <p:nvPr/>
      </p:nvGrpSpPr>
      <p:grpSpPr>
        <a:xfrm>
          <a:off x="0" y="0"/>
          <a:ext cx="0" cy="0"/>
          <a:chOff x="0" y="0"/>
          <a:chExt cx="0" cy="0"/>
        </a:xfrm>
      </p:grpSpPr>
      <p:grpSp>
        <p:nvGrpSpPr>
          <p:cNvPr id="38" name="Group 37">
            <a:extLst>
              <a:ext uri="{FF2B5EF4-FFF2-40B4-BE49-F238E27FC236}">
                <a16:creationId xmlns:a16="http://schemas.microsoft.com/office/drawing/2014/main" id="{C25B5BC3-4186-1A43-7EA8-8007D9B2C9F8}"/>
              </a:ext>
            </a:extLst>
          </p:cNvPr>
          <p:cNvGrpSpPr/>
          <p:nvPr/>
        </p:nvGrpSpPr>
        <p:grpSpPr>
          <a:xfrm>
            <a:off x="6466508" y="11668"/>
            <a:ext cx="5724680" cy="6219640"/>
            <a:chOff x="7203068" y="-14628"/>
            <a:chExt cx="5724680" cy="6219640"/>
          </a:xfrm>
        </p:grpSpPr>
        <p:sp>
          <p:nvSpPr>
            <p:cNvPr id="39" name="Triangle 38">
              <a:extLst>
                <a:ext uri="{FF2B5EF4-FFF2-40B4-BE49-F238E27FC236}">
                  <a16:creationId xmlns:a16="http://schemas.microsoft.com/office/drawing/2014/main" id="{2D7A66D0-3489-B10E-68D4-D35F0EF96625}"/>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363B20DE-B7FD-44CE-252E-9324BB7F4B3D}"/>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3965A0E2-ED81-E60A-6842-4047A16EB085}"/>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8961B3FF-28CB-4C1C-2C26-19034DFD6502}"/>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5D06B1D-A89F-207B-F6D2-515BA459BEC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F45C6ED-699B-36D9-11D2-DCD41EE61853}"/>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97AF11E6-B5AE-3754-1ABC-079B1BA4D054}"/>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EAD312A9-DB36-755C-2406-28CA2959E552}"/>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9DC12C9A-4A48-1990-5E0B-542363A9D8DE}"/>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A83F21C9-40C9-D02C-D771-505FCFBCBA1D}"/>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9AEBFA48-FFB6-079F-1F71-E4C2845E3ADF}"/>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0B15641F-9F29-A585-7360-9995FCF1AA12}"/>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24DC9D43-06B6-9CFF-5B1E-FB019519B395}"/>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02111646-8468-97F5-2AE8-D1AE635B7E09}"/>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8177F74-B0C6-0E04-20B9-B3E32B742F44}"/>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1E7DB682-81DB-DB17-CFBE-381560FF2372}"/>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D6106C0-6A67-7355-E1A7-5F945FF66ACB}"/>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CA4F657C-8340-41FD-6256-D0C4475EB562}"/>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BB3C2E0D-7262-6327-F3EE-560ED853B619}"/>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62B6994F-F220-7673-2E4A-11F35E4D3FE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FCC9638-8885-E658-5BCE-5DD293097FB3}"/>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7A563B1A-A556-6158-8063-7E07A41BBEB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ED7B9110-2457-607D-8743-7A3115D69E7D}"/>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0D6A3D4-E0FA-630C-9828-D9289DA5AF6A}"/>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C1E7979F-1639-7DF1-4A6A-D6BCA8E46202}"/>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B4AD5C43-3C21-7E0D-BB5A-2AE0F436E732}"/>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865EB227-9883-6E73-DA40-7F3C1AE8F7B2}"/>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TextBox 32">
            <a:extLst>
              <a:ext uri="{FF2B5EF4-FFF2-40B4-BE49-F238E27FC236}">
                <a16:creationId xmlns:a16="http://schemas.microsoft.com/office/drawing/2014/main" id="{F48E8BF2-252A-BCEF-F678-0103EC53EE30}"/>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One-Page Project Schedule Template</a:t>
            </a:r>
          </a:p>
        </p:txBody>
      </p:sp>
      <p:sp>
        <p:nvSpPr>
          <p:cNvPr id="34" name="Rectangle 7">
            <a:extLst>
              <a:ext uri="{FF2B5EF4-FFF2-40B4-BE49-F238E27FC236}">
                <a16:creationId xmlns:a16="http://schemas.microsoft.com/office/drawing/2014/main" id="{3136876A-4261-449E-81D5-0D6030B259C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90414D9F-79EE-AC86-7C30-2A65A9A5A657}"/>
              </a:ext>
            </a:extLst>
          </p:cNvPr>
          <p:cNvSpPr/>
          <p:nvPr/>
        </p:nvSpPr>
        <p:spPr>
          <a:xfrm>
            <a:off x="11793977" y="6479366"/>
            <a:ext cx="397211" cy="384048"/>
          </a:xfrm>
          <a:prstGeom prst="parallelogram">
            <a:avLst>
              <a:gd name="adj" fmla="val 65219"/>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3124CBFC-FC54-8264-7E13-80F64F9EE3C0}"/>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28B409F9-B4C1-E869-4F1B-0CCE4067E032}"/>
              </a:ext>
            </a:extLst>
          </p:cNvPr>
          <p:cNvSpPr txBox="1"/>
          <p:nvPr/>
        </p:nvSpPr>
        <p:spPr>
          <a:xfrm>
            <a:off x="552992" y="926287"/>
            <a:ext cx="11221474" cy="923330"/>
          </a:xfrm>
          <a:prstGeom prst="rect">
            <a:avLst/>
          </a:prstGeom>
          <a:noFill/>
        </p:spPr>
        <p:txBody>
          <a:bodyPr wrap="square" rtlCol="0">
            <a:spAutoFit/>
          </a:bodyPr>
          <a:lstStyle/>
          <a:p>
            <a:r>
              <a:rPr lang="en-US" sz="5400" dirty="0">
                <a:solidFill>
                  <a:schemeClr val="accent1">
                    <a:lumMod val="50000"/>
                  </a:schemeClr>
                </a:solidFill>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AC12226D-EB28-57D3-AF86-4508380FF1BC}"/>
              </a:ext>
            </a:extLst>
          </p:cNvPr>
          <p:cNvCxnSpPr>
            <a:cxnSpLocks/>
          </p:cNvCxnSpPr>
          <p:nvPr/>
        </p:nvCxnSpPr>
        <p:spPr>
          <a:xfrm>
            <a:off x="552992" y="1995592"/>
            <a:ext cx="11070972" cy="0"/>
          </a:xfrm>
          <a:prstGeom prst="line">
            <a:avLst/>
          </a:prstGeom>
          <a:ln w="12700">
            <a:solidFill>
              <a:schemeClr val="accent1">
                <a:lumMod val="60000"/>
                <a:lumOff val="40000"/>
              </a:schemeClr>
            </a:solidFill>
          </a:ln>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AC8A3CC1-C584-2D58-FFAF-F75822ED934C}"/>
              </a:ext>
            </a:extLst>
          </p:cNvPr>
          <p:cNvSpPr txBox="1"/>
          <p:nvPr/>
        </p:nvSpPr>
        <p:spPr>
          <a:xfrm>
            <a:off x="8019841" y="2178961"/>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accent1">
                    <a:lumMod val="50000"/>
                  </a:schemeClr>
                </a:solidFill>
                <a:latin typeface="Century Gothic" panose="020B0502020202020204" pitchFamily="34" charset="0"/>
              </a:rPr>
              <a:t>YOUR</a:t>
            </a:r>
          </a:p>
          <a:p>
            <a:pPr algn="ctr"/>
            <a:r>
              <a:rPr lang="en-US" sz="6600" dirty="0">
                <a:ln w="31750">
                  <a:noFill/>
                </a:ln>
                <a:solidFill>
                  <a:schemeClr val="accent1">
                    <a:lumMod val="50000"/>
                  </a:schemeClr>
                </a:solidFill>
                <a:latin typeface="Century Gothic" panose="020B0502020202020204" pitchFamily="34" charset="0"/>
              </a:rPr>
              <a:t>LOGO</a:t>
            </a:r>
            <a:endParaRPr lang="en-US" sz="8000" dirty="0">
              <a:ln w="31750">
                <a:noFill/>
              </a:ln>
              <a:solidFill>
                <a:schemeClr val="accent1">
                  <a:lumMod val="50000"/>
                </a:schemeClr>
              </a:solidFill>
              <a:latin typeface="Century Gothic" panose="020B0502020202020204" pitchFamily="34" charset="0"/>
            </a:endParaRPr>
          </a:p>
        </p:txBody>
      </p:sp>
    </p:spTree>
    <p:extLst>
      <p:ext uri="{BB962C8B-B14F-4D97-AF65-F5344CB8AC3E}">
        <p14:creationId xmlns:p14="http://schemas.microsoft.com/office/powerpoint/2010/main" val="999312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A3EBB-E870-DE90-40B1-D7AB13FA0F9A}"/>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8BFF9572-604C-C607-C481-5F566DC6095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51654B33-725F-CAAB-2539-3FFE65B9ECD6}"/>
              </a:ext>
            </a:extLst>
          </p:cNvPr>
          <p:cNvSpPr/>
          <p:nvPr/>
        </p:nvSpPr>
        <p:spPr>
          <a:xfrm>
            <a:off x="11793977" y="6479366"/>
            <a:ext cx="397211" cy="384048"/>
          </a:xfrm>
          <a:prstGeom prst="parallelogram">
            <a:avLst>
              <a:gd name="adj" fmla="val 65219"/>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B7E3ACB-56D7-0D4A-13AB-ED5474BEC93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10" name="Table 9">
            <a:extLst>
              <a:ext uri="{FF2B5EF4-FFF2-40B4-BE49-F238E27FC236}">
                <a16:creationId xmlns:a16="http://schemas.microsoft.com/office/drawing/2014/main" id="{554FB781-A7F6-8C67-CB88-0DEB655A197D}"/>
              </a:ext>
            </a:extLst>
          </p:cNvPr>
          <p:cNvGraphicFramePr>
            <a:graphicFrameLocks noGrp="1"/>
          </p:cNvGraphicFramePr>
          <p:nvPr>
            <p:extLst>
              <p:ext uri="{D42A27DB-BD31-4B8C-83A1-F6EECF244321}">
                <p14:modId xmlns:p14="http://schemas.microsoft.com/office/powerpoint/2010/main" val="4087228782"/>
              </p:ext>
            </p:extLst>
          </p:nvPr>
        </p:nvGraphicFramePr>
        <p:xfrm>
          <a:off x="90768" y="110271"/>
          <a:ext cx="9565698" cy="943500"/>
        </p:xfrm>
        <a:graphic>
          <a:graphicData uri="http://schemas.openxmlformats.org/drawingml/2006/table">
            <a:tbl>
              <a:tblPr firstRow="1" bandRow="1">
                <a:tableStyleId>{5C22544A-7EE6-4342-B048-85BDC9FD1C3A}</a:tableStyleId>
              </a:tblPr>
              <a:tblGrid>
                <a:gridCol w="2119869">
                  <a:extLst>
                    <a:ext uri="{9D8B030D-6E8A-4147-A177-3AD203B41FA5}">
                      <a16:colId xmlns:a16="http://schemas.microsoft.com/office/drawing/2014/main" val="2262157075"/>
                    </a:ext>
                  </a:extLst>
                </a:gridCol>
                <a:gridCol w="3848519">
                  <a:extLst>
                    <a:ext uri="{9D8B030D-6E8A-4147-A177-3AD203B41FA5}">
                      <a16:colId xmlns:a16="http://schemas.microsoft.com/office/drawing/2014/main" val="2856243693"/>
                    </a:ext>
                  </a:extLst>
                </a:gridCol>
                <a:gridCol w="1808703">
                  <a:extLst>
                    <a:ext uri="{9D8B030D-6E8A-4147-A177-3AD203B41FA5}">
                      <a16:colId xmlns:a16="http://schemas.microsoft.com/office/drawing/2014/main" val="211678009"/>
                    </a:ext>
                  </a:extLst>
                </a:gridCol>
                <a:gridCol w="1788607">
                  <a:extLst>
                    <a:ext uri="{9D8B030D-6E8A-4147-A177-3AD203B41FA5}">
                      <a16:colId xmlns:a16="http://schemas.microsoft.com/office/drawing/2014/main" val="63984336"/>
                    </a:ext>
                  </a:extLst>
                </a:gridCol>
              </a:tblGrid>
              <a:tr h="203385">
                <a:tc>
                  <a:txBody>
                    <a:bodyPr/>
                    <a:lstStyle/>
                    <a:p>
                      <a:r>
                        <a:rPr lang="en-US" sz="1400" b="1" dirty="0">
                          <a:solidFill>
                            <a:schemeClr val="bg1">
                              <a:lumMod val="95000"/>
                            </a:schemeClr>
                          </a:solidFill>
                          <a:latin typeface="Century Gothic" panose="020B0502020202020204" pitchFamily="34" charset="0"/>
                        </a:rPr>
                        <a:t>Project Manager</a:t>
                      </a:r>
                    </a:p>
                  </a:txBody>
                  <a:tcPr>
                    <a:solidFill>
                      <a:schemeClr val="accent3">
                        <a:lumMod val="50000"/>
                      </a:schemeClr>
                    </a:solidFill>
                  </a:tcPr>
                </a:tc>
                <a:tc>
                  <a:txBody>
                    <a:bodyPr/>
                    <a:lstStyle/>
                    <a:p>
                      <a:endParaRPr lang="en-US" sz="1400" b="0" dirty="0">
                        <a:latin typeface="Century Gothic" panose="020B0502020202020204" pitchFamily="34" charset="0"/>
                      </a:endParaRPr>
                    </a:p>
                  </a:txBody>
                  <a:tcPr>
                    <a:solidFill>
                      <a:srgbClr val="E9EAF1"/>
                    </a:solidFill>
                  </a:tcPr>
                </a:tc>
                <a:tc>
                  <a:txBody>
                    <a:bodyPr/>
                    <a:lstStyle/>
                    <a:p>
                      <a:r>
                        <a:rPr lang="en-US" sz="1400" b="1" dirty="0">
                          <a:solidFill>
                            <a:schemeClr val="bg1">
                              <a:lumMod val="95000"/>
                            </a:schemeClr>
                          </a:solidFill>
                          <a:latin typeface="Century Gothic" panose="020B0502020202020204" pitchFamily="34" charset="0"/>
                        </a:rPr>
                        <a:t>Start Date</a:t>
                      </a:r>
                    </a:p>
                  </a:txBody>
                  <a:tcPr>
                    <a:solidFill>
                      <a:schemeClr val="accent3">
                        <a:lumMod val="50000"/>
                      </a:schemeClr>
                    </a:solidFill>
                  </a:tcPr>
                </a:tc>
                <a:tc>
                  <a:txBody>
                    <a:bodyPr/>
                    <a:lstStyle/>
                    <a:p>
                      <a:pPr algn="ctr"/>
                      <a:endParaRPr lang="en-US" sz="1400" b="0" dirty="0">
                        <a:solidFill>
                          <a:schemeClr val="tx1">
                            <a:lumMod val="75000"/>
                            <a:lumOff val="25000"/>
                          </a:schemeClr>
                        </a:solidFill>
                        <a:latin typeface="Century Gothic" panose="020B0502020202020204" pitchFamily="34" charset="0"/>
                      </a:endParaRPr>
                    </a:p>
                  </a:txBody>
                  <a:tcPr>
                    <a:solidFill>
                      <a:srgbClr val="E9EAF1"/>
                    </a:solidFill>
                  </a:tcPr>
                </a:tc>
                <a:extLst>
                  <a:ext uri="{0D108BD9-81ED-4DB2-BD59-A6C34878D82A}">
                    <a16:rowId xmlns:a16="http://schemas.microsoft.com/office/drawing/2014/main" val="1915598824"/>
                  </a:ext>
                </a:extLst>
              </a:tr>
              <a:tr h="319350">
                <a:tc>
                  <a:txBody>
                    <a:bodyPr/>
                    <a:lstStyle/>
                    <a:p>
                      <a:r>
                        <a:rPr lang="en-US" sz="1400" b="1" dirty="0">
                          <a:solidFill>
                            <a:schemeClr val="bg1">
                              <a:lumMod val="95000"/>
                            </a:schemeClr>
                          </a:solidFill>
                          <a:latin typeface="Century Gothic" panose="020B0502020202020204" pitchFamily="34" charset="0"/>
                        </a:rPr>
                        <a:t>Project Deliverable</a:t>
                      </a:r>
                    </a:p>
                  </a:txBody>
                  <a:tcPr>
                    <a:solidFill>
                      <a:schemeClr val="accent3">
                        <a:lumMod val="50000"/>
                      </a:schemeClr>
                    </a:solidFill>
                  </a:tcPr>
                </a:tc>
                <a:tc>
                  <a:txBody>
                    <a:bodyPr/>
                    <a:lstStyle/>
                    <a:p>
                      <a:endParaRPr lang="en-US" sz="1400" b="0" dirty="0">
                        <a:latin typeface="Century Gothic" panose="020B0502020202020204" pitchFamily="34" charset="0"/>
                      </a:endParaRPr>
                    </a:p>
                  </a:txBody>
                  <a:tcPr>
                    <a:solidFill>
                      <a:srgbClr val="E9EAF1"/>
                    </a:solidFill>
                  </a:tcPr>
                </a:tc>
                <a:tc>
                  <a:txBody>
                    <a:bodyPr/>
                    <a:lstStyle/>
                    <a:p>
                      <a:r>
                        <a:rPr lang="en-US" sz="1400" b="1" dirty="0">
                          <a:solidFill>
                            <a:schemeClr val="bg1">
                              <a:lumMod val="95000"/>
                            </a:schemeClr>
                          </a:solidFill>
                          <a:latin typeface="Century Gothic" panose="020B0502020202020204" pitchFamily="34" charset="0"/>
                        </a:rPr>
                        <a:t>End Date</a:t>
                      </a:r>
                    </a:p>
                  </a:txBody>
                  <a:tcPr>
                    <a:solidFill>
                      <a:schemeClr val="accent3">
                        <a:lumMod val="50000"/>
                      </a:schemeClr>
                    </a:solidFill>
                  </a:tcPr>
                </a:tc>
                <a:tc>
                  <a:txBody>
                    <a:bodyPr/>
                    <a:lstStyle/>
                    <a:p>
                      <a:pPr algn="ctr"/>
                      <a:endParaRPr lang="en-US" sz="1400" b="0" dirty="0">
                        <a:solidFill>
                          <a:schemeClr val="tx1">
                            <a:lumMod val="75000"/>
                            <a:lumOff val="25000"/>
                          </a:schemeClr>
                        </a:solidFill>
                        <a:latin typeface="Century Gothic" panose="020B0502020202020204" pitchFamily="34" charset="0"/>
                      </a:endParaRPr>
                    </a:p>
                  </a:txBody>
                  <a:tcPr>
                    <a:solidFill>
                      <a:srgbClr val="E9EAF1"/>
                    </a:solidFill>
                  </a:tcPr>
                </a:tc>
                <a:extLst>
                  <a:ext uri="{0D108BD9-81ED-4DB2-BD59-A6C34878D82A}">
                    <a16:rowId xmlns:a16="http://schemas.microsoft.com/office/drawing/2014/main" val="96994826"/>
                  </a:ext>
                </a:extLst>
              </a:tr>
              <a:tr h="319350">
                <a:tc>
                  <a:txBody>
                    <a:bodyPr/>
                    <a:lstStyle/>
                    <a:p>
                      <a:r>
                        <a:rPr lang="en-US" sz="1400" b="1" dirty="0">
                          <a:solidFill>
                            <a:schemeClr val="bg1">
                              <a:lumMod val="95000"/>
                            </a:schemeClr>
                          </a:solidFill>
                          <a:latin typeface="Century Gothic" panose="020B0502020202020204" pitchFamily="34" charset="0"/>
                        </a:rPr>
                        <a:t>Scope Statement</a:t>
                      </a:r>
                    </a:p>
                  </a:txBody>
                  <a:tcPr>
                    <a:solidFill>
                      <a:schemeClr val="accent3">
                        <a:lumMod val="50000"/>
                      </a:schemeClr>
                    </a:solidFill>
                  </a:tcPr>
                </a:tc>
                <a:tc>
                  <a:txBody>
                    <a:bodyPr/>
                    <a:lstStyle/>
                    <a:p>
                      <a:endParaRPr lang="en-US" sz="1400" b="0" dirty="0">
                        <a:latin typeface="Century Gothic" panose="020B0502020202020204" pitchFamily="34" charset="0"/>
                      </a:endParaRPr>
                    </a:p>
                  </a:txBody>
                  <a:tcPr>
                    <a:solidFill>
                      <a:srgbClr val="E9EAF1"/>
                    </a:solidFill>
                  </a:tcPr>
                </a:tc>
                <a:tc>
                  <a:txBody>
                    <a:bodyPr/>
                    <a:lstStyle/>
                    <a:p>
                      <a:r>
                        <a:rPr lang="en-US" sz="1400" b="1" dirty="0">
                          <a:solidFill>
                            <a:schemeClr val="bg1">
                              <a:lumMod val="95000"/>
                            </a:schemeClr>
                          </a:solidFill>
                          <a:latin typeface="Century Gothic" panose="020B0502020202020204" pitchFamily="34" charset="0"/>
                        </a:rPr>
                        <a:t>Overall Progress</a:t>
                      </a:r>
                    </a:p>
                  </a:txBody>
                  <a:tcPr>
                    <a:solidFill>
                      <a:schemeClr val="accent3">
                        <a:lumMod val="50000"/>
                      </a:schemeClr>
                    </a:solidFill>
                  </a:tcPr>
                </a:tc>
                <a:tc>
                  <a:txBody>
                    <a:bodyPr/>
                    <a:lstStyle/>
                    <a:p>
                      <a:pPr algn="ctr"/>
                      <a:endParaRPr lang="en-US" sz="1400" b="0" dirty="0">
                        <a:solidFill>
                          <a:schemeClr val="tx1">
                            <a:lumMod val="75000"/>
                            <a:lumOff val="25000"/>
                          </a:schemeClr>
                        </a:solidFill>
                        <a:latin typeface="Century Gothic" panose="020B0502020202020204" pitchFamily="34" charset="0"/>
                      </a:endParaRPr>
                    </a:p>
                  </a:txBody>
                  <a:tcPr>
                    <a:solidFill>
                      <a:srgbClr val="D1D3E4"/>
                    </a:solidFill>
                  </a:tcPr>
                </a:tc>
                <a:extLst>
                  <a:ext uri="{0D108BD9-81ED-4DB2-BD59-A6C34878D82A}">
                    <a16:rowId xmlns:a16="http://schemas.microsoft.com/office/drawing/2014/main" val="3805739891"/>
                  </a:ext>
                </a:extLst>
              </a:tr>
            </a:tbl>
          </a:graphicData>
        </a:graphic>
      </p:graphicFrame>
      <p:graphicFrame>
        <p:nvGraphicFramePr>
          <p:cNvPr id="12" name="Table 11">
            <a:extLst>
              <a:ext uri="{FF2B5EF4-FFF2-40B4-BE49-F238E27FC236}">
                <a16:creationId xmlns:a16="http://schemas.microsoft.com/office/drawing/2014/main" id="{1B23E8B0-CD95-B2FD-D8C5-97272D40C2DF}"/>
              </a:ext>
            </a:extLst>
          </p:cNvPr>
          <p:cNvGraphicFramePr>
            <a:graphicFrameLocks noGrp="1"/>
          </p:cNvGraphicFramePr>
          <p:nvPr>
            <p:extLst>
              <p:ext uri="{D42A27DB-BD31-4B8C-83A1-F6EECF244321}">
                <p14:modId xmlns:p14="http://schemas.microsoft.com/office/powerpoint/2010/main" val="2857639993"/>
              </p:ext>
            </p:extLst>
          </p:nvPr>
        </p:nvGraphicFramePr>
        <p:xfrm>
          <a:off x="90768" y="1203960"/>
          <a:ext cx="11977302" cy="5000227"/>
        </p:xfrm>
        <a:graphic>
          <a:graphicData uri="http://schemas.openxmlformats.org/drawingml/2006/table">
            <a:tbl>
              <a:tblPr firstRow="1" bandRow="1">
                <a:tableStyleId>{5C22544A-7EE6-4342-B048-85BDC9FD1C3A}</a:tableStyleId>
              </a:tblPr>
              <a:tblGrid>
                <a:gridCol w="2033938">
                  <a:extLst>
                    <a:ext uri="{9D8B030D-6E8A-4147-A177-3AD203B41FA5}">
                      <a16:colId xmlns:a16="http://schemas.microsoft.com/office/drawing/2014/main" val="3572202936"/>
                    </a:ext>
                  </a:extLst>
                </a:gridCol>
                <a:gridCol w="1612019">
                  <a:extLst>
                    <a:ext uri="{9D8B030D-6E8A-4147-A177-3AD203B41FA5}">
                      <a16:colId xmlns:a16="http://schemas.microsoft.com/office/drawing/2014/main" val="857449302"/>
                    </a:ext>
                  </a:extLst>
                </a:gridCol>
                <a:gridCol w="1103763">
                  <a:extLst>
                    <a:ext uri="{9D8B030D-6E8A-4147-A177-3AD203B41FA5}">
                      <a16:colId xmlns:a16="http://schemas.microsoft.com/office/drawing/2014/main" val="709131393"/>
                    </a:ext>
                  </a:extLst>
                </a:gridCol>
                <a:gridCol w="1108077">
                  <a:extLst>
                    <a:ext uri="{9D8B030D-6E8A-4147-A177-3AD203B41FA5}">
                      <a16:colId xmlns:a16="http://schemas.microsoft.com/office/drawing/2014/main" val="1800288350"/>
                    </a:ext>
                  </a:extLst>
                </a:gridCol>
                <a:gridCol w="968087">
                  <a:extLst>
                    <a:ext uri="{9D8B030D-6E8A-4147-A177-3AD203B41FA5}">
                      <a16:colId xmlns:a16="http://schemas.microsoft.com/office/drawing/2014/main" val="3928837292"/>
                    </a:ext>
                  </a:extLst>
                </a:gridCol>
                <a:gridCol w="1363287">
                  <a:extLst>
                    <a:ext uri="{9D8B030D-6E8A-4147-A177-3AD203B41FA5}">
                      <a16:colId xmlns:a16="http://schemas.microsoft.com/office/drawing/2014/main" val="3190807300"/>
                    </a:ext>
                  </a:extLst>
                </a:gridCol>
                <a:gridCol w="3788131">
                  <a:extLst>
                    <a:ext uri="{9D8B030D-6E8A-4147-A177-3AD203B41FA5}">
                      <a16:colId xmlns:a16="http://schemas.microsoft.com/office/drawing/2014/main" val="3231029045"/>
                    </a:ext>
                  </a:extLst>
                </a:gridCol>
              </a:tblGrid>
              <a:tr h="370840">
                <a:tc>
                  <a:txBody>
                    <a:bodyPr/>
                    <a:lstStyle/>
                    <a:p>
                      <a:pPr algn="l"/>
                      <a:r>
                        <a:rPr lang="en-US" sz="1400" dirty="0">
                          <a:latin typeface="Century Gothic" panose="020B0502020202020204" pitchFamily="34" charset="0"/>
                        </a:rPr>
                        <a:t>Task Name</a:t>
                      </a:r>
                    </a:p>
                  </a:txBody>
                  <a:tcPr anchor="ctr">
                    <a:solidFill>
                      <a:schemeClr val="accent3">
                        <a:lumMod val="50000"/>
                      </a:schemeClr>
                    </a:solidFill>
                  </a:tcPr>
                </a:tc>
                <a:tc>
                  <a:txBody>
                    <a:bodyPr/>
                    <a:lstStyle/>
                    <a:p>
                      <a:pPr algn="l"/>
                      <a:r>
                        <a:rPr lang="en-US" sz="1400" dirty="0">
                          <a:latin typeface="Century Gothic" panose="020B0502020202020204" pitchFamily="34" charset="0"/>
                        </a:rPr>
                        <a:t>Assigned To</a:t>
                      </a:r>
                    </a:p>
                  </a:txBody>
                  <a:tcPr anchor="ctr">
                    <a:solidFill>
                      <a:schemeClr val="accent3">
                        <a:lumMod val="50000"/>
                      </a:schemeClr>
                    </a:solidFill>
                  </a:tcPr>
                </a:tc>
                <a:tc>
                  <a:txBody>
                    <a:bodyPr/>
                    <a:lstStyle/>
                    <a:p>
                      <a:pPr algn="l"/>
                      <a:r>
                        <a:rPr lang="en-US" sz="1400" dirty="0">
                          <a:latin typeface="Century Gothic" panose="020B0502020202020204" pitchFamily="34" charset="0"/>
                        </a:rPr>
                        <a:t>Start Date</a:t>
                      </a:r>
                    </a:p>
                  </a:txBody>
                  <a:tcPr anchor="ctr">
                    <a:solidFill>
                      <a:schemeClr val="accent3">
                        <a:lumMod val="50000"/>
                      </a:schemeClr>
                    </a:solidFill>
                  </a:tcPr>
                </a:tc>
                <a:tc>
                  <a:txBody>
                    <a:bodyPr/>
                    <a:lstStyle/>
                    <a:p>
                      <a:pPr algn="l"/>
                      <a:r>
                        <a:rPr lang="en-US" sz="1400" dirty="0">
                          <a:latin typeface="Century Gothic" panose="020B0502020202020204" pitchFamily="34" charset="0"/>
                        </a:rPr>
                        <a:t>End Date</a:t>
                      </a:r>
                    </a:p>
                  </a:txBody>
                  <a:tcPr anchor="ctr">
                    <a:solidFill>
                      <a:schemeClr val="accent3">
                        <a:lumMod val="50000"/>
                      </a:schemeClr>
                    </a:solidFill>
                  </a:tcPr>
                </a:tc>
                <a:tc>
                  <a:txBody>
                    <a:bodyPr/>
                    <a:lstStyle/>
                    <a:p>
                      <a:pPr algn="l"/>
                      <a:r>
                        <a:rPr lang="en-US" sz="1400" dirty="0">
                          <a:latin typeface="Century Gothic" panose="020B0502020202020204" pitchFamily="34" charset="0"/>
                        </a:rPr>
                        <a:t>Duration in Days</a:t>
                      </a:r>
                    </a:p>
                  </a:txBody>
                  <a:tcPr anchor="ctr">
                    <a:solidFill>
                      <a:schemeClr val="accent3">
                        <a:lumMod val="50000"/>
                      </a:schemeClr>
                    </a:solidFill>
                  </a:tcPr>
                </a:tc>
                <a:tc>
                  <a:txBody>
                    <a:bodyPr/>
                    <a:lstStyle/>
                    <a:p>
                      <a:pPr algn="l"/>
                      <a:r>
                        <a:rPr lang="en-US" sz="1400" dirty="0">
                          <a:latin typeface="Century Gothic" panose="020B0502020202020204" pitchFamily="34" charset="0"/>
                        </a:rPr>
                        <a:t>Status</a:t>
                      </a:r>
                    </a:p>
                  </a:txBody>
                  <a:tcPr anchor="ctr">
                    <a:solidFill>
                      <a:schemeClr val="accent3">
                        <a:lumMod val="50000"/>
                      </a:schemeClr>
                    </a:solidFill>
                  </a:tcPr>
                </a:tc>
                <a:tc>
                  <a:txBody>
                    <a:bodyPr/>
                    <a:lstStyle/>
                    <a:p>
                      <a:pPr algn="l"/>
                      <a:r>
                        <a:rPr lang="en-US" sz="1400" dirty="0">
                          <a:latin typeface="Century Gothic" panose="020B0502020202020204" pitchFamily="34" charset="0"/>
                        </a:rPr>
                        <a:t>Comments</a:t>
                      </a:r>
                    </a:p>
                  </a:txBody>
                  <a:tcPr anchor="ctr">
                    <a:solidFill>
                      <a:schemeClr val="accent3">
                        <a:lumMod val="50000"/>
                      </a:schemeClr>
                    </a:solidFill>
                  </a:tcPr>
                </a:tc>
                <a:extLst>
                  <a:ext uri="{0D108BD9-81ED-4DB2-BD59-A6C34878D82A}">
                    <a16:rowId xmlns:a16="http://schemas.microsoft.com/office/drawing/2014/main" val="3282826280"/>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Complete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00B050"/>
                    </a:solidFill>
                  </a:tcPr>
                </a:tc>
                <a:tc>
                  <a:txBody>
                    <a:bodyPr/>
                    <a:lstStyle/>
                    <a:p>
                      <a:endParaRPr lang="en-US" sz="1200">
                        <a:latin typeface="Century Gothic" panose="020B0502020202020204" pitchFamily="34" charset="0"/>
                      </a:endParaRPr>
                    </a:p>
                  </a:txBody>
                  <a:tcPr/>
                </a:tc>
                <a:extLst>
                  <a:ext uri="{0D108BD9-81ED-4DB2-BD59-A6C34878D82A}">
                    <a16:rowId xmlns:a16="http://schemas.microsoft.com/office/drawing/2014/main" val="523018401"/>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Not Started</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F3CC"/>
                    </a:solidFill>
                  </a:tcPr>
                </a:tc>
                <a:tc>
                  <a:txBody>
                    <a:bodyPr/>
                    <a:lstStyle/>
                    <a:p>
                      <a:endParaRPr lang="en-US" sz="1200">
                        <a:latin typeface="Century Gothic" panose="020B0502020202020204" pitchFamily="34" charset="0"/>
                      </a:endParaRPr>
                    </a:p>
                  </a:txBody>
                  <a:tcPr/>
                </a:tc>
                <a:extLst>
                  <a:ext uri="{0D108BD9-81ED-4DB2-BD59-A6C34878D82A}">
                    <a16:rowId xmlns:a16="http://schemas.microsoft.com/office/drawing/2014/main" val="2385973224"/>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Overdue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0A622"/>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170405040"/>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r>
                        <a:rPr lang="en-US" sz="100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 Progress</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F3CC"/>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488370856"/>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1D3E4"/>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2755848858"/>
                  </a:ext>
                </a:extLst>
              </a:tr>
              <a:tr h="402827">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E9EAF1"/>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1608405119"/>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1D3E4"/>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1484140876"/>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E9EAF1"/>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945379210"/>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1D3E4"/>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2914446555"/>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E9EAF1"/>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2777636022"/>
                  </a:ext>
                </a:extLst>
              </a:tr>
              <a:tr h="370840">
                <a:tc>
                  <a:txBody>
                    <a:bodyPr/>
                    <a:lstStyle/>
                    <a:p>
                      <a:endParaRPr lang="en-US" sz="1200" dirty="0">
                        <a:latin typeface="Century Gothic" panose="020B0502020202020204" pitchFamily="34" charset="0"/>
                      </a:endParaRPr>
                    </a:p>
                  </a:txBody>
                  <a:tcPr/>
                </a:tc>
                <a:tc>
                  <a:txBody>
                    <a:bodyPr/>
                    <a:lstStyle/>
                    <a:p>
                      <a:pPr marL="0" marR="0">
                        <a:buNone/>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D1D3E4"/>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2336046520"/>
                  </a:ext>
                </a:extLst>
              </a:tr>
              <a:tr h="370840">
                <a:tc>
                  <a:txBody>
                    <a:bodyPr/>
                    <a:lstStyle/>
                    <a:p>
                      <a:endParaRPr lang="en-US" sz="1200" dirty="0">
                        <a:latin typeface="Century Gothic" panose="020B0502020202020204" pitchFamily="34" charset="0"/>
                      </a:endParaRPr>
                    </a:p>
                  </a:txBody>
                  <a:tcPr/>
                </a:tc>
                <a:tc>
                  <a:txBody>
                    <a:bodyPr/>
                    <a:lstStyle/>
                    <a:p>
                      <a:endParaRPr lang="en-US" sz="1200" dirty="0">
                        <a:latin typeface="Century Gothic" panose="020B0502020202020204" pitchFamily="34" charset="0"/>
                      </a:endParaRPr>
                    </a:p>
                  </a:txBody>
                  <a:tcP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buNone/>
                      </a:pP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E9EAF1"/>
                    </a:solidFill>
                  </a:tcPr>
                </a:tc>
                <a:tc>
                  <a:txBody>
                    <a:bodyPr/>
                    <a:lstStyle/>
                    <a:p>
                      <a:endParaRPr lang="en-US" sz="1200" dirty="0">
                        <a:latin typeface="Century Gothic" panose="020B0502020202020204" pitchFamily="34" charset="0"/>
                      </a:endParaRPr>
                    </a:p>
                  </a:txBody>
                  <a:tcPr/>
                </a:tc>
                <a:extLst>
                  <a:ext uri="{0D108BD9-81ED-4DB2-BD59-A6C34878D82A}">
                    <a16:rowId xmlns:a16="http://schemas.microsoft.com/office/drawing/2014/main" val="727816109"/>
                  </a:ext>
                </a:extLst>
              </a:tr>
            </a:tbl>
          </a:graphicData>
        </a:graphic>
      </p:graphicFrame>
      <p:sp>
        <p:nvSpPr>
          <p:cNvPr id="2" name="TextBox 1">
            <a:extLst>
              <a:ext uri="{FF2B5EF4-FFF2-40B4-BE49-F238E27FC236}">
                <a16:creationId xmlns:a16="http://schemas.microsoft.com/office/drawing/2014/main" id="{B0C2A378-1BAF-881B-B4E3-EFD8F9A6D285}"/>
              </a:ext>
            </a:extLst>
          </p:cNvPr>
          <p:cNvSpPr txBox="1"/>
          <p:nvPr/>
        </p:nvSpPr>
        <p:spPr>
          <a:xfrm>
            <a:off x="4903928" y="6523166"/>
            <a:ext cx="2421653" cy="276999"/>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Provided by Smartsheet, Inc. </a:t>
            </a:r>
          </a:p>
        </p:txBody>
      </p:sp>
    </p:spTree>
    <p:extLst>
      <p:ext uri="{BB962C8B-B14F-4D97-AF65-F5344CB8AC3E}">
        <p14:creationId xmlns:p14="http://schemas.microsoft.com/office/powerpoint/2010/main" val="349045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Fra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845</TotalTime>
  <Words>294</Words>
  <Application>Microsoft Macintosh PowerPoint</Application>
  <PresentationFormat>Widescreen</PresentationFormat>
  <Paragraphs>124</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Calibri</vt:lpstr>
      <vt:lpstr>Century Gothic</vt:lpstr>
      <vt:lpstr>Corbel</vt:lpstr>
      <vt:lpstr>Wingdings 2</vt:lpstr>
      <vt:lpstr>Frame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Brittany Johnston</cp:lastModifiedBy>
  <cp:revision>13</cp:revision>
  <dcterms:created xsi:type="dcterms:W3CDTF">2022-04-30T04:53:58Z</dcterms:created>
  <dcterms:modified xsi:type="dcterms:W3CDTF">2025-04-29T18:24:47Z</dcterms:modified>
</cp:coreProperties>
</file>