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20" r:id="rId3"/>
    <p:sldId id="346"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DAE978"/>
    <a:srgbClr val="EAEEF3"/>
    <a:srgbClr val="F7F9FB"/>
    <a:srgbClr val="E4774A"/>
    <a:srgbClr val="56BFD2"/>
    <a:srgbClr val="A6DDE9"/>
    <a:srgbClr val="ECD6B2"/>
    <a:srgbClr val="99EBDD"/>
    <a:srgbClr val="DEDF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4EAC0E-5EBF-48D3-ADA8-0BEE24863BC5}" v="1" dt="2025-01-28T23:20: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25" autoAdjust="0"/>
    <p:restoredTop sz="86447"/>
  </p:normalViewPr>
  <p:slideViewPr>
    <p:cSldViewPr snapToGrid="0" snapToObjects="1">
      <p:cViewPr varScale="1">
        <p:scale>
          <a:sx n="127" d="100"/>
          <a:sy n="127" d="100"/>
        </p:scale>
        <p:origin x="512" y="192"/>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D54EAC0E-5EBF-48D3-ADA8-0BEE24863BC5}"/>
    <pc:docChg chg="undo custSel modSld">
      <pc:chgData name="Bess Dunlevy" userId="dd4b9a8537dbe9d0" providerId="LiveId" clId="{D54EAC0E-5EBF-48D3-ADA8-0BEE24863BC5}" dt="2025-01-28T23:20:39.097" v="6" actId="1076"/>
      <pc:docMkLst>
        <pc:docMk/>
      </pc:docMkLst>
      <pc:sldChg chg="addSp delSp mod">
        <pc:chgData name="Bess Dunlevy" userId="dd4b9a8537dbe9d0" providerId="LiveId" clId="{D54EAC0E-5EBF-48D3-ADA8-0BEE24863BC5}" dt="2025-01-28T23:20:11.134" v="1" actId="478"/>
        <pc:sldMkLst>
          <pc:docMk/>
          <pc:sldMk cId="1036723312" sldId="320"/>
        </pc:sldMkLst>
        <pc:spChg chg="add del">
          <ac:chgData name="Bess Dunlevy" userId="dd4b9a8537dbe9d0" providerId="LiveId" clId="{D54EAC0E-5EBF-48D3-ADA8-0BEE24863BC5}" dt="2025-01-28T23:20:11.134" v="1" actId="478"/>
          <ac:spMkLst>
            <pc:docMk/>
            <pc:sldMk cId="1036723312" sldId="320"/>
            <ac:spMk id="9" creationId="{E6EEB223-E166-A54F-887F-3F76EDC4E433}"/>
          </ac:spMkLst>
        </pc:spChg>
        <pc:spChg chg="add del">
          <ac:chgData name="Bess Dunlevy" userId="dd4b9a8537dbe9d0" providerId="LiveId" clId="{D54EAC0E-5EBF-48D3-ADA8-0BEE24863BC5}" dt="2025-01-28T23:20:11.134" v="1" actId="478"/>
          <ac:spMkLst>
            <pc:docMk/>
            <pc:sldMk cId="1036723312" sldId="320"/>
            <ac:spMk id="11" creationId="{2A08EE07-4D3C-C74D-AA27-8BAD402EB88E}"/>
          </ac:spMkLst>
        </pc:spChg>
      </pc:sldChg>
      <pc:sldChg chg="addSp modSp mod">
        <pc:chgData name="Bess Dunlevy" userId="dd4b9a8537dbe9d0" providerId="LiveId" clId="{D54EAC0E-5EBF-48D3-ADA8-0BEE24863BC5}" dt="2025-01-28T23:20:39.097" v="6" actId="1076"/>
        <pc:sldMkLst>
          <pc:docMk/>
          <pc:sldMk cId="1925317832" sldId="342"/>
        </pc:sldMkLst>
        <pc:picChg chg="add mod">
          <ac:chgData name="Bess Dunlevy" userId="dd4b9a8537dbe9d0" providerId="LiveId" clId="{D54EAC0E-5EBF-48D3-ADA8-0BEE24863BC5}" dt="2025-01-28T23:20:39.097" v="6" actId="1076"/>
          <ac:picMkLst>
            <pc:docMk/>
            <pc:sldMk cId="1925317832" sldId="342"/>
            <ac:picMk id="7" creationId="{D107FACE-603E-02DB-B478-B99873689F2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5/14/25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11D43-BE69-5D80-97D8-6DDF4280E3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E2B499-FB99-8F13-6A09-4C918C54B6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3A8A93-B06B-2592-2223-D0392E2FE7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1FEB62-5EF5-1422-3472-7DA4D4DBA4B5}"/>
              </a:ext>
            </a:extLst>
          </p:cNvPr>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776285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5/14/25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5/14/25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5/14/25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5/14/25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5/14/25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5/14/25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5/14/25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88;p1" descr="Abstract white geometric texture">
            <a:extLst>
              <a:ext uri="{FF2B5EF4-FFF2-40B4-BE49-F238E27FC236}">
                <a16:creationId xmlns:a16="http://schemas.microsoft.com/office/drawing/2014/main" id="{2AEFB3D6-EDE7-7A44-0CD5-F659AA70F994}"/>
              </a:ext>
            </a:extLst>
          </p:cNvPr>
          <p:cNvPicPr preferRelativeResize="0"/>
          <p:nvPr/>
        </p:nvPicPr>
        <p:blipFill rotWithShape="1">
          <a:blip r:embed="rId2">
            <a:alphaModFix/>
          </a:blip>
          <a:srcRect/>
          <a:stretch/>
        </p:blipFill>
        <p:spPr>
          <a:xfrm>
            <a:off x="-11373" y="0"/>
            <a:ext cx="12203370" cy="6858000"/>
          </a:xfrm>
          <a:prstGeom prst="rect">
            <a:avLst/>
          </a:prstGeom>
          <a:noFill/>
          <a:ln>
            <a:noFill/>
          </a:ln>
        </p:spPr>
      </p:pic>
      <p:sp>
        <p:nvSpPr>
          <p:cNvPr id="2" name="TextBox 1">
            <a:extLst>
              <a:ext uri="{FF2B5EF4-FFF2-40B4-BE49-F238E27FC236}">
                <a16:creationId xmlns:a16="http://schemas.microsoft.com/office/drawing/2014/main" id="{7C5F649A-21D3-4946-B06E-8A79DDA0D00E}"/>
              </a:ext>
            </a:extLst>
          </p:cNvPr>
          <p:cNvSpPr txBox="1"/>
          <p:nvPr/>
        </p:nvSpPr>
        <p:spPr>
          <a:xfrm>
            <a:off x="234535" y="3852610"/>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234536" y="4782433"/>
            <a:ext cx="6016948" cy="1800493"/>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the months and activities represented in your plan. </a:t>
            </a: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to represent the length of time per task.  </a:t>
            </a:r>
          </a:p>
          <a:p>
            <a:pPr>
              <a:spcAft>
                <a:spcPts val="600"/>
              </a:spcAft>
            </a:pPr>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Add start and end dates, milestone dates, and additional information within each bar or in the chart area. </a:t>
            </a:r>
          </a:p>
        </p:txBody>
      </p:sp>
      <p:sp>
        <p:nvSpPr>
          <p:cNvPr id="33" name="TextBox 32">
            <a:extLst>
              <a:ext uri="{FF2B5EF4-FFF2-40B4-BE49-F238E27FC236}">
                <a16:creationId xmlns:a16="http://schemas.microsoft.com/office/drawing/2014/main" id="{143A449B-AAB7-994A-92CE-8F48E2CA7DF6}"/>
              </a:ext>
            </a:extLst>
          </p:cNvPr>
          <p:cNvSpPr txBox="1"/>
          <p:nvPr/>
        </p:nvSpPr>
        <p:spPr>
          <a:xfrm>
            <a:off x="234535" y="214737"/>
            <a:ext cx="7309961" cy="1200329"/>
          </a:xfrm>
          <a:prstGeom prst="rect">
            <a:avLst/>
          </a:prstGeom>
          <a:noFill/>
        </p:spPr>
        <p:txBody>
          <a:bodyPr wrap="square" rtlCol="0">
            <a:spAutoFit/>
          </a:bodyPr>
          <a:lstStyle/>
          <a:p>
            <a:r>
              <a:rPr lang="en-US" sz="3600" b="1" dirty="0">
                <a:solidFill>
                  <a:schemeClr val="tx1">
                    <a:lumMod val="65000"/>
                    <a:lumOff val="35000"/>
                  </a:schemeClr>
                </a:solidFill>
                <a:latin typeface="Century Gothic" panose="020B0502020202020204" pitchFamily="34" charset="0"/>
              </a:rPr>
              <a:t>Multi-Project Construction Schedule Template</a:t>
            </a:r>
          </a:p>
        </p:txBody>
      </p:sp>
      <p:pic>
        <p:nvPicPr>
          <p:cNvPr id="7" name="Picture 6" descr="A screenshot of a computer screen&#10;&#10;Description automatically generated">
            <a:extLst>
              <a:ext uri="{FF2B5EF4-FFF2-40B4-BE49-F238E27FC236}">
                <a16:creationId xmlns:a16="http://schemas.microsoft.com/office/drawing/2014/main" id="{D107FACE-603E-02DB-B478-B99873689F23}"/>
              </a:ext>
            </a:extLst>
          </p:cNvPr>
          <p:cNvPicPr>
            <a:picLocks noChangeAspect="1"/>
          </p:cNvPicPr>
          <p:nvPr/>
        </p:nvPicPr>
        <p:blipFill>
          <a:blip r:embed="rId3"/>
          <a:stretch>
            <a:fillRect/>
          </a:stretch>
        </p:blipFill>
        <p:spPr>
          <a:xfrm>
            <a:off x="7070300" y="3944092"/>
            <a:ext cx="4887164" cy="2699171"/>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7A7E0910-9E86-0799-5A99-4A2DB61DA288}"/>
              </a:ext>
            </a:extLst>
          </p:cNvPr>
          <p:cNvSpPr/>
          <p:nvPr/>
        </p:nvSpPr>
        <p:spPr>
          <a:xfrm>
            <a:off x="0" y="0"/>
            <a:ext cx="12192000" cy="934843"/>
          </a:xfrm>
          <a:prstGeom prst="rect">
            <a:avLst/>
          </a:prstGeom>
          <a:solidFill>
            <a:srgbClr val="DAE9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8" name="Table 77">
            <a:extLst>
              <a:ext uri="{FF2B5EF4-FFF2-40B4-BE49-F238E27FC236}">
                <a16:creationId xmlns:a16="http://schemas.microsoft.com/office/drawing/2014/main" id="{B017AC4D-E8FB-7948-AA7F-0E1F2E978729}"/>
              </a:ext>
            </a:extLst>
          </p:cNvPr>
          <p:cNvGraphicFramePr>
            <a:graphicFrameLocks noGrp="1"/>
          </p:cNvGraphicFramePr>
          <p:nvPr>
            <p:extLst>
              <p:ext uri="{D42A27DB-BD31-4B8C-83A1-F6EECF244321}">
                <p14:modId xmlns:p14="http://schemas.microsoft.com/office/powerpoint/2010/main" val="3457181873"/>
              </p:ext>
            </p:extLst>
          </p:nvPr>
        </p:nvGraphicFramePr>
        <p:xfrm>
          <a:off x="351221" y="1103614"/>
          <a:ext cx="11549688" cy="5157366"/>
        </p:xfrm>
        <a:graphic>
          <a:graphicData uri="http://schemas.openxmlformats.org/drawingml/2006/table">
            <a:tbl>
              <a:tblPr>
                <a:tableStyleId>{5C22544A-7EE6-4342-B048-85BDC9FD1C3A}</a:tableStyleId>
              </a:tblPr>
              <a:tblGrid>
                <a:gridCol w="962474">
                  <a:extLst>
                    <a:ext uri="{9D8B030D-6E8A-4147-A177-3AD203B41FA5}">
                      <a16:colId xmlns:a16="http://schemas.microsoft.com/office/drawing/2014/main" val="3139505368"/>
                    </a:ext>
                  </a:extLst>
                </a:gridCol>
                <a:gridCol w="962474">
                  <a:extLst>
                    <a:ext uri="{9D8B030D-6E8A-4147-A177-3AD203B41FA5}">
                      <a16:colId xmlns:a16="http://schemas.microsoft.com/office/drawing/2014/main" val="1361168048"/>
                    </a:ext>
                  </a:extLst>
                </a:gridCol>
                <a:gridCol w="962474">
                  <a:extLst>
                    <a:ext uri="{9D8B030D-6E8A-4147-A177-3AD203B41FA5}">
                      <a16:colId xmlns:a16="http://schemas.microsoft.com/office/drawing/2014/main" val="4031549789"/>
                    </a:ext>
                  </a:extLst>
                </a:gridCol>
                <a:gridCol w="962474">
                  <a:extLst>
                    <a:ext uri="{9D8B030D-6E8A-4147-A177-3AD203B41FA5}">
                      <a16:colId xmlns:a16="http://schemas.microsoft.com/office/drawing/2014/main" val="557339831"/>
                    </a:ext>
                  </a:extLst>
                </a:gridCol>
                <a:gridCol w="962474">
                  <a:extLst>
                    <a:ext uri="{9D8B030D-6E8A-4147-A177-3AD203B41FA5}">
                      <a16:colId xmlns:a16="http://schemas.microsoft.com/office/drawing/2014/main" val="2496635188"/>
                    </a:ext>
                  </a:extLst>
                </a:gridCol>
                <a:gridCol w="962474">
                  <a:extLst>
                    <a:ext uri="{9D8B030D-6E8A-4147-A177-3AD203B41FA5}">
                      <a16:colId xmlns:a16="http://schemas.microsoft.com/office/drawing/2014/main" val="1402687913"/>
                    </a:ext>
                  </a:extLst>
                </a:gridCol>
                <a:gridCol w="962474">
                  <a:extLst>
                    <a:ext uri="{9D8B030D-6E8A-4147-A177-3AD203B41FA5}">
                      <a16:colId xmlns:a16="http://schemas.microsoft.com/office/drawing/2014/main" val="1604370204"/>
                    </a:ext>
                  </a:extLst>
                </a:gridCol>
                <a:gridCol w="962474">
                  <a:extLst>
                    <a:ext uri="{9D8B030D-6E8A-4147-A177-3AD203B41FA5}">
                      <a16:colId xmlns:a16="http://schemas.microsoft.com/office/drawing/2014/main" val="2932105532"/>
                    </a:ext>
                  </a:extLst>
                </a:gridCol>
                <a:gridCol w="962474">
                  <a:extLst>
                    <a:ext uri="{9D8B030D-6E8A-4147-A177-3AD203B41FA5}">
                      <a16:colId xmlns:a16="http://schemas.microsoft.com/office/drawing/2014/main" val="3377163512"/>
                    </a:ext>
                  </a:extLst>
                </a:gridCol>
                <a:gridCol w="962474">
                  <a:extLst>
                    <a:ext uri="{9D8B030D-6E8A-4147-A177-3AD203B41FA5}">
                      <a16:colId xmlns:a16="http://schemas.microsoft.com/office/drawing/2014/main" val="2682380553"/>
                    </a:ext>
                  </a:extLst>
                </a:gridCol>
                <a:gridCol w="962474">
                  <a:extLst>
                    <a:ext uri="{9D8B030D-6E8A-4147-A177-3AD203B41FA5}">
                      <a16:colId xmlns:a16="http://schemas.microsoft.com/office/drawing/2014/main" val="3816088230"/>
                    </a:ext>
                  </a:extLst>
                </a:gridCol>
                <a:gridCol w="962474">
                  <a:extLst>
                    <a:ext uri="{9D8B030D-6E8A-4147-A177-3AD203B41FA5}">
                      <a16:colId xmlns:a16="http://schemas.microsoft.com/office/drawing/2014/main" val="153447940"/>
                    </a:ext>
                  </a:extLst>
                </a:gridCol>
              </a:tblGrid>
              <a:tr h="217228">
                <a:tc gridSpan="6">
                  <a:txBody>
                    <a:bodyPr/>
                    <a:lstStyle/>
                    <a:p>
                      <a:pPr algn="l" fontAlgn="ct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44912992"/>
                  </a:ext>
                </a:extLst>
              </a:tr>
              <a:tr h="246850">
                <a:tc>
                  <a:txBody>
                    <a:bodyPr/>
                    <a:lstStyle/>
                    <a:p>
                      <a:pPr algn="ctr" fontAlgn="ctr"/>
                      <a:r>
                        <a:rPr lang="en-US" sz="1000" b="1" u="none" strike="noStrike" dirty="0">
                          <a:effectLst/>
                          <a:latin typeface="Century Gothic" panose="020B0502020202020204" pitchFamily="34" charset="0"/>
                        </a:rPr>
                        <a:t>Month 1</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Month 2</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Month 3</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Month 4</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Month 5</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Month 6</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000" b="1" u="none" strike="noStrike" dirty="0">
                          <a:effectLst/>
                          <a:latin typeface="Century Gothic" panose="020B0502020202020204" pitchFamily="34" charset="0"/>
                        </a:rPr>
                        <a:t>Month 7</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000" b="1" u="none" strike="noStrike" dirty="0">
                          <a:effectLst/>
                          <a:latin typeface="Century Gothic" panose="020B0502020202020204" pitchFamily="34" charset="0"/>
                        </a:rPr>
                        <a:t>Month 8</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i="0" u="none" strike="noStrike" dirty="0">
                          <a:solidFill>
                            <a:srgbClr val="000000"/>
                          </a:solidFill>
                          <a:effectLst/>
                          <a:latin typeface="Century Gothic" panose="020B0502020202020204" pitchFamily="34" charset="0"/>
                        </a:rPr>
                        <a:t>Month 9</a:t>
                      </a: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i="0" u="none" strike="noStrike" dirty="0">
                          <a:solidFill>
                            <a:srgbClr val="000000"/>
                          </a:solidFill>
                          <a:effectLst/>
                          <a:latin typeface="Century Gothic" panose="020B0502020202020204" pitchFamily="34" charset="0"/>
                        </a:rPr>
                        <a:t>Month 10</a:t>
                      </a: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i="0" u="none" strike="noStrike" dirty="0">
                          <a:solidFill>
                            <a:srgbClr val="000000"/>
                          </a:solidFill>
                          <a:effectLst/>
                          <a:latin typeface="Century Gothic" panose="020B0502020202020204" pitchFamily="34" charset="0"/>
                        </a:rPr>
                        <a:t>Month 11</a:t>
                      </a: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i="0" u="none" strike="noStrike" dirty="0">
                          <a:solidFill>
                            <a:srgbClr val="000000"/>
                          </a:solidFill>
                          <a:effectLst/>
                          <a:latin typeface="Century Gothic" panose="020B0502020202020204" pitchFamily="34" charset="0"/>
                        </a:rPr>
                        <a:t>Month 12</a:t>
                      </a: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3283988016"/>
                  </a:ext>
                </a:extLst>
              </a:tr>
              <a:tr h="239415">
                <a:tc gridSpan="6">
                  <a:txBody>
                    <a:bodyPr/>
                    <a:lstStyle/>
                    <a:p>
                      <a:pPr algn="l" fontAlgn="b"/>
                      <a:r>
                        <a:rPr lang="en-US" sz="1100" u="none" strike="noStrike" dirty="0">
                          <a:effectLst/>
                          <a:latin typeface="Century Gothic" panose="020B0502020202020204" pitchFamily="34" charset="0"/>
                        </a:rPr>
                        <a:t>Project 1</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17079978"/>
                  </a:ext>
                </a:extLst>
              </a:tr>
              <a:tr h="1294266">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2543157171"/>
                  </a:ext>
                </a:extLst>
              </a:tr>
              <a:tr h="246299">
                <a:tc gridSpan="6">
                  <a:txBody>
                    <a:bodyPr/>
                    <a:lstStyle/>
                    <a:p>
                      <a:pPr algn="l" fontAlgn="b"/>
                      <a:r>
                        <a:rPr lang="en-US" sz="1100" u="none" strike="noStrike" dirty="0">
                          <a:effectLst/>
                          <a:latin typeface="Century Gothic" panose="020B0502020202020204" pitchFamily="34" charset="0"/>
                        </a:rPr>
                        <a:t>Project 2</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59081865"/>
                  </a:ext>
                </a:extLst>
              </a:tr>
              <a:tr h="1332986">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997598651"/>
                  </a:ext>
                </a:extLst>
              </a:tr>
              <a:tr h="247336">
                <a:tc gridSpan="6">
                  <a:txBody>
                    <a:bodyPr/>
                    <a:lstStyle/>
                    <a:p>
                      <a:pPr algn="l" fontAlgn="b"/>
                      <a:r>
                        <a:rPr lang="en-US" sz="1100" u="none" strike="noStrike" dirty="0">
                          <a:effectLst/>
                          <a:latin typeface="Century Gothic" panose="020B0502020202020204" pitchFamily="34" charset="0"/>
                        </a:rPr>
                        <a:t>Project 3</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93437475"/>
                  </a:ext>
                </a:extLst>
              </a:tr>
              <a:tr h="1332986">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243334354"/>
                  </a:ext>
                </a:extLst>
              </a:tr>
            </a:tbl>
          </a:graphicData>
        </a:graphic>
      </p:graphicFrame>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9" name="TextBox 8">
            <a:extLst>
              <a:ext uri="{FF2B5EF4-FFF2-40B4-BE49-F238E27FC236}">
                <a16:creationId xmlns:a16="http://schemas.microsoft.com/office/drawing/2014/main" id="{E6EEB223-E166-A54F-887F-3F76EDC4E433}"/>
              </a:ext>
            </a:extLst>
          </p:cNvPr>
          <p:cNvSpPr txBox="1"/>
          <p:nvPr/>
        </p:nvSpPr>
        <p:spPr>
          <a:xfrm>
            <a:off x="376515" y="6476043"/>
            <a:ext cx="1174724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Multi-Project Construction Schedule Template Example</a:t>
            </a:r>
          </a:p>
        </p:txBody>
      </p:sp>
      <p:sp>
        <p:nvSpPr>
          <p:cNvPr id="52" name="Rounded Rectangle 51">
            <a:extLst>
              <a:ext uri="{FF2B5EF4-FFF2-40B4-BE49-F238E27FC236}">
                <a16:creationId xmlns:a16="http://schemas.microsoft.com/office/drawing/2014/main" id="{31F90DC4-34A3-A145-AB1A-C09C97CCC7B2}"/>
              </a:ext>
            </a:extLst>
          </p:cNvPr>
          <p:cNvSpPr/>
          <p:nvPr/>
        </p:nvSpPr>
        <p:spPr>
          <a:xfrm>
            <a:off x="6806928" y="130339"/>
            <a:ext cx="457200" cy="274320"/>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53" name="Rounded Rectangle 52">
            <a:extLst>
              <a:ext uri="{FF2B5EF4-FFF2-40B4-BE49-F238E27FC236}">
                <a16:creationId xmlns:a16="http://schemas.microsoft.com/office/drawing/2014/main" id="{9828DEEB-9DEC-BC41-BB04-0F725319529E}"/>
              </a:ext>
            </a:extLst>
          </p:cNvPr>
          <p:cNvSpPr/>
          <p:nvPr/>
        </p:nvSpPr>
        <p:spPr>
          <a:xfrm>
            <a:off x="3273782" y="130339"/>
            <a:ext cx="457200" cy="274320"/>
          </a:xfrm>
          <a:prstGeom prst="roundRect">
            <a:avLst/>
          </a:prstGeom>
          <a:solidFill>
            <a:srgbClr val="6CD5FC"/>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58" name="Rounded Rectangle 57">
            <a:extLst>
              <a:ext uri="{FF2B5EF4-FFF2-40B4-BE49-F238E27FC236}">
                <a16:creationId xmlns:a16="http://schemas.microsoft.com/office/drawing/2014/main" id="{B0D3FA7E-94BF-1A4D-AC12-93C78043AA9A}"/>
              </a:ext>
            </a:extLst>
          </p:cNvPr>
          <p:cNvSpPr/>
          <p:nvPr/>
        </p:nvSpPr>
        <p:spPr>
          <a:xfrm>
            <a:off x="8573501" y="130339"/>
            <a:ext cx="457200" cy="274320"/>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59" name="Rounded Rectangle 58">
            <a:extLst>
              <a:ext uri="{FF2B5EF4-FFF2-40B4-BE49-F238E27FC236}">
                <a16:creationId xmlns:a16="http://schemas.microsoft.com/office/drawing/2014/main" id="{A31AC433-9D00-2748-BB51-6C55D9A45895}"/>
              </a:ext>
            </a:extLst>
          </p:cNvPr>
          <p:cNvSpPr/>
          <p:nvPr/>
        </p:nvSpPr>
        <p:spPr>
          <a:xfrm>
            <a:off x="10340074" y="130339"/>
            <a:ext cx="457200" cy="274320"/>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bg1"/>
              </a:solidFill>
            </a:endParaRPr>
          </a:p>
        </p:txBody>
      </p:sp>
      <p:sp>
        <p:nvSpPr>
          <p:cNvPr id="62" name="Rounded Rectangle 61">
            <a:extLst>
              <a:ext uri="{FF2B5EF4-FFF2-40B4-BE49-F238E27FC236}">
                <a16:creationId xmlns:a16="http://schemas.microsoft.com/office/drawing/2014/main" id="{6400F283-9CAE-C843-A704-B795FC8E055A}"/>
              </a:ext>
            </a:extLst>
          </p:cNvPr>
          <p:cNvSpPr/>
          <p:nvPr/>
        </p:nvSpPr>
        <p:spPr>
          <a:xfrm>
            <a:off x="5040355" y="130339"/>
            <a:ext cx="457200" cy="274320"/>
          </a:xfrm>
          <a:prstGeom prst="roundRect">
            <a:avLst/>
          </a:prstGeom>
          <a:solidFill>
            <a:srgbClr val="A1F4EF"/>
          </a:solidFill>
          <a:ln>
            <a:no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a:solidFill>
                <a:sysClr val="windowText" lastClr="000000"/>
              </a:solidFill>
            </a:endParaRPr>
          </a:p>
        </p:txBody>
      </p:sp>
      <p:sp>
        <p:nvSpPr>
          <p:cNvPr id="63" name="Rounded Rectangle 62">
            <a:extLst>
              <a:ext uri="{FF2B5EF4-FFF2-40B4-BE49-F238E27FC236}">
                <a16:creationId xmlns:a16="http://schemas.microsoft.com/office/drawing/2014/main" id="{87DAD5A4-0BA0-1442-83D7-B152C5CF51A7}"/>
              </a:ext>
            </a:extLst>
          </p:cNvPr>
          <p:cNvSpPr/>
          <p:nvPr/>
        </p:nvSpPr>
        <p:spPr>
          <a:xfrm>
            <a:off x="1507209" y="130339"/>
            <a:ext cx="457200" cy="274320"/>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64" name="TextBox 1">
            <a:extLst>
              <a:ext uri="{FF2B5EF4-FFF2-40B4-BE49-F238E27FC236}">
                <a16:creationId xmlns:a16="http://schemas.microsoft.com/office/drawing/2014/main" id="{FAB1ADFC-3521-9047-BEDB-1EFAA9534DFB}"/>
              </a:ext>
            </a:extLst>
          </p:cNvPr>
          <p:cNvSpPr txBox="1"/>
          <p:nvPr/>
        </p:nvSpPr>
        <p:spPr>
          <a:xfrm>
            <a:off x="3782108" y="174821"/>
            <a:ext cx="1111202" cy="230832"/>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900" b="1" dirty="0">
                <a:latin typeface="Century Gothic" panose="020B0502020202020204" pitchFamily="34" charset="0"/>
              </a:rPr>
              <a:t>Pre-Construction</a:t>
            </a:r>
          </a:p>
        </p:txBody>
      </p:sp>
      <p:sp>
        <p:nvSpPr>
          <p:cNvPr id="70" name="TextBox 34">
            <a:extLst>
              <a:ext uri="{FF2B5EF4-FFF2-40B4-BE49-F238E27FC236}">
                <a16:creationId xmlns:a16="http://schemas.microsoft.com/office/drawing/2014/main" id="{E4B8B7CB-042F-B144-A64B-7088C3341325}"/>
              </a:ext>
            </a:extLst>
          </p:cNvPr>
          <p:cNvSpPr txBox="1"/>
          <p:nvPr/>
        </p:nvSpPr>
        <p:spPr>
          <a:xfrm>
            <a:off x="249909" y="127961"/>
            <a:ext cx="1146468" cy="307777"/>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400" dirty="0">
                <a:solidFill>
                  <a:schemeClr val="tx1">
                    <a:lumMod val="65000"/>
                    <a:lumOff val="35000"/>
                  </a:schemeClr>
                </a:solidFill>
                <a:latin typeface="Century Gothic" panose="020B0502020202020204" pitchFamily="34" charset="0"/>
              </a:rPr>
              <a:t>Phases Key</a:t>
            </a:r>
          </a:p>
        </p:txBody>
      </p:sp>
      <p:grpSp>
        <p:nvGrpSpPr>
          <p:cNvPr id="112" name="Group 111">
            <a:extLst>
              <a:ext uri="{FF2B5EF4-FFF2-40B4-BE49-F238E27FC236}">
                <a16:creationId xmlns:a16="http://schemas.microsoft.com/office/drawing/2014/main" id="{655DF6AC-B60E-F748-ACC5-8FDA50C3A5D6}"/>
              </a:ext>
            </a:extLst>
          </p:cNvPr>
          <p:cNvGrpSpPr/>
          <p:nvPr/>
        </p:nvGrpSpPr>
        <p:grpSpPr>
          <a:xfrm>
            <a:off x="4722546" y="1174956"/>
            <a:ext cx="1147522" cy="5166360"/>
            <a:chOff x="2540000" y="88900"/>
            <a:chExt cx="1147522" cy="6530440"/>
          </a:xfrm>
        </p:grpSpPr>
        <p:cxnSp>
          <p:nvCxnSpPr>
            <p:cNvPr id="119" name="Straight Connector 118">
              <a:extLst>
                <a:ext uri="{FF2B5EF4-FFF2-40B4-BE49-F238E27FC236}">
                  <a16:creationId xmlns:a16="http://schemas.microsoft.com/office/drawing/2014/main" id="{E264A8A1-3A23-4D4F-93FF-5F5168DCF5D9}"/>
                </a:ext>
              </a:extLst>
            </p:cNvPr>
            <p:cNvCxnSpPr/>
            <p:nvPr/>
          </p:nvCxnSpPr>
          <p:spPr>
            <a:xfrm>
              <a:off x="2540000" y="88900"/>
              <a:ext cx="0" cy="6530440"/>
            </a:xfrm>
            <a:prstGeom prst="line">
              <a:avLst/>
            </a:prstGeom>
            <a:ln w="34925" cap="rnd">
              <a:solidFill>
                <a:schemeClr val="bg1">
                  <a:lumMod val="50000"/>
                  <a:alpha val="60000"/>
                </a:schemeClr>
              </a:solidFill>
              <a:prstDash val="sysDot"/>
              <a:headEnd type="oval"/>
              <a:tailEnd type="oval"/>
            </a:ln>
            <a:effectLst/>
          </p:spPr>
          <p:style>
            <a:lnRef idx="2">
              <a:schemeClr val="accent1"/>
            </a:lnRef>
            <a:fillRef idx="0">
              <a:schemeClr val="accent1"/>
            </a:fillRef>
            <a:effectRef idx="1">
              <a:schemeClr val="accent1"/>
            </a:effectRef>
            <a:fontRef idx="minor">
              <a:schemeClr val="tx1"/>
            </a:fontRef>
          </p:style>
        </p:cxnSp>
        <p:sp>
          <p:nvSpPr>
            <p:cNvPr id="120" name="Display 119">
              <a:extLst>
                <a:ext uri="{FF2B5EF4-FFF2-40B4-BE49-F238E27FC236}">
                  <a16:creationId xmlns:a16="http://schemas.microsoft.com/office/drawing/2014/main" id="{5AB8F71F-A130-984A-A59C-20394464B0D1}"/>
                </a:ext>
              </a:extLst>
            </p:cNvPr>
            <p:cNvSpPr/>
            <p:nvPr/>
          </p:nvSpPr>
          <p:spPr>
            <a:xfrm>
              <a:off x="2552694" y="1019988"/>
              <a:ext cx="1134828" cy="498271"/>
            </a:xfrm>
            <a:prstGeom prst="flowChartDisplay">
              <a:avLst/>
            </a:prstGeom>
            <a:solidFill>
              <a:schemeClr val="bg1">
                <a:lumMod val="95000"/>
              </a:schemeClr>
            </a:solidFill>
            <a:scene3d>
              <a:camera prst="orthographicFront"/>
              <a:lightRig rig="threePt" dir="t"/>
            </a:scene3d>
            <a:sp3d>
              <a:bevelT w="57150" h="38100"/>
            </a:sp3d>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1" dirty="0">
                  <a:solidFill>
                    <a:schemeClr val="tx1"/>
                  </a:solidFill>
                  <a:latin typeface="Century Gothic" panose="020B0502020202020204" pitchFamily="34" charset="0"/>
                </a:rPr>
                <a:t>MILESTONE ONE</a:t>
              </a:r>
              <a:endParaRPr lang="en-US" sz="900" b="1" dirty="0">
                <a:solidFill>
                  <a:schemeClr val="bg1"/>
                </a:solidFill>
                <a:latin typeface="Century Gothic" panose="020B0502020202020204" pitchFamily="34" charset="0"/>
              </a:endParaRPr>
            </a:p>
          </p:txBody>
        </p:sp>
      </p:grpSp>
      <p:grpSp>
        <p:nvGrpSpPr>
          <p:cNvPr id="113" name="Group 112">
            <a:extLst>
              <a:ext uri="{FF2B5EF4-FFF2-40B4-BE49-F238E27FC236}">
                <a16:creationId xmlns:a16="http://schemas.microsoft.com/office/drawing/2014/main" id="{665DFD33-B39E-FA43-BF58-48E3E42B6FB1}"/>
              </a:ext>
            </a:extLst>
          </p:cNvPr>
          <p:cNvGrpSpPr/>
          <p:nvPr/>
        </p:nvGrpSpPr>
        <p:grpSpPr>
          <a:xfrm>
            <a:off x="2369309" y="1086056"/>
            <a:ext cx="685515" cy="5280660"/>
            <a:chOff x="0" y="0"/>
            <a:chExt cx="685515" cy="5280660"/>
          </a:xfrm>
        </p:grpSpPr>
        <p:cxnSp>
          <p:nvCxnSpPr>
            <p:cNvPr id="117" name="Straight Connector 116">
              <a:extLst>
                <a:ext uri="{FF2B5EF4-FFF2-40B4-BE49-F238E27FC236}">
                  <a16:creationId xmlns:a16="http://schemas.microsoft.com/office/drawing/2014/main" id="{F97F1697-4891-7C44-B9DF-DBAF527A0BFE}"/>
                </a:ext>
              </a:extLst>
            </p:cNvPr>
            <p:cNvCxnSpPr/>
            <p:nvPr/>
          </p:nvCxnSpPr>
          <p:spPr>
            <a:xfrm>
              <a:off x="0" y="114300"/>
              <a:ext cx="0" cy="5166360"/>
            </a:xfrm>
            <a:prstGeom prst="line">
              <a:avLst/>
            </a:prstGeom>
            <a:ln w="34925" cap="rnd">
              <a:solidFill>
                <a:srgbClr val="92D050"/>
              </a:solidFill>
              <a:prstDash val="sysDot"/>
              <a:headEnd type="diamond"/>
              <a:tailEnd type="oval"/>
            </a:ln>
            <a:effectLst/>
          </p:spPr>
          <p:style>
            <a:lnRef idx="2">
              <a:schemeClr val="accent1"/>
            </a:lnRef>
            <a:fillRef idx="0">
              <a:schemeClr val="accent1"/>
            </a:fillRef>
            <a:effectRef idx="1">
              <a:schemeClr val="accent1"/>
            </a:effectRef>
            <a:fontRef idx="minor">
              <a:schemeClr val="tx1"/>
            </a:fontRef>
          </p:style>
        </p:cxnSp>
        <p:sp>
          <p:nvSpPr>
            <p:cNvPr id="118" name="TextBox 2">
              <a:extLst>
                <a:ext uri="{FF2B5EF4-FFF2-40B4-BE49-F238E27FC236}">
                  <a16:creationId xmlns:a16="http://schemas.microsoft.com/office/drawing/2014/main" id="{32BC2B22-9442-BE47-BF1C-CF4A2B12D645}"/>
                </a:ext>
              </a:extLst>
            </p:cNvPr>
            <p:cNvSpPr txBox="1"/>
            <p:nvPr/>
          </p:nvSpPr>
          <p:spPr>
            <a:xfrm>
              <a:off x="25398" y="0"/>
              <a:ext cx="66011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solidFill>
                    <a:srgbClr val="00B050"/>
                  </a:solidFill>
                  <a:latin typeface="Century Gothic" panose="020B0502020202020204" pitchFamily="34" charset="0"/>
                </a:rPr>
                <a:t>TODAY</a:t>
              </a:r>
            </a:p>
          </p:txBody>
        </p:sp>
      </p:grpSp>
      <p:grpSp>
        <p:nvGrpSpPr>
          <p:cNvPr id="114" name="Group 113">
            <a:extLst>
              <a:ext uri="{FF2B5EF4-FFF2-40B4-BE49-F238E27FC236}">
                <a16:creationId xmlns:a16="http://schemas.microsoft.com/office/drawing/2014/main" id="{D8ED3589-9ACF-F54E-99C4-A6E5BB4EF281}"/>
              </a:ext>
            </a:extLst>
          </p:cNvPr>
          <p:cNvGrpSpPr/>
          <p:nvPr/>
        </p:nvGrpSpPr>
        <p:grpSpPr>
          <a:xfrm>
            <a:off x="7934714" y="1174956"/>
            <a:ext cx="1147522" cy="5166360"/>
            <a:chOff x="6007100" y="88900"/>
            <a:chExt cx="1147522" cy="6530440"/>
          </a:xfrm>
        </p:grpSpPr>
        <p:cxnSp>
          <p:nvCxnSpPr>
            <p:cNvPr id="115" name="Straight Connector 114">
              <a:extLst>
                <a:ext uri="{FF2B5EF4-FFF2-40B4-BE49-F238E27FC236}">
                  <a16:creationId xmlns:a16="http://schemas.microsoft.com/office/drawing/2014/main" id="{5EA24AAC-8A15-F545-94BA-52BBEDE81A0B}"/>
                </a:ext>
              </a:extLst>
            </p:cNvPr>
            <p:cNvCxnSpPr/>
            <p:nvPr/>
          </p:nvCxnSpPr>
          <p:spPr>
            <a:xfrm>
              <a:off x="6007100" y="88900"/>
              <a:ext cx="0" cy="6530440"/>
            </a:xfrm>
            <a:prstGeom prst="line">
              <a:avLst/>
            </a:prstGeom>
            <a:ln w="34925" cap="rnd">
              <a:solidFill>
                <a:schemeClr val="bg1">
                  <a:lumMod val="50000"/>
                  <a:alpha val="60000"/>
                </a:schemeClr>
              </a:solidFill>
              <a:prstDash val="sysDot"/>
              <a:headEnd type="oval"/>
              <a:tailEnd type="oval"/>
            </a:ln>
            <a:effectLst/>
          </p:spPr>
          <p:style>
            <a:lnRef idx="2">
              <a:schemeClr val="accent1"/>
            </a:lnRef>
            <a:fillRef idx="0">
              <a:schemeClr val="accent1"/>
            </a:fillRef>
            <a:effectRef idx="1">
              <a:schemeClr val="accent1"/>
            </a:effectRef>
            <a:fontRef idx="minor">
              <a:schemeClr val="tx1"/>
            </a:fontRef>
          </p:style>
        </p:cxnSp>
        <p:sp>
          <p:nvSpPr>
            <p:cNvPr id="116" name="Display 115">
              <a:extLst>
                <a:ext uri="{FF2B5EF4-FFF2-40B4-BE49-F238E27FC236}">
                  <a16:creationId xmlns:a16="http://schemas.microsoft.com/office/drawing/2014/main" id="{2C32FD23-0335-4F42-AFD9-CBC744D37047}"/>
                </a:ext>
              </a:extLst>
            </p:cNvPr>
            <p:cNvSpPr/>
            <p:nvPr/>
          </p:nvSpPr>
          <p:spPr>
            <a:xfrm>
              <a:off x="6019794" y="3402731"/>
              <a:ext cx="1134828" cy="496939"/>
            </a:xfrm>
            <a:prstGeom prst="flowChartDisplay">
              <a:avLst/>
            </a:prstGeom>
            <a:solidFill>
              <a:schemeClr val="bg1">
                <a:lumMod val="95000"/>
              </a:schemeClr>
            </a:solidFill>
            <a:scene3d>
              <a:camera prst="orthographicFront"/>
              <a:lightRig rig="threePt" dir="t"/>
            </a:scene3d>
            <a:sp3d>
              <a:bevelT w="57150" h="38100"/>
            </a:sp3d>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1" dirty="0">
                  <a:solidFill>
                    <a:schemeClr val="tx1"/>
                  </a:solidFill>
                  <a:latin typeface="Century Gothic" panose="020B0502020202020204" pitchFamily="34" charset="0"/>
                </a:rPr>
                <a:t>MILESTONE TWO</a:t>
              </a:r>
              <a:endParaRPr lang="en-US" sz="900" b="1" dirty="0">
                <a:solidFill>
                  <a:schemeClr val="bg1"/>
                </a:solidFill>
                <a:latin typeface="Century Gothic" panose="020B0502020202020204" pitchFamily="34" charset="0"/>
              </a:endParaRPr>
            </a:p>
          </p:txBody>
        </p:sp>
      </p:grpSp>
      <p:pic>
        <p:nvPicPr>
          <p:cNvPr id="1030" name="Straight Connector 62">
            <a:extLst>
              <a:ext uri="{FF2B5EF4-FFF2-40B4-BE49-F238E27FC236}">
                <a16:creationId xmlns:a16="http://schemas.microsoft.com/office/drawing/2014/main" id="{C684F1B2-79AF-4753-A2DF-1C0A0D5F3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8875E1D1-A960-4069-A7FA-1FB27EEE06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28EABE3B-568A-4D1F-8B36-3E30FA3E4E2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B902309F-BEB0-4791-9611-64079B265D5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sp>
        <p:nvSpPr>
          <p:cNvPr id="80" name="Rounded Rectangle 79">
            <a:extLst>
              <a:ext uri="{FF2B5EF4-FFF2-40B4-BE49-F238E27FC236}">
                <a16:creationId xmlns:a16="http://schemas.microsoft.com/office/drawing/2014/main" id="{6769D3F1-B7C6-9D4B-8AA1-88D83569F980}"/>
              </a:ext>
            </a:extLst>
          </p:cNvPr>
          <p:cNvSpPr/>
          <p:nvPr/>
        </p:nvSpPr>
        <p:spPr>
          <a:xfrm>
            <a:off x="693420" y="1919734"/>
            <a:ext cx="1790700" cy="301752"/>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p>
        </p:txBody>
      </p:sp>
      <p:sp>
        <p:nvSpPr>
          <p:cNvPr id="81" name="Rounded Rectangle 80">
            <a:extLst>
              <a:ext uri="{FF2B5EF4-FFF2-40B4-BE49-F238E27FC236}">
                <a16:creationId xmlns:a16="http://schemas.microsoft.com/office/drawing/2014/main" id="{FC8CF580-20B1-194B-BDEC-541CC2B3EC4C}"/>
              </a:ext>
            </a:extLst>
          </p:cNvPr>
          <p:cNvSpPr/>
          <p:nvPr/>
        </p:nvSpPr>
        <p:spPr>
          <a:xfrm>
            <a:off x="815340" y="2540879"/>
            <a:ext cx="1920240" cy="301752"/>
          </a:xfrm>
          <a:prstGeom prst="roundRect">
            <a:avLst/>
          </a:prstGeom>
          <a:solidFill>
            <a:srgbClr val="6CD5FC"/>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endParaRPr lang="en-US" sz="1000" b="1" dirty="0">
              <a:solidFill>
                <a:schemeClr val="bg1"/>
              </a:solidFill>
              <a:latin typeface="Century Gothic" panose="020B0502020202020204" pitchFamily="34" charset="0"/>
              <a:ea typeface="Arial" charset="0"/>
              <a:cs typeface="Arial" charset="0"/>
            </a:endParaRPr>
          </a:p>
        </p:txBody>
      </p:sp>
      <p:sp>
        <p:nvSpPr>
          <p:cNvPr id="82" name="Rounded Rectangle 81">
            <a:extLst>
              <a:ext uri="{FF2B5EF4-FFF2-40B4-BE49-F238E27FC236}">
                <a16:creationId xmlns:a16="http://schemas.microsoft.com/office/drawing/2014/main" id="{87769A52-A447-3040-9FEA-C7D29C72699C}"/>
              </a:ext>
            </a:extLst>
          </p:cNvPr>
          <p:cNvSpPr/>
          <p:nvPr/>
        </p:nvSpPr>
        <p:spPr>
          <a:xfrm>
            <a:off x="2862580" y="2543619"/>
            <a:ext cx="1948180" cy="301752"/>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endParaRPr lang="en-US" sz="1000" b="1" dirty="0">
              <a:solidFill>
                <a:schemeClr val="bg1"/>
              </a:solidFill>
              <a:latin typeface="Century Gothic" panose="020B0502020202020204" pitchFamily="34" charset="0"/>
              <a:ea typeface="Arial" charset="0"/>
              <a:cs typeface="Arial" charset="0"/>
            </a:endParaRPr>
          </a:p>
        </p:txBody>
      </p:sp>
      <p:sp>
        <p:nvSpPr>
          <p:cNvPr id="83" name="Rounded Rectangle 82">
            <a:extLst>
              <a:ext uri="{FF2B5EF4-FFF2-40B4-BE49-F238E27FC236}">
                <a16:creationId xmlns:a16="http://schemas.microsoft.com/office/drawing/2014/main" id="{60572C2C-A51A-864F-876E-FABD7E3805F7}"/>
              </a:ext>
            </a:extLst>
          </p:cNvPr>
          <p:cNvSpPr/>
          <p:nvPr/>
        </p:nvSpPr>
        <p:spPr>
          <a:xfrm>
            <a:off x="7599680" y="1919734"/>
            <a:ext cx="1188720" cy="301752"/>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p>
        </p:txBody>
      </p:sp>
      <p:sp>
        <p:nvSpPr>
          <p:cNvPr id="84" name="Rounded Rectangle 83">
            <a:extLst>
              <a:ext uri="{FF2B5EF4-FFF2-40B4-BE49-F238E27FC236}">
                <a16:creationId xmlns:a16="http://schemas.microsoft.com/office/drawing/2014/main" id="{C1DBF682-1086-E84E-BF26-B95DE492FD62}"/>
              </a:ext>
            </a:extLst>
          </p:cNvPr>
          <p:cNvSpPr/>
          <p:nvPr/>
        </p:nvSpPr>
        <p:spPr>
          <a:xfrm>
            <a:off x="2265680" y="3448851"/>
            <a:ext cx="1828800" cy="301752"/>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p>
        </p:txBody>
      </p:sp>
      <p:sp>
        <p:nvSpPr>
          <p:cNvPr id="85" name="Rounded Rectangle 84">
            <a:extLst>
              <a:ext uri="{FF2B5EF4-FFF2-40B4-BE49-F238E27FC236}">
                <a16:creationId xmlns:a16="http://schemas.microsoft.com/office/drawing/2014/main" id="{79664B62-5A0F-7E44-BF2B-CA4A67CE97F4}"/>
              </a:ext>
            </a:extLst>
          </p:cNvPr>
          <p:cNvSpPr/>
          <p:nvPr/>
        </p:nvSpPr>
        <p:spPr>
          <a:xfrm>
            <a:off x="4112260" y="3888697"/>
            <a:ext cx="1562100" cy="301752"/>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p>
        </p:txBody>
      </p:sp>
      <p:sp>
        <p:nvSpPr>
          <p:cNvPr id="86" name="Rounded Rectangle 85">
            <a:extLst>
              <a:ext uri="{FF2B5EF4-FFF2-40B4-BE49-F238E27FC236}">
                <a16:creationId xmlns:a16="http://schemas.microsoft.com/office/drawing/2014/main" id="{6ACB3173-54E7-2249-BC2A-97F1438999D3}"/>
              </a:ext>
            </a:extLst>
          </p:cNvPr>
          <p:cNvSpPr/>
          <p:nvPr/>
        </p:nvSpPr>
        <p:spPr>
          <a:xfrm>
            <a:off x="2814320" y="3880415"/>
            <a:ext cx="1193800" cy="507269"/>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p>
        </p:txBody>
      </p:sp>
      <p:sp>
        <p:nvSpPr>
          <p:cNvPr id="87" name="Rounded Rectangle 86">
            <a:extLst>
              <a:ext uri="{FF2B5EF4-FFF2-40B4-BE49-F238E27FC236}">
                <a16:creationId xmlns:a16="http://schemas.microsoft.com/office/drawing/2014/main" id="{067ABB2B-6423-5249-8CEB-B20258D1A8E0}"/>
              </a:ext>
            </a:extLst>
          </p:cNvPr>
          <p:cNvSpPr/>
          <p:nvPr/>
        </p:nvSpPr>
        <p:spPr>
          <a:xfrm>
            <a:off x="2590800" y="1919733"/>
            <a:ext cx="1828800" cy="301752"/>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p>
        </p:txBody>
      </p:sp>
      <p:sp>
        <p:nvSpPr>
          <p:cNvPr id="88" name="Rounded Rectangle 87">
            <a:extLst>
              <a:ext uri="{FF2B5EF4-FFF2-40B4-BE49-F238E27FC236}">
                <a16:creationId xmlns:a16="http://schemas.microsoft.com/office/drawing/2014/main" id="{64A22C00-C32F-6545-B7D3-A1D4C083B8A7}"/>
              </a:ext>
            </a:extLst>
          </p:cNvPr>
          <p:cNvSpPr/>
          <p:nvPr/>
        </p:nvSpPr>
        <p:spPr>
          <a:xfrm>
            <a:off x="7980680" y="2700976"/>
            <a:ext cx="1948180" cy="301752"/>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p>
        </p:txBody>
      </p:sp>
      <p:sp>
        <p:nvSpPr>
          <p:cNvPr id="89" name="Rounded Rectangle 88">
            <a:extLst>
              <a:ext uri="{FF2B5EF4-FFF2-40B4-BE49-F238E27FC236}">
                <a16:creationId xmlns:a16="http://schemas.microsoft.com/office/drawing/2014/main" id="{0B7B20AC-F97A-084D-B612-F9C7DE74F8A2}"/>
              </a:ext>
            </a:extLst>
          </p:cNvPr>
          <p:cNvSpPr/>
          <p:nvPr/>
        </p:nvSpPr>
        <p:spPr>
          <a:xfrm>
            <a:off x="4950460" y="4263455"/>
            <a:ext cx="1562100" cy="301752"/>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p>
        </p:txBody>
      </p:sp>
      <p:sp>
        <p:nvSpPr>
          <p:cNvPr id="90" name="Rounded Rectangle 89">
            <a:extLst>
              <a:ext uri="{FF2B5EF4-FFF2-40B4-BE49-F238E27FC236}">
                <a16:creationId xmlns:a16="http://schemas.microsoft.com/office/drawing/2014/main" id="{1FB2EA0C-093E-FC40-B2BA-C04A7973FAAB}"/>
              </a:ext>
            </a:extLst>
          </p:cNvPr>
          <p:cNvSpPr/>
          <p:nvPr/>
        </p:nvSpPr>
        <p:spPr>
          <a:xfrm>
            <a:off x="7696200" y="2295161"/>
            <a:ext cx="3802380" cy="301752"/>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p>
        </p:txBody>
      </p:sp>
      <p:sp>
        <p:nvSpPr>
          <p:cNvPr id="91" name="Pentagon 4">
            <a:extLst>
              <a:ext uri="{FF2B5EF4-FFF2-40B4-BE49-F238E27FC236}">
                <a16:creationId xmlns:a16="http://schemas.microsoft.com/office/drawing/2014/main" id="{27485D75-36D8-3F45-ACAC-546B885852B6}"/>
              </a:ext>
            </a:extLst>
          </p:cNvPr>
          <p:cNvSpPr/>
          <p:nvPr/>
        </p:nvSpPr>
        <p:spPr>
          <a:xfrm>
            <a:off x="5113019" y="2504029"/>
            <a:ext cx="889001" cy="527974"/>
          </a:xfrm>
          <a:custGeom>
            <a:avLst/>
            <a:gdLst>
              <a:gd name="connsiteX0" fmla="*/ 0 w 978408"/>
              <a:gd name="connsiteY0" fmla="*/ 0 h 484632"/>
              <a:gd name="connsiteX1" fmla="*/ 786891 w 978408"/>
              <a:gd name="connsiteY1" fmla="*/ 0 h 484632"/>
              <a:gd name="connsiteX2" fmla="*/ 978408 w 978408"/>
              <a:gd name="connsiteY2" fmla="*/ 242316 h 484632"/>
              <a:gd name="connsiteX3" fmla="*/ 786891 w 978408"/>
              <a:gd name="connsiteY3" fmla="*/ 484632 h 484632"/>
              <a:gd name="connsiteX4" fmla="*/ 0 w 978408"/>
              <a:gd name="connsiteY4" fmla="*/ 484632 h 484632"/>
              <a:gd name="connsiteX5" fmla="*/ 0 w 978408"/>
              <a:gd name="connsiteY5" fmla="*/ 0 h 484632"/>
              <a:gd name="connsiteX0" fmla="*/ 0 w 786891"/>
              <a:gd name="connsiteY0" fmla="*/ 0 h 484632"/>
              <a:gd name="connsiteX1" fmla="*/ 786891 w 786891"/>
              <a:gd name="connsiteY1" fmla="*/ 0 h 484632"/>
              <a:gd name="connsiteX2" fmla="*/ 673608 w 786891"/>
              <a:gd name="connsiteY2" fmla="*/ 255016 h 484632"/>
              <a:gd name="connsiteX3" fmla="*/ 786891 w 786891"/>
              <a:gd name="connsiteY3" fmla="*/ 484632 h 484632"/>
              <a:gd name="connsiteX4" fmla="*/ 0 w 786891"/>
              <a:gd name="connsiteY4" fmla="*/ 484632 h 484632"/>
              <a:gd name="connsiteX5" fmla="*/ 0 w 786891"/>
              <a:gd name="connsiteY5" fmla="*/ 0 h 484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6891" h="484632">
                <a:moveTo>
                  <a:pt x="0" y="0"/>
                </a:moveTo>
                <a:lnTo>
                  <a:pt x="786891" y="0"/>
                </a:lnTo>
                <a:lnTo>
                  <a:pt x="673608" y="255016"/>
                </a:lnTo>
                <a:lnTo>
                  <a:pt x="786891" y="484632"/>
                </a:lnTo>
                <a:lnTo>
                  <a:pt x="0" y="484632"/>
                </a:lnTo>
                <a:lnTo>
                  <a:pt x="0" y="0"/>
                </a:lnTo>
                <a:close/>
              </a:path>
            </a:pathLst>
          </a:custGeom>
          <a:gradFill>
            <a:gsLst>
              <a:gs pos="0">
                <a:srgbClr val="6CD5FC"/>
              </a:gs>
              <a:gs pos="100000">
                <a:srgbClr val="00B0F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dirty="0">
                <a:solidFill>
                  <a:schemeClr val="tx1"/>
                </a:solidFill>
                <a:latin typeface="Century Gothic" panose="020B0502020202020204" pitchFamily="34" charset="0"/>
              </a:rPr>
              <a:t>Task Due </a:t>
            </a:r>
          </a:p>
          <a:p>
            <a:pPr algn="l"/>
            <a:r>
              <a:rPr lang="en-US" sz="1100" dirty="0">
                <a:solidFill>
                  <a:schemeClr val="tx1"/>
                </a:solidFill>
                <a:latin typeface="Century Gothic" panose="020B0502020202020204" pitchFamily="34" charset="0"/>
              </a:rPr>
              <a:t>00/00</a:t>
            </a:r>
          </a:p>
        </p:txBody>
      </p:sp>
      <p:sp>
        <p:nvSpPr>
          <p:cNvPr id="92" name="Rounded Rectangle 91">
            <a:extLst>
              <a:ext uri="{FF2B5EF4-FFF2-40B4-BE49-F238E27FC236}">
                <a16:creationId xmlns:a16="http://schemas.microsoft.com/office/drawing/2014/main" id="{4688C45F-5FA4-2B43-B2E1-AC41FEA60328}"/>
              </a:ext>
            </a:extLst>
          </p:cNvPr>
          <p:cNvSpPr/>
          <p:nvPr/>
        </p:nvSpPr>
        <p:spPr>
          <a:xfrm>
            <a:off x="8191500" y="5802239"/>
            <a:ext cx="980440" cy="301752"/>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p>
        </p:txBody>
      </p:sp>
      <p:sp>
        <p:nvSpPr>
          <p:cNvPr id="93" name="Rounded Rectangle 92">
            <a:extLst>
              <a:ext uri="{FF2B5EF4-FFF2-40B4-BE49-F238E27FC236}">
                <a16:creationId xmlns:a16="http://schemas.microsoft.com/office/drawing/2014/main" id="{0C11A0C4-6BEC-544C-BAF5-23531CAF0AA1}"/>
              </a:ext>
            </a:extLst>
          </p:cNvPr>
          <p:cNvSpPr/>
          <p:nvPr/>
        </p:nvSpPr>
        <p:spPr>
          <a:xfrm>
            <a:off x="4257040" y="5802239"/>
            <a:ext cx="3522980" cy="301752"/>
          </a:xfrm>
          <a:prstGeom prst="roundRect">
            <a:avLst/>
          </a:prstGeom>
          <a:solidFill>
            <a:srgbClr val="6CD5FC"/>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endParaRPr lang="en-US" sz="1000" b="1" dirty="0">
              <a:solidFill>
                <a:schemeClr val="bg1"/>
              </a:solidFill>
              <a:latin typeface="Century Gothic" panose="020B0502020202020204" pitchFamily="34" charset="0"/>
              <a:ea typeface="Arial" charset="0"/>
              <a:cs typeface="Arial" charset="0"/>
            </a:endParaRPr>
          </a:p>
        </p:txBody>
      </p:sp>
      <p:sp>
        <p:nvSpPr>
          <p:cNvPr id="94" name="Rounded Rectangle 93">
            <a:extLst>
              <a:ext uri="{FF2B5EF4-FFF2-40B4-BE49-F238E27FC236}">
                <a16:creationId xmlns:a16="http://schemas.microsoft.com/office/drawing/2014/main" id="{D39166D3-77EB-6D4F-B2CC-E0BCA222B803}"/>
              </a:ext>
            </a:extLst>
          </p:cNvPr>
          <p:cNvSpPr/>
          <p:nvPr/>
        </p:nvSpPr>
        <p:spPr>
          <a:xfrm>
            <a:off x="9857740" y="5439587"/>
            <a:ext cx="980440" cy="301752"/>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p>
        </p:txBody>
      </p:sp>
      <p:sp>
        <p:nvSpPr>
          <p:cNvPr id="97" name="Rounded Rectangle 96">
            <a:extLst>
              <a:ext uri="{FF2B5EF4-FFF2-40B4-BE49-F238E27FC236}">
                <a16:creationId xmlns:a16="http://schemas.microsoft.com/office/drawing/2014/main" id="{F1BCF81A-2128-7D47-BCBF-B050E36131AF}"/>
              </a:ext>
            </a:extLst>
          </p:cNvPr>
          <p:cNvSpPr/>
          <p:nvPr/>
        </p:nvSpPr>
        <p:spPr>
          <a:xfrm>
            <a:off x="4747260" y="5037504"/>
            <a:ext cx="3802380" cy="301752"/>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p>
        </p:txBody>
      </p:sp>
      <p:sp>
        <p:nvSpPr>
          <p:cNvPr id="111" name="Rounded Rectangle 110">
            <a:extLst>
              <a:ext uri="{FF2B5EF4-FFF2-40B4-BE49-F238E27FC236}">
                <a16:creationId xmlns:a16="http://schemas.microsoft.com/office/drawing/2014/main" id="{7DE76E51-C2D7-0346-A38B-6DEF5A8E52D0}"/>
              </a:ext>
            </a:extLst>
          </p:cNvPr>
          <p:cNvSpPr/>
          <p:nvPr/>
        </p:nvSpPr>
        <p:spPr>
          <a:xfrm>
            <a:off x="3408680" y="5012658"/>
            <a:ext cx="1158240" cy="590088"/>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endParaRPr lang="en-US" sz="1000" b="1" dirty="0">
              <a:solidFill>
                <a:schemeClr val="bg1"/>
              </a:solidFill>
              <a:latin typeface="Century Gothic" panose="020B0502020202020204" pitchFamily="34" charset="0"/>
              <a:ea typeface="Arial" charset="0"/>
              <a:cs typeface="Arial" charset="0"/>
            </a:endParaRPr>
          </a:p>
        </p:txBody>
      </p:sp>
      <p:sp>
        <p:nvSpPr>
          <p:cNvPr id="2" name="TextBox 1">
            <a:extLst>
              <a:ext uri="{FF2B5EF4-FFF2-40B4-BE49-F238E27FC236}">
                <a16:creationId xmlns:a16="http://schemas.microsoft.com/office/drawing/2014/main" id="{8D4EFD75-D65C-44A2-5F57-76BB4C120AF9}"/>
              </a:ext>
            </a:extLst>
          </p:cNvPr>
          <p:cNvSpPr txBox="1"/>
          <p:nvPr/>
        </p:nvSpPr>
        <p:spPr>
          <a:xfrm>
            <a:off x="5532367" y="169489"/>
            <a:ext cx="899605" cy="230832"/>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900" b="1" dirty="0">
                <a:latin typeface="Century Gothic" panose="020B0502020202020204" pitchFamily="34" charset="0"/>
              </a:rPr>
              <a:t>Procurement</a:t>
            </a:r>
          </a:p>
        </p:txBody>
      </p:sp>
      <p:sp>
        <p:nvSpPr>
          <p:cNvPr id="3" name="TextBox 1">
            <a:extLst>
              <a:ext uri="{FF2B5EF4-FFF2-40B4-BE49-F238E27FC236}">
                <a16:creationId xmlns:a16="http://schemas.microsoft.com/office/drawing/2014/main" id="{0DD4EFA2-CF23-203E-692C-17082B9983A4}"/>
              </a:ext>
            </a:extLst>
          </p:cNvPr>
          <p:cNvSpPr txBox="1"/>
          <p:nvPr/>
        </p:nvSpPr>
        <p:spPr>
          <a:xfrm>
            <a:off x="7293787" y="158580"/>
            <a:ext cx="888385" cy="230832"/>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900" b="1" dirty="0">
                <a:latin typeface="Century Gothic" panose="020B0502020202020204" pitchFamily="34" charset="0"/>
              </a:rPr>
              <a:t>Construction</a:t>
            </a:r>
          </a:p>
        </p:txBody>
      </p:sp>
      <p:sp>
        <p:nvSpPr>
          <p:cNvPr id="4" name="TextBox 1">
            <a:extLst>
              <a:ext uri="{FF2B5EF4-FFF2-40B4-BE49-F238E27FC236}">
                <a16:creationId xmlns:a16="http://schemas.microsoft.com/office/drawing/2014/main" id="{EB3C9BDC-D1B6-CD77-739F-FAEF2CE240CB}"/>
              </a:ext>
            </a:extLst>
          </p:cNvPr>
          <p:cNvSpPr txBox="1"/>
          <p:nvPr/>
        </p:nvSpPr>
        <p:spPr>
          <a:xfrm>
            <a:off x="1984873" y="166433"/>
            <a:ext cx="1184940" cy="230832"/>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900" b="1" dirty="0">
                <a:latin typeface="Century Gothic" panose="020B0502020202020204" pitchFamily="34" charset="0"/>
              </a:rPr>
              <a:t>Design &amp; Planning</a:t>
            </a:r>
          </a:p>
        </p:txBody>
      </p:sp>
      <p:sp>
        <p:nvSpPr>
          <p:cNvPr id="5" name="TextBox 1">
            <a:extLst>
              <a:ext uri="{FF2B5EF4-FFF2-40B4-BE49-F238E27FC236}">
                <a16:creationId xmlns:a16="http://schemas.microsoft.com/office/drawing/2014/main" id="{F05FBA48-D365-D8A0-CE38-8C3AE4D0BE12}"/>
              </a:ext>
            </a:extLst>
          </p:cNvPr>
          <p:cNvSpPr txBox="1"/>
          <p:nvPr/>
        </p:nvSpPr>
        <p:spPr>
          <a:xfrm>
            <a:off x="9079627" y="151359"/>
            <a:ext cx="1160895" cy="230832"/>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900" b="1" dirty="0">
                <a:latin typeface="Century Gothic" panose="020B0502020202020204" pitchFamily="34" charset="0"/>
              </a:rPr>
              <a:t>Post-Construction</a:t>
            </a:r>
          </a:p>
        </p:txBody>
      </p:sp>
      <p:sp>
        <p:nvSpPr>
          <p:cNvPr id="6" name="TextBox 1">
            <a:extLst>
              <a:ext uri="{FF2B5EF4-FFF2-40B4-BE49-F238E27FC236}">
                <a16:creationId xmlns:a16="http://schemas.microsoft.com/office/drawing/2014/main" id="{A251EA5E-D503-3F3B-008C-C7B1EEE60CE8}"/>
              </a:ext>
            </a:extLst>
          </p:cNvPr>
          <p:cNvSpPr txBox="1"/>
          <p:nvPr/>
        </p:nvSpPr>
        <p:spPr>
          <a:xfrm>
            <a:off x="10849755" y="158580"/>
            <a:ext cx="495649" cy="230832"/>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900" b="1" dirty="0">
                <a:latin typeface="Century Gothic" panose="020B0502020202020204" pitchFamily="34" charset="0"/>
              </a:rPr>
              <a:t>Other</a:t>
            </a:r>
          </a:p>
        </p:txBody>
      </p:sp>
      <p:sp>
        <p:nvSpPr>
          <p:cNvPr id="7" name="Up Arrow 38">
            <a:extLst>
              <a:ext uri="{FF2B5EF4-FFF2-40B4-BE49-F238E27FC236}">
                <a16:creationId xmlns:a16="http://schemas.microsoft.com/office/drawing/2014/main" id="{DC468A71-D1D7-A4C0-9562-68966AFF19ED}"/>
              </a:ext>
            </a:extLst>
          </p:cNvPr>
          <p:cNvSpPr/>
          <p:nvPr/>
        </p:nvSpPr>
        <p:spPr>
          <a:xfrm>
            <a:off x="1588770" y="570726"/>
            <a:ext cx="228600" cy="228600"/>
          </a:xfrm>
          <a:prstGeom prst="upArrow">
            <a:avLst/>
          </a:prstGeom>
          <a:solidFill>
            <a:srgbClr val="FF0000"/>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t"/>
          <a:lstStyle/>
          <a:p>
            <a:endParaRPr lang="en-US"/>
          </a:p>
        </p:txBody>
      </p:sp>
      <p:sp>
        <p:nvSpPr>
          <p:cNvPr id="8" name="TextBox 34">
            <a:extLst>
              <a:ext uri="{FF2B5EF4-FFF2-40B4-BE49-F238E27FC236}">
                <a16:creationId xmlns:a16="http://schemas.microsoft.com/office/drawing/2014/main" id="{9A2471B9-530A-A2F2-B777-C7BFB0D3297B}"/>
              </a:ext>
            </a:extLst>
          </p:cNvPr>
          <p:cNvSpPr txBox="1"/>
          <p:nvPr/>
        </p:nvSpPr>
        <p:spPr>
          <a:xfrm>
            <a:off x="252747" y="554609"/>
            <a:ext cx="989373" cy="307777"/>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400" dirty="0">
                <a:solidFill>
                  <a:schemeClr val="tx1">
                    <a:lumMod val="65000"/>
                    <a:lumOff val="35000"/>
                  </a:schemeClr>
                </a:solidFill>
                <a:latin typeface="Century Gothic" panose="020B0502020202020204" pitchFamily="34" charset="0"/>
              </a:rPr>
              <a:t>Risk Level</a:t>
            </a:r>
          </a:p>
        </p:txBody>
      </p:sp>
      <p:sp>
        <p:nvSpPr>
          <p:cNvPr id="10" name="TextBox 1">
            <a:extLst>
              <a:ext uri="{FF2B5EF4-FFF2-40B4-BE49-F238E27FC236}">
                <a16:creationId xmlns:a16="http://schemas.microsoft.com/office/drawing/2014/main" id="{55E5B92B-6853-E7AA-1E2F-53DA5A2FD23A}"/>
              </a:ext>
            </a:extLst>
          </p:cNvPr>
          <p:cNvSpPr txBox="1"/>
          <p:nvPr/>
        </p:nvSpPr>
        <p:spPr>
          <a:xfrm>
            <a:off x="1817370" y="592838"/>
            <a:ext cx="436338" cy="230832"/>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900" b="1" dirty="0">
                <a:latin typeface="Century Gothic" panose="020B0502020202020204" pitchFamily="34" charset="0"/>
              </a:rPr>
              <a:t>High</a:t>
            </a:r>
          </a:p>
        </p:txBody>
      </p:sp>
      <p:sp>
        <p:nvSpPr>
          <p:cNvPr id="12" name="Left-Right Arrow 35">
            <a:extLst>
              <a:ext uri="{FF2B5EF4-FFF2-40B4-BE49-F238E27FC236}">
                <a16:creationId xmlns:a16="http://schemas.microsoft.com/office/drawing/2014/main" id="{3D3362D3-8FD4-338B-800B-C85ECB28BD42}"/>
              </a:ext>
            </a:extLst>
          </p:cNvPr>
          <p:cNvSpPr/>
          <p:nvPr/>
        </p:nvSpPr>
        <p:spPr>
          <a:xfrm>
            <a:off x="2280407" y="592838"/>
            <a:ext cx="228600" cy="228600"/>
          </a:xfrm>
          <a:prstGeom prst="leftRightArrow">
            <a:avLst/>
          </a:prstGeom>
          <a:solidFill>
            <a:srgbClr val="A799DD"/>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t"/>
          <a:lstStyle/>
          <a:p>
            <a:endParaRPr lang="en-US"/>
          </a:p>
        </p:txBody>
      </p:sp>
      <p:sp>
        <p:nvSpPr>
          <p:cNvPr id="14" name="Down Arrow 36">
            <a:extLst>
              <a:ext uri="{FF2B5EF4-FFF2-40B4-BE49-F238E27FC236}">
                <a16:creationId xmlns:a16="http://schemas.microsoft.com/office/drawing/2014/main" id="{41F952EB-5F8D-2D5F-7D5F-7A4AE2839447}"/>
              </a:ext>
            </a:extLst>
          </p:cNvPr>
          <p:cNvSpPr/>
          <p:nvPr/>
        </p:nvSpPr>
        <p:spPr>
          <a:xfrm>
            <a:off x="3273782" y="580138"/>
            <a:ext cx="228600" cy="228600"/>
          </a:xfrm>
          <a:prstGeom prst="downArrow">
            <a:avLst/>
          </a:prstGeom>
          <a:solidFill>
            <a:srgbClr val="6CD5FC"/>
          </a:solidFill>
          <a:ln>
            <a:solidFill>
              <a:schemeClr val="bg1"/>
            </a:solidFill>
          </a:ln>
          <a:effectLst/>
        </p:spPr>
        <p:style>
          <a:lnRef idx="2">
            <a:schemeClr val="dk1"/>
          </a:lnRef>
          <a:fillRef idx="1">
            <a:schemeClr val="lt1"/>
          </a:fillRef>
          <a:effectRef idx="0">
            <a:schemeClr val="dk1"/>
          </a:effectRef>
          <a:fontRef idx="minor">
            <a:schemeClr val="dk1"/>
          </a:fontRef>
        </p:style>
        <p:txBody>
          <a:bodyPr rtlCol="0" anchor="t"/>
          <a:lstStyle/>
          <a:p>
            <a:endParaRPr lang="en-US"/>
          </a:p>
        </p:txBody>
      </p:sp>
      <p:sp>
        <p:nvSpPr>
          <p:cNvPr id="15" name="TextBox 1">
            <a:extLst>
              <a:ext uri="{FF2B5EF4-FFF2-40B4-BE49-F238E27FC236}">
                <a16:creationId xmlns:a16="http://schemas.microsoft.com/office/drawing/2014/main" id="{6A88C4FF-A8F7-A174-059E-DDE1711834A0}"/>
              </a:ext>
            </a:extLst>
          </p:cNvPr>
          <p:cNvSpPr txBox="1"/>
          <p:nvPr/>
        </p:nvSpPr>
        <p:spPr>
          <a:xfrm>
            <a:off x="2577343" y="598812"/>
            <a:ext cx="644728" cy="230832"/>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900" b="1" dirty="0">
                <a:latin typeface="Century Gothic" panose="020B0502020202020204" pitchFamily="34" charset="0"/>
              </a:rPr>
              <a:t>Medium</a:t>
            </a:r>
          </a:p>
        </p:txBody>
      </p:sp>
      <p:sp>
        <p:nvSpPr>
          <p:cNvPr id="16" name="TextBox 1">
            <a:extLst>
              <a:ext uri="{FF2B5EF4-FFF2-40B4-BE49-F238E27FC236}">
                <a16:creationId xmlns:a16="http://schemas.microsoft.com/office/drawing/2014/main" id="{CF4B4586-F705-D060-29EB-522A7DF0FC6C}"/>
              </a:ext>
            </a:extLst>
          </p:cNvPr>
          <p:cNvSpPr txBox="1"/>
          <p:nvPr/>
        </p:nvSpPr>
        <p:spPr>
          <a:xfrm>
            <a:off x="3549782" y="573402"/>
            <a:ext cx="402674" cy="230832"/>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900" b="1" dirty="0">
                <a:latin typeface="Century Gothic" panose="020B0502020202020204" pitchFamily="34" charset="0"/>
              </a:rPr>
              <a:t>Low</a:t>
            </a:r>
          </a:p>
        </p:txBody>
      </p:sp>
      <p:sp>
        <p:nvSpPr>
          <p:cNvPr id="19" name="TextBox 18">
            <a:extLst>
              <a:ext uri="{FF2B5EF4-FFF2-40B4-BE49-F238E27FC236}">
                <a16:creationId xmlns:a16="http://schemas.microsoft.com/office/drawing/2014/main" id="{40578B64-E5B4-F043-9A36-CBCB049C4DA3}"/>
              </a:ext>
            </a:extLst>
          </p:cNvPr>
          <p:cNvSpPr txBox="1"/>
          <p:nvPr/>
        </p:nvSpPr>
        <p:spPr>
          <a:xfrm>
            <a:off x="303637" y="1049872"/>
            <a:ext cx="755335" cy="261610"/>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dirty="0">
                <a:latin typeface="Century Gothic" panose="020B0502020202020204" pitchFamily="34" charset="0"/>
              </a:rPr>
              <a:t>20XX Q1</a:t>
            </a:r>
          </a:p>
        </p:txBody>
      </p:sp>
      <p:sp>
        <p:nvSpPr>
          <p:cNvPr id="20" name="TextBox 19">
            <a:extLst>
              <a:ext uri="{FF2B5EF4-FFF2-40B4-BE49-F238E27FC236}">
                <a16:creationId xmlns:a16="http://schemas.microsoft.com/office/drawing/2014/main" id="{8400940F-3B01-876B-2D95-5CCCDF458B55}"/>
              </a:ext>
            </a:extLst>
          </p:cNvPr>
          <p:cNvSpPr txBox="1"/>
          <p:nvPr/>
        </p:nvSpPr>
        <p:spPr>
          <a:xfrm>
            <a:off x="3252785" y="1044299"/>
            <a:ext cx="755335" cy="261610"/>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dirty="0">
                <a:latin typeface="Century Gothic" panose="020B0502020202020204" pitchFamily="34" charset="0"/>
              </a:rPr>
              <a:t>20XX Q2</a:t>
            </a:r>
          </a:p>
        </p:txBody>
      </p:sp>
      <p:sp>
        <p:nvSpPr>
          <p:cNvPr id="21" name="TextBox 20">
            <a:extLst>
              <a:ext uri="{FF2B5EF4-FFF2-40B4-BE49-F238E27FC236}">
                <a16:creationId xmlns:a16="http://schemas.microsoft.com/office/drawing/2014/main" id="{58AA5D95-DB49-6E7E-1350-EAA2CDCE3238}"/>
              </a:ext>
            </a:extLst>
          </p:cNvPr>
          <p:cNvSpPr txBox="1"/>
          <p:nvPr/>
        </p:nvSpPr>
        <p:spPr>
          <a:xfrm>
            <a:off x="6090635" y="1038906"/>
            <a:ext cx="755335" cy="261610"/>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dirty="0">
                <a:latin typeface="Century Gothic" panose="020B0502020202020204" pitchFamily="34" charset="0"/>
              </a:rPr>
              <a:t>20XX Q3</a:t>
            </a:r>
          </a:p>
        </p:txBody>
      </p:sp>
      <p:sp>
        <p:nvSpPr>
          <p:cNvPr id="22" name="TextBox 21">
            <a:extLst>
              <a:ext uri="{FF2B5EF4-FFF2-40B4-BE49-F238E27FC236}">
                <a16:creationId xmlns:a16="http://schemas.microsoft.com/office/drawing/2014/main" id="{CD206DD4-5D93-F8DF-470D-AEB3345A3737}"/>
              </a:ext>
            </a:extLst>
          </p:cNvPr>
          <p:cNvSpPr txBox="1"/>
          <p:nvPr/>
        </p:nvSpPr>
        <p:spPr>
          <a:xfrm>
            <a:off x="9028843" y="1038906"/>
            <a:ext cx="755335" cy="261610"/>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dirty="0">
                <a:latin typeface="Century Gothic" panose="020B0502020202020204" pitchFamily="34" charset="0"/>
              </a:rPr>
              <a:t>20XX Q4</a:t>
            </a: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038527-C223-E7A5-3C66-1B2D89E9A3F7}"/>
            </a:ext>
          </a:extLst>
        </p:cNvPr>
        <p:cNvGrpSpPr/>
        <p:nvPr/>
      </p:nvGrpSpPr>
      <p:grpSpPr>
        <a:xfrm>
          <a:off x="0" y="0"/>
          <a:ext cx="0" cy="0"/>
          <a:chOff x="0" y="0"/>
          <a:chExt cx="0" cy="0"/>
        </a:xfrm>
      </p:grpSpPr>
      <p:sp>
        <p:nvSpPr>
          <p:cNvPr id="23" name="Rectangle 22">
            <a:extLst>
              <a:ext uri="{FF2B5EF4-FFF2-40B4-BE49-F238E27FC236}">
                <a16:creationId xmlns:a16="http://schemas.microsoft.com/office/drawing/2014/main" id="{85A8EF02-5ADD-4224-3DF6-D3AECAF70063}"/>
              </a:ext>
            </a:extLst>
          </p:cNvPr>
          <p:cNvSpPr/>
          <p:nvPr/>
        </p:nvSpPr>
        <p:spPr>
          <a:xfrm>
            <a:off x="0" y="0"/>
            <a:ext cx="12192000" cy="934843"/>
          </a:xfrm>
          <a:prstGeom prst="rect">
            <a:avLst/>
          </a:prstGeom>
          <a:solidFill>
            <a:srgbClr val="DAE9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8" name="Table 77">
            <a:extLst>
              <a:ext uri="{FF2B5EF4-FFF2-40B4-BE49-F238E27FC236}">
                <a16:creationId xmlns:a16="http://schemas.microsoft.com/office/drawing/2014/main" id="{BAC8963D-1D50-D346-8562-B2B2BEC60897}"/>
              </a:ext>
            </a:extLst>
          </p:cNvPr>
          <p:cNvGraphicFramePr>
            <a:graphicFrameLocks noGrp="1"/>
          </p:cNvGraphicFramePr>
          <p:nvPr>
            <p:extLst>
              <p:ext uri="{D42A27DB-BD31-4B8C-83A1-F6EECF244321}">
                <p14:modId xmlns:p14="http://schemas.microsoft.com/office/powerpoint/2010/main" val="2543589547"/>
              </p:ext>
            </p:extLst>
          </p:nvPr>
        </p:nvGraphicFramePr>
        <p:xfrm>
          <a:off x="351221" y="1103614"/>
          <a:ext cx="11549688" cy="5157366"/>
        </p:xfrm>
        <a:graphic>
          <a:graphicData uri="http://schemas.openxmlformats.org/drawingml/2006/table">
            <a:tbl>
              <a:tblPr>
                <a:tableStyleId>{5C22544A-7EE6-4342-B048-85BDC9FD1C3A}</a:tableStyleId>
              </a:tblPr>
              <a:tblGrid>
                <a:gridCol w="962474">
                  <a:extLst>
                    <a:ext uri="{9D8B030D-6E8A-4147-A177-3AD203B41FA5}">
                      <a16:colId xmlns:a16="http://schemas.microsoft.com/office/drawing/2014/main" val="3139505368"/>
                    </a:ext>
                  </a:extLst>
                </a:gridCol>
                <a:gridCol w="962474">
                  <a:extLst>
                    <a:ext uri="{9D8B030D-6E8A-4147-A177-3AD203B41FA5}">
                      <a16:colId xmlns:a16="http://schemas.microsoft.com/office/drawing/2014/main" val="1361168048"/>
                    </a:ext>
                  </a:extLst>
                </a:gridCol>
                <a:gridCol w="962474">
                  <a:extLst>
                    <a:ext uri="{9D8B030D-6E8A-4147-A177-3AD203B41FA5}">
                      <a16:colId xmlns:a16="http://schemas.microsoft.com/office/drawing/2014/main" val="4031549789"/>
                    </a:ext>
                  </a:extLst>
                </a:gridCol>
                <a:gridCol w="962474">
                  <a:extLst>
                    <a:ext uri="{9D8B030D-6E8A-4147-A177-3AD203B41FA5}">
                      <a16:colId xmlns:a16="http://schemas.microsoft.com/office/drawing/2014/main" val="557339831"/>
                    </a:ext>
                  </a:extLst>
                </a:gridCol>
                <a:gridCol w="962474">
                  <a:extLst>
                    <a:ext uri="{9D8B030D-6E8A-4147-A177-3AD203B41FA5}">
                      <a16:colId xmlns:a16="http://schemas.microsoft.com/office/drawing/2014/main" val="2496635188"/>
                    </a:ext>
                  </a:extLst>
                </a:gridCol>
                <a:gridCol w="962474">
                  <a:extLst>
                    <a:ext uri="{9D8B030D-6E8A-4147-A177-3AD203B41FA5}">
                      <a16:colId xmlns:a16="http://schemas.microsoft.com/office/drawing/2014/main" val="1402687913"/>
                    </a:ext>
                  </a:extLst>
                </a:gridCol>
                <a:gridCol w="962474">
                  <a:extLst>
                    <a:ext uri="{9D8B030D-6E8A-4147-A177-3AD203B41FA5}">
                      <a16:colId xmlns:a16="http://schemas.microsoft.com/office/drawing/2014/main" val="1604370204"/>
                    </a:ext>
                  </a:extLst>
                </a:gridCol>
                <a:gridCol w="962474">
                  <a:extLst>
                    <a:ext uri="{9D8B030D-6E8A-4147-A177-3AD203B41FA5}">
                      <a16:colId xmlns:a16="http://schemas.microsoft.com/office/drawing/2014/main" val="2932105532"/>
                    </a:ext>
                  </a:extLst>
                </a:gridCol>
                <a:gridCol w="962474">
                  <a:extLst>
                    <a:ext uri="{9D8B030D-6E8A-4147-A177-3AD203B41FA5}">
                      <a16:colId xmlns:a16="http://schemas.microsoft.com/office/drawing/2014/main" val="3377163512"/>
                    </a:ext>
                  </a:extLst>
                </a:gridCol>
                <a:gridCol w="962474">
                  <a:extLst>
                    <a:ext uri="{9D8B030D-6E8A-4147-A177-3AD203B41FA5}">
                      <a16:colId xmlns:a16="http://schemas.microsoft.com/office/drawing/2014/main" val="2682380553"/>
                    </a:ext>
                  </a:extLst>
                </a:gridCol>
                <a:gridCol w="962474">
                  <a:extLst>
                    <a:ext uri="{9D8B030D-6E8A-4147-A177-3AD203B41FA5}">
                      <a16:colId xmlns:a16="http://schemas.microsoft.com/office/drawing/2014/main" val="3816088230"/>
                    </a:ext>
                  </a:extLst>
                </a:gridCol>
                <a:gridCol w="962474">
                  <a:extLst>
                    <a:ext uri="{9D8B030D-6E8A-4147-A177-3AD203B41FA5}">
                      <a16:colId xmlns:a16="http://schemas.microsoft.com/office/drawing/2014/main" val="153447940"/>
                    </a:ext>
                  </a:extLst>
                </a:gridCol>
              </a:tblGrid>
              <a:tr h="217228">
                <a:tc gridSpan="6">
                  <a:txBody>
                    <a:bodyPr/>
                    <a:lstStyle/>
                    <a:p>
                      <a:pPr algn="l" fontAlgn="ct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44912992"/>
                  </a:ext>
                </a:extLst>
              </a:tr>
              <a:tr h="246850">
                <a:tc>
                  <a:txBody>
                    <a:bodyPr/>
                    <a:lstStyle/>
                    <a:p>
                      <a:pPr algn="ctr" fontAlgn="ctr"/>
                      <a:r>
                        <a:rPr lang="en-US" sz="1000" b="1" u="none" strike="noStrike" dirty="0">
                          <a:effectLst/>
                          <a:latin typeface="Century Gothic" panose="020B0502020202020204" pitchFamily="34" charset="0"/>
                        </a:rPr>
                        <a:t>Month 1</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Month 2</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Month 3</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Month 4</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u="none" strike="noStrike" dirty="0">
                          <a:effectLst/>
                          <a:latin typeface="Century Gothic" panose="020B0502020202020204" pitchFamily="34" charset="0"/>
                        </a:rPr>
                        <a:t>Month 5</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b="1" u="none" strike="noStrike" dirty="0">
                          <a:effectLst/>
                          <a:latin typeface="Century Gothic" panose="020B0502020202020204" pitchFamily="34" charset="0"/>
                        </a:rPr>
                        <a:t>Month 6</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000" b="1" u="none" strike="noStrike" dirty="0">
                          <a:effectLst/>
                          <a:latin typeface="Century Gothic" panose="020B0502020202020204" pitchFamily="34" charset="0"/>
                        </a:rPr>
                        <a:t>Month 7</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000" b="1" u="none" strike="noStrike" dirty="0">
                          <a:effectLst/>
                          <a:latin typeface="Century Gothic" panose="020B0502020202020204" pitchFamily="34" charset="0"/>
                        </a:rPr>
                        <a:t>Month 8</a:t>
                      </a:r>
                      <a:endParaRPr lang="en-US" sz="1000" b="1"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i="0" u="none" strike="noStrike" dirty="0">
                          <a:solidFill>
                            <a:srgbClr val="000000"/>
                          </a:solidFill>
                          <a:effectLst/>
                          <a:latin typeface="Century Gothic" panose="020B0502020202020204" pitchFamily="34" charset="0"/>
                        </a:rPr>
                        <a:t>Month 9</a:t>
                      </a: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i="0" u="none" strike="noStrike" dirty="0">
                          <a:solidFill>
                            <a:srgbClr val="000000"/>
                          </a:solidFill>
                          <a:effectLst/>
                          <a:latin typeface="Century Gothic" panose="020B0502020202020204" pitchFamily="34" charset="0"/>
                        </a:rPr>
                        <a:t>Month 10</a:t>
                      </a: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i="0" u="none" strike="noStrike" dirty="0">
                          <a:solidFill>
                            <a:srgbClr val="000000"/>
                          </a:solidFill>
                          <a:effectLst/>
                          <a:latin typeface="Century Gothic" panose="020B0502020202020204" pitchFamily="34" charset="0"/>
                        </a:rPr>
                        <a:t>Month 11</a:t>
                      </a: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00" b="1" i="0" u="none" strike="noStrike" dirty="0">
                          <a:solidFill>
                            <a:srgbClr val="000000"/>
                          </a:solidFill>
                          <a:effectLst/>
                          <a:latin typeface="Century Gothic" panose="020B0502020202020204" pitchFamily="34" charset="0"/>
                        </a:rPr>
                        <a:t>Month 12</a:t>
                      </a: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3283988016"/>
                  </a:ext>
                </a:extLst>
              </a:tr>
              <a:tr h="239415">
                <a:tc gridSpan="6">
                  <a:txBody>
                    <a:bodyPr/>
                    <a:lstStyle/>
                    <a:p>
                      <a:pPr algn="l" fontAlgn="b"/>
                      <a:r>
                        <a:rPr lang="en-US" sz="1100" u="none" strike="noStrike" dirty="0">
                          <a:effectLst/>
                          <a:latin typeface="Century Gothic" panose="020B0502020202020204" pitchFamily="34" charset="0"/>
                        </a:rPr>
                        <a:t>Project 1</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17079978"/>
                  </a:ext>
                </a:extLst>
              </a:tr>
              <a:tr h="1294266">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2543157171"/>
                  </a:ext>
                </a:extLst>
              </a:tr>
              <a:tr h="246299">
                <a:tc gridSpan="6">
                  <a:txBody>
                    <a:bodyPr/>
                    <a:lstStyle/>
                    <a:p>
                      <a:pPr algn="l" fontAlgn="b"/>
                      <a:r>
                        <a:rPr lang="en-US" sz="1100" u="none" strike="noStrike" dirty="0">
                          <a:effectLst/>
                          <a:latin typeface="Century Gothic" panose="020B0502020202020204" pitchFamily="34" charset="0"/>
                        </a:rPr>
                        <a:t>Project 2</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59081865"/>
                  </a:ext>
                </a:extLst>
              </a:tr>
              <a:tr h="1332986">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997598651"/>
                  </a:ext>
                </a:extLst>
              </a:tr>
              <a:tr h="247336">
                <a:tc gridSpan="6">
                  <a:txBody>
                    <a:bodyPr/>
                    <a:lstStyle/>
                    <a:p>
                      <a:pPr algn="l" fontAlgn="b"/>
                      <a:r>
                        <a:rPr lang="en-US" sz="1100" u="none" strike="noStrike" dirty="0">
                          <a:effectLst/>
                          <a:latin typeface="Century Gothic" panose="020B0502020202020204" pitchFamily="34" charset="0"/>
                        </a:rPr>
                        <a:t>Project 3</a:t>
                      </a:r>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rgbClr val="000000"/>
                        </a:solidFill>
                        <a:effectLst/>
                        <a:latin typeface="Century Gothic" panose="020B0502020202020204" pitchFamily="34" charset="0"/>
                      </a:endParaRPr>
                    </a:p>
                  </a:txBody>
                  <a:tcPr marL="6374" marR="6374" marT="6374"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93437475"/>
                  </a:ext>
                </a:extLst>
              </a:tr>
              <a:tr h="1332986">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6374" marR="6374" marT="637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243334354"/>
                  </a:ext>
                </a:extLst>
              </a:tr>
            </a:tbl>
          </a:graphicData>
        </a:graphic>
      </p:graphicFrame>
      <p:sp>
        <p:nvSpPr>
          <p:cNvPr id="11" name="Rectangle 7">
            <a:extLst>
              <a:ext uri="{FF2B5EF4-FFF2-40B4-BE49-F238E27FC236}">
                <a16:creationId xmlns:a16="http://schemas.microsoft.com/office/drawing/2014/main" id="{4984455C-F709-0014-9E75-BA49A37DF041}"/>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9" name="TextBox 8">
            <a:extLst>
              <a:ext uri="{FF2B5EF4-FFF2-40B4-BE49-F238E27FC236}">
                <a16:creationId xmlns:a16="http://schemas.microsoft.com/office/drawing/2014/main" id="{21DE9F38-5A4E-C10A-4B86-F0C0ED3C4BDE}"/>
              </a:ext>
            </a:extLst>
          </p:cNvPr>
          <p:cNvSpPr txBox="1"/>
          <p:nvPr/>
        </p:nvSpPr>
        <p:spPr>
          <a:xfrm>
            <a:off x="351221" y="6486673"/>
            <a:ext cx="1174724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Multi-Project Construction Schedule Template</a:t>
            </a:r>
          </a:p>
        </p:txBody>
      </p:sp>
      <p:sp>
        <p:nvSpPr>
          <p:cNvPr id="52" name="Rounded Rectangle 51">
            <a:extLst>
              <a:ext uri="{FF2B5EF4-FFF2-40B4-BE49-F238E27FC236}">
                <a16:creationId xmlns:a16="http://schemas.microsoft.com/office/drawing/2014/main" id="{CA4409E3-A463-51DA-2641-93AF23AD0E0D}"/>
              </a:ext>
            </a:extLst>
          </p:cNvPr>
          <p:cNvSpPr/>
          <p:nvPr/>
        </p:nvSpPr>
        <p:spPr>
          <a:xfrm>
            <a:off x="6806928" y="130339"/>
            <a:ext cx="457200" cy="274320"/>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53" name="Rounded Rectangle 52">
            <a:extLst>
              <a:ext uri="{FF2B5EF4-FFF2-40B4-BE49-F238E27FC236}">
                <a16:creationId xmlns:a16="http://schemas.microsoft.com/office/drawing/2014/main" id="{CC7680E3-4DE6-CB14-1647-0DA0EEE1E9FB}"/>
              </a:ext>
            </a:extLst>
          </p:cNvPr>
          <p:cNvSpPr/>
          <p:nvPr/>
        </p:nvSpPr>
        <p:spPr>
          <a:xfrm>
            <a:off x="3273782" y="130339"/>
            <a:ext cx="457200" cy="274320"/>
          </a:xfrm>
          <a:prstGeom prst="roundRect">
            <a:avLst/>
          </a:prstGeom>
          <a:solidFill>
            <a:srgbClr val="6CD5FC"/>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58" name="Rounded Rectangle 57">
            <a:extLst>
              <a:ext uri="{FF2B5EF4-FFF2-40B4-BE49-F238E27FC236}">
                <a16:creationId xmlns:a16="http://schemas.microsoft.com/office/drawing/2014/main" id="{89777F69-EB5C-DE2D-2FD1-B844159430D4}"/>
              </a:ext>
            </a:extLst>
          </p:cNvPr>
          <p:cNvSpPr/>
          <p:nvPr/>
        </p:nvSpPr>
        <p:spPr>
          <a:xfrm>
            <a:off x="8573501" y="130339"/>
            <a:ext cx="457200" cy="274320"/>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59" name="Rounded Rectangle 58">
            <a:extLst>
              <a:ext uri="{FF2B5EF4-FFF2-40B4-BE49-F238E27FC236}">
                <a16:creationId xmlns:a16="http://schemas.microsoft.com/office/drawing/2014/main" id="{31AFDC94-8D69-EEA0-98C3-0F02635E4CE8}"/>
              </a:ext>
            </a:extLst>
          </p:cNvPr>
          <p:cNvSpPr/>
          <p:nvPr/>
        </p:nvSpPr>
        <p:spPr>
          <a:xfrm>
            <a:off x="10340074" y="130339"/>
            <a:ext cx="457200" cy="274320"/>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bg1"/>
              </a:solidFill>
            </a:endParaRPr>
          </a:p>
        </p:txBody>
      </p:sp>
      <p:sp>
        <p:nvSpPr>
          <p:cNvPr id="62" name="Rounded Rectangle 61">
            <a:extLst>
              <a:ext uri="{FF2B5EF4-FFF2-40B4-BE49-F238E27FC236}">
                <a16:creationId xmlns:a16="http://schemas.microsoft.com/office/drawing/2014/main" id="{8D43B89C-759E-F819-E9DD-8120B11D608F}"/>
              </a:ext>
            </a:extLst>
          </p:cNvPr>
          <p:cNvSpPr/>
          <p:nvPr/>
        </p:nvSpPr>
        <p:spPr>
          <a:xfrm>
            <a:off x="5040355" y="130339"/>
            <a:ext cx="457200" cy="274320"/>
          </a:xfrm>
          <a:prstGeom prst="roundRect">
            <a:avLst/>
          </a:prstGeom>
          <a:solidFill>
            <a:srgbClr val="A1F4EF"/>
          </a:solidFill>
          <a:ln>
            <a:no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a:solidFill>
                <a:sysClr val="windowText" lastClr="000000"/>
              </a:solidFill>
            </a:endParaRPr>
          </a:p>
        </p:txBody>
      </p:sp>
      <p:sp>
        <p:nvSpPr>
          <p:cNvPr id="63" name="Rounded Rectangle 62">
            <a:extLst>
              <a:ext uri="{FF2B5EF4-FFF2-40B4-BE49-F238E27FC236}">
                <a16:creationId xmlns:a16="http://schemas.microsoft.com/office/drawing/2014/main" id="{A6966894-8724-E9F9-A90C-F86D66C9CEB8}"/>
              </a:ext>
            </a:extLst>
          </p:cNvPr>
          <p:cNvSpPr/>
          <p:nvPr/>
        </p:nvSpPr>
        <p:spPr>
          <a:xfrm>
            <a:off x="1507209" y="130339"/>
            <a:ext cx="457200" cy="274320"/>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64" name="TextBox 1">
            <a:extLst>
              <a:ext uri="{FF2B5EF4-FFF2-40B4-BE49-F238E27FC236}">
                <a16:creationId xmlns:a16="http://schemas.microsoft.com/office/drawing/2014/main" id="{B6EF9266-AE70-AC60-AADA-62EB05AF45E0}"/>
              </a:ext>
            </a:extLst>
          </p:cNvPr>
          <p:cNvSpPr txBox="1"/>
          <p:nvPr/>
        </p:nvSpPr>
        <p:spPr>
          <a:xfrm>
            <a:off x="3782108" y="174821"/>
            <a:ext cx="519694" cy="230832"/>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900" b="1" dirty="0">
                <a:latin typeface="Century Gothic" panose="020B0502020202020204" pitchFamily="34" charset="0"/>
              </a:rPr>
              <a:t>Phase</a:t>
            </a:r>
          </a:p>
        </p:txBody>
      </p:sp>
      <p:sp>
        <p:nvSpPr>
          <p:cNvPr id="70" name="TextBox 34">
            <a:extLst>
              <a:ext uri="{FF2B5EF4-FFF2-40B4-BE49-F238E27FC236}">
                <a16:creationId xmlns:a16="http://schemas.microsoft.com/office/drawing/2014/main" id="{30D86767-BAC5-4C3F-C1C1-FFD724D4507B}"/>
              </a:ext>
            </a:extLst>
          </p:cNvPr>
          <p:cNvSpPr txBox="1"/>
          <p:nvPr/>
        </p:nvSpPr>
        <p:spPr>
          <a:xfrm>
            <a:off x="249909" y="127961"/>
            <a:ext cx="1146468" cy="307777"/>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400" dirty="0">
                <a:solidFill>
                  <a:schemeClr val="tx1">
                    <a:lumMod val="65000"/>
                    <a:lumOff val="35000"/>
                  </a:schemeClr>
                </a:solidFill>
                <a:latin typeface="Century Gothic" panose="020B0502020202020204" pitchFamily="34" charset="0"/>
              </a:rPr>
              <a:t>Phases Key</a:t>
            </a:r>
          </a:p>
        </p:txBody>
      </p:sp>
      <p:grpSp>
        <p:nvGrpSpPr>
          <p:cNvPr id="112" name="Group 111">
            <a:extLst>
              <a:ext uri="{FF2B5EF4-FFF2-40B4-BE49-F238E27FC236}">
                <a16:creationId xmlns:a16="http://schemas.microsoft.com/office/drawing/2014/main" id="{6B36BAA0-7261-5371-6E96-D91E19C716F0}"/>
              </a:ext>
            </a:extLst>
          </p:cNvPr>
          <p:cNvGrpSpPr/>
          <p:nvPr/>
        </p:nvGrpSpPr>
        <p:grpSpPr>
          <a:xfrm>
            <a:off x="4722546" y="1174956"/>
            <a:ext cx="1147522" cy="5166360"/>
            <a:chOff x="2540000" y="88900"/>
            <a:chExt cx="1147522" cy="6530440"/>
          </a:xfrm>
        </p:grpSpPr>
        <p:cxnSp>
          <p:nvCxnSpPr>
            <p:cNvPr id="119" name="Straight Connector 118">
              <a:extLst>
                <a:ext uri="{FF2B5EF4-FFF2-40B4-BE49-F238E27FC236}">
                  <a16:creationId xmlns:a16="http://schemas.microsoft.com/office/drawing/2014/main" id="{7FA8C100-EA38-927F-5ED8-84332E21B0BC}"/>
                </a:ext>
              </a:extLst>
            </p:cNvPr>
            <p:cNvCxnSpPr/>
            <p:nvPr/>
          </p:nvCxnSpPr>
          <p:spPr>
            <a:xfrm>
              <a:off x="2540000" y="88900"/>
              <a:ext cx="0" cy="6530440"/>
            </a:xfrm>
            <a:prstGeom prst="line">
              <a:avLst/>
            </a:prstGeom>
            <a:ln w="34925" cap="rnd">
              <a:solidFill>
                <a:schemeClr val="bg1">
                  <a:lumMod val="50000"/>
                  <a:alpha val="60000"/>
                </a:schemeClr>
              </a:solidFill>
              <a:prstDash val="sysDot"/>
              <a:headEnd type="oval"/>
              <a:tailEnd type="oval"/>
            </a:ln>
            <a:effectLst/>
          </p:spPr>
          <p:style>
            <a:lnRef idx="2">
              <a:schemeClr val="accent1"/>
            </a:lnRef>
            <a:fillRef idx="0">
              <a:schemeClr val="accent1"/>
            </a:fillRef>
            <a:effectRef idx="1">
              <a:schemeClr val="accent1"/>
            </a:effectRef>
            <a:fontRef idx="minor">
              <a:schemeClr val="tx1"/>
            </a:fontRef>
          </p:style>
        </p:cxnSp>
        <p:sp>
          <p:nvSpPr>
            <p:cNvPr id="120" name="Display 119">
              <a:extLst>
                <a:ext uri="{FF2B5EF4-FFF2-40B4-BE49-F238E27FC236}">
                  <a16:creationId xmlns:a16="http://schemas.microsoft.com/office/drawing/2014/main" id="{848820D4-E9C1-2580-CED1-3B034E5D5EF2}"/>
                </a:ext>
              </a:extLst>
            </p:cNvPr>
            <p:cNvSpPr/>
            <p:nvPr/>
          </p:nvSpPr>
          <p:spPr>
            <a:xfrm>
              <a:off x="2552694" y="1019988"/>
              <a:ext cx="1134828" cy="498271"/>
            </a:xfrm>
            <a:prstGeom prst="flowChartDisplay">
              <a:avLst/>
            </a:prstGeom>
            <a:solidFill>
              <a:schemeClr val="bg1">
                <a:lumMod val="95000"/>
              </a:schemeClr>
            </a:solidFill>
            <a:scene3d>
              <a:camera prst="orthographicFront"/>
              <a:lightRig rig="threePt" dir="t"/>
            </a:scene3d>
            <a:sp3d>
              <a:bevelT w="57150" h="38100"/>
            </a:sp3d>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1" dirty="0">
                  <a:solidFill>
                    <a:schemeClr val="tx1"/>
                  </a:solidFill>
                  <a:latin typeface="Century Gothic" panose="020B0502020202020204" pitchFamily="34" charset="0"/>
                </a:rPr>
                <a:t>MILESTONE ONE</a:t>
              </a:r>
              <a:endParaRPr lang="en-US" sz="900" b="1" dirty="0">
                <a:solidFill>
                  <a:schemeClr val="bg1"/>
                </a:solidFill>
                <a:latin typeface="Century Gothic" panose="020B0502020202020204" pitchFamily="34" charset="0"/>
              </a:endParaRPr>
            </a:p>
          </p:txBody>
        </p:sp>
      </p:grpSp>
      <p:grpSp>
        <p:nvGrpSpPr>
          <p:cNvPr id="113" name="Group 112">
            <a:extLst>
              <a:ext uri="{FF2B5EF4-FFF2-40B4-BE49-F238E27FC236}">
                <a16:creationId xmlns:a16="http://schemas.microsoft.com/office/drawing/2014/main" id="{A44E4FC0-E85A-56CC-565F-5FADDB2C620D}"/>
              </a:ext>
            </a:extLst>
          </p:cNvPr>
          <p:cNvGrpSpPr/>
          <p:nvPr/>
        </p:nvGrpSpPr>
        <p:grpSpPr>
          <a:xfrm>
            <a:off x="2369309" y="1086056"/>
            <a:ext cx="685515" cy="5280660"/>
            <a:chOff x="0" y="0"/>
            <a:chExt cx="685515" cy="5280660"/>
          </a:xfrm>
        </p:grpSpPr>
        <p:cxnSp>
          <p:nvCxnSpPr>
            <p:cNvPr id="117" name="Straight Connector 116">
              <a:extLst>
                <a:ext uri="{FF2B5EF4-FFF2-40B4-BE49-F238E27FC236}">
                  <a16:creationId xmlns:a16="http://schemas.microsoft.com/office/drawing/2014/main" id="{DDBE2749-2B2C-8119-B99C-566969C3A919}"/>
                </a:ext>
              </a:extLst>
            </p:cNvPr>
            <p:cNvCxnSpPr/>
            <p:nvPr/>
          </p:nvCxnSpPr>
          <p:spPr>
            <a:xfrm>
              <a:off x="0" y="114300"/>
              <a:ext cx="0" cy="5166360"/>
            </a:xfrm>
            <a:prstGeom prst="line">
              <a:avLst/>
            </a:prstGeom>
            <a:ln w="34925" cap="rnd">
              <a:solidFill>
                <a:srgbClr val="92D050"/>
              </a:solidFill>
              <a:prstDash val="sysDot"/>
              <a:headEnd type="diamond"/>
              <a:tailEnd type="oval"/>
            </a:ln>
            <a:effectLst/>
          </p:spPr>
          <p:style>
            <a:lnRef idx="2">
              <a:schemeClr val="accent1"/>
            </a:lnRef>
            <a:fillRef idx="0">
              <a:schemeClr val="accent1"/>
            </a:fillRef>
            <a:effectRef idx="1">
              <a:schemeClr val="accent1"/>
            </a:effectRef>
            <a:fontRef idx="minor">
              <a:schemeClr val="tx1"/>
            </a:fontRef>
          </p:style>
        </p:cxnSp>
        <p:sp>
          <p:nvSpPr>
            <p:cNvPr id="118" name="TextBox 2">
              <a:extLst>
                <a:ext uri="{FF2B5EF4-FFF2-40B4-BE49-F238E27FC236}">
                  <a16:creationId xmlns:a16="http://schemas.microsoft.com/office/drawing/2014/main" id="{01FBBF31-F92C-AA99-0695-D3EA167C694A}"/>
                </a:ext>
              </a:extLst>
            </p:cNvPr>
            <p:cNvSpPr txBox="1"/>
            <p:nvPr/>
          </p:nvSpPr>
          <p:spPr>
            <a:xfrm>
              <a:off x="25398" y="0"/>
              <a:ext cx="660117"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solidFill>
                    <a:srgbClr val="00B050"/>
                  </a:solidFill>
                  <a:latin typeface="Century Gothic" panose="020B0502020202020204" pitchFamily="34" charset="0"/>
                </a:rPr>
                <a:t>TODAY</a:t>
              </a:r>
            </a:p>
          </p:txBody>
        </p:sp>
      </p:grpSp>
      <p:grpSp>
        <p:nvGrpSpPr>
          <p:cNvPr id="114" name="Group 113">
            <a:extLst>
              <a:ext uri="{FF2B5EF4-FFF2-40B4-BE49-F238E27FC236}">
                <a16:creationId xmlns:a16="http://schemas.microsoft.com/office/drawing/2014/main" id="{07F85447-8DF0-11E0-3DAB-755DD3546F90}"/>
              </a:ext>
            </a:extLst>
          </p:cNvPr>
          <p:cNvGrpSpPr/>
          <p:nvPr/>
        </p:nvGrpSpPr>
        <p:grpSpPr>
          <a:xfrm>
            <a:off x="7934714" y="1174956"/>
            <a:ext cx="1147522" cy="5166360"/>
            <a:chOff x="6007100" y="88900"/>
            <a:chExt cx="1147522" cy="6530440"/>
          </a:xfrm>
        </p:grpSpPr>
        <p:cxnSp>
          <p:nvCxnSpPr>
            <p:cNvPr id="115" name="Straight Connector 114">
              <a:extLst>
                <a:ext uri="{FF2B5EF4-FFF2-40B4-BE49-F238E27FC236}">
                  <a16:creationId xmlns:a16="http://schemas.microsoft.com/office/drawing/2014/main" id="{D8F64051-5668-932E-B299-0394C747E107}"/>
                </a:ext>
              </a:extLst>
            </p:cNvPr>
            <p:cNvCxnSpPr/>
            <p:nvPr/>
          </p:nvCxnSpPr>
          <p:spPr>
            <a:xfrm>
              <a:off x="6007100" y="88900"/>
              <a:ext cx="0" cy="6530440"/>
            </a:xfrm>
            <a:prstGeom prst="line">
              <a:avLst/>
            </a:prstGeom>
            <a:ln w="34925" cap="rnd">
              <a:solidFill>
                <a:schemeClr val="bg1">
                  <a:lumMod val="50000"/>
                  <a:alpha val="60000"/>
                </a:schemeClr>
              </a:solidFill>
              <a:prstDash val="sysDot"/>
              <a:headEnd type="oval"/>
              <a:tailEnd type="oval"/>
            </a:ln>
            <a:effectLst/>
          </p:spPr>
          <p:style>
            <a:lnRef idx="2">
              <a:schemeClr val="accent1"/>
            </a:lnRef>
            <a:fillRef idx="0">
              <a:schemeClr val="accent1"/>
            </a:fillRef>
            <a:effectRef idx="1">
              <a:schemeClr val="accent1"/>
            </a:effectRef>
            <a:fontRef idx="minor">
              <a:schemeClr val="tx1"/>
            </a:fontRef>
          </p:style>
        </p:cxnSp>
        <p:sp>
          <p:nvSpPr>
            <p:cNvPr id="116" name="Display 115">
              <a:extLst>
                <a:ext uri="{FF2B5EF4-FFF2-40B4-BE49-F238E27FC236}">
                  <a16:creationId xmlns:a16="http://schemas.microsoft.com/office/drawing/2014/main" id="{191D7C6F-B290-5F9F-6E68-CADE08E92B46}"/>
                </a:ext>
              </a:extLst>
            </p:cNvPr>
            <p:cNvSpPr/>
            <p:nvPr/>
          </p:nvSpPr>
          <p:spPr>
            <a:xfrm>
              <a:off x="6019794" y="3402731"/>
              <a:ext cx="1134828" cy="496939"/>
            </a:xfrm>
            <a:prstGeom prst="flowChartDisplay">
              <a:avLst/>
            </a:prstGeom>
            <a:solidFill>
              <a:schemeClr val="bg1">
                <a:lumMod val="95000"/>
              </a:schemeClr>
            </a:solidFill>
            <a:scene3d>
              <a:camera prst="orthographicFront"/>
              <a:lightRig rig="threePt" dir="t"/>
            </a:scene3d>
            <a:sp3d>
              <a:bevelT w="57150" h="38100"/>
            </a:sp3d>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1" dirty="0">
                  <a:solidFill>
                    <a:schemeClr val="tx1"/>
                  </a:solidFill>
                  <a:latin typeface="Century Gothic" panose="020B0502020202020204" pitchFamily="34" charset="0"/>
                </a:rPr>
                <a:t>MILESTONE TWO</a:t>
              </a:r>
              <a:endParaRPr lang="en-US" sz="900" b="1" dirty="0">
                <a:solidFill>
                  <a:schemeClr val="bg1"/>
                </a:solidFill>
                <a:latin typeface="Century Gothic" panose="020B0502020202020204" pitchFamily="34" charset="0"/>
              </a:endParaRPr>
            </a:p>
          </p:txBody>
        </p:sp>
      </p:grpSp>
      <p:pic>
        <p:nvPicPr>
          <p:cNvPr id="1030" name="Straight Connector 62">
            <a:extLst>
              <a:ext uri="{FF2B5EF4-FFF2-40B4-BE49-F238E27FC236}">
                <a16:creationId xmlns:a16="http://schemas.microsoft.com/office/drawing/2014/main" id="{198DDBF6-6914-55F4-8462-5942933DD206}"/>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957C1878-8B21-ED83-22A6-1FEA6A4034CC}"/>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67566F9C-34ED-F7B4-F939-FF10CBCA2943}"/>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4D498265-D3C3-0CAC-5DCC-89A1553A914B}"/>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sp>
        <p:nvSpPr>
          <p:cNvPr id="80" name="Rounded Rectangle 79">
            <a:extLst>
              <a:ext uri="{FF2B5EF4-FFF2-40B4-BE49-F238E27FC236}">
                <a16:creationId xmlns:a16="http://schemas.microsoft.com/office/drawing/2014/main" id="{4646EFC4-EE81-ADC2-0AA3-5BD2E36B4FD0}"/>
              </a:ext>
            </a:extLst>
          </p:cNvPr>
          <p:cNvSpPr/>
          <p:nvPr/>
        </p:nvSpPr>
        <p:spPr>
          <a:xfrm>
            <a:off x="382605" y="1919734"/>
            <a:ext cx="1790700" cy="301752"/>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p>
        </p:txBody>
      </p:sp>
      <p:sp>
        <p:nvSpPr>
          <p:cNvPr id="81" name="Rounded Rectangle 80">
            <a:extLst>
              <a:ext uri="{FF2B5EF4-FFF2-40B4-BE49-F238E27FC236}">
                <a16:creationId xmlns:a16="http://schemas.microsoft.com/office/drawing/2014/main" id="{EDFACCC4-D62E-38A2-3DCA-DD2711BE4E89}"/>
              </a:ext>
            </a:extLst>
          </p:cNvPr>
          <p:cNvSpPr/>
          <p:nvPr/>
        </p:nvSpPr>
        <p:spPr>
          <a:xfrm>
            <a:off x="382605" y="2276535"/>
            <a:ext cx="1790700" cy="301752"/>
          </a:xfrm>
          <a:prstGeom prst="roundRect">
            <a:avLst/>
          </a:prstGeom>
          <a:solidFill>
            <a:srgbClr val="6CD5FC"/>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endParaRPr lang="en-US" sz="1000" b="1" dirty="0">
              <a:solidFill>
                <a:schemeClr val="bg1"/>
              </a:solidFill>
              <a:latin typeface="Century Gothic" panose="020B0502020202020204" pitchFamily="34" charset="0"/>
              <a:ea typeface="Arial" charset="0"/>
              <a:cs typeface="Arial" charset="0"/>
            </a:endParaRPr>
          </a:p>
        </p:txBody>
      </p:sp>
      <p:sp>
        <p:nvSpPr>
          <p:cNvPr id="82" name="Rounded Rectangle 81">
            <a:extLst>
              <a:ext uri="{FF2B5EF4-FFF2-40B4-BE49-F238E27FC236}">
                <a16:creationId xmlns:a16="http://schemas.microsoft.com/office/drawing/2014/main" id="{B9169DE0-1E3E-A1E7-5D34-B34BF9996FCF}"/>
              </a:ext>
            </a:extLst>
          </p:cNvPr>
          <p:cNvSpPr/>
          <p:nvPr/>
        </p:nvSpPr>
        <p:spPr>
          <a:xfrm>
            <a:off x="369315" y="2650222"/>
            <a:ext cx="1803990" cy="301752"/>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endParaRPr lang="en-US" sz="1000" b="1" dirty="0">
              <a:solidFill>
                <a:schemeClr val="bg1"/>
              </a:solidFill>
              <a:latin typeface="Century Gothic" panose="020B0502020202020204" pitchFamily="34" charset="0"/>
              <a:ea typeface="Arial" charset="0"/>
              <a:cs typeface="Arial" charset="0"/>
            </a:endParaRPr>
          </a:p>
        </p:txBody>
      </p:sp>
      <p:sp>
        <p:nvSpPr>
          <p:cNvPr id="84" name="Rounded Rectangle 83">
            <a:extLst>
              <a:ext uri="{FF2B5EF4-FFF2-40B4-BE49-F238E27FC236}">
                <a16:creationId xmlns:a16="http://schemas.microsoft.com/office/drawing/2014/main" id="{D9BF1465-2AE7-3126-70CD-01696E05E277}"/>
              </a:ext>
            </a:extLst>
          </p:cNvPr>
          <p:cNvSpPr/>
          <p:nvPr/>
        </p:nvSpPr>
        <p:spPr>
          <a:xfrm>
            <a:off x="373263" y="3402157"/>
            <a:ext cx="1828800" cy="301752"/>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p>
        </p:txBody>
      </p:sp>
      <p:sp>
        <p:nvSpPr>
          <p:cNvPr id="85" name="Rounded Rectangle 84">
            <a:extLst>
              <a:ext uri="{FF2B5EF4-FFF2-40B4-BE49-F238E27FC236}">
                <a16:creationId xmlns:a16="http://schemas.microsoft.com/office/drawing/2014/main" id="{48E65A1C-D81F-B993-429A-684CC58EE958}"/>
              </a:ext>
            </a:extLst>
          </p:cNvPr>
          <p:cNvSpPr/>
          <p:nvPr/>
        </p:nvSpPr>
        <p:spPr>
          <a:xfrm>
            <a:off x="402309" y="4139838"/>
            <a:ext cx="1830812" cy="301752"/>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p>
        </p:txBody>
      </p:sp>
      <p:sp>
        <p:nvSpPr>
          <p:cNvPr id="86" name="Rounded Rectangle 85">
            <a:extLst>
              <a:ext uri="{FF2B5EF4-FFF2-40B4-BE49-F238E27FC236}">
                <a16:creationId xmlns:a16="http://schemas.microsoft.com/office/drawing/2014/main" id="{A43E5751-8014-F927-679E-164FD5E53D22}"/>
              </a:ext>
            </a:extLst>
          </p:cNvPr>
          <p:cNvSpPr/>
          <p:nvPr/>
        </p:nvSpPr>
        <p:spPr>
          <a:xfrm>
            <a:off x="404321" y="3766151"/>
            <a:ext cx="1828800" cy="301752"/>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p>
        </p:txBody>
      </p:sp>
      <p:sp>
        <p:nvSpPr>
          <p:cNvPr id="87" name="Rounded Rectangle 86">
            <a:extLst>
              <a:ext uri="{FF2B5EF4-FFF2-40B4-BE49-F238E27FC236}">
                <a16:creationId xmlns:a16="http://schemas.microsoft.com/office/drawing/2014/main" id="{5E335D24-C9CA-107F-BF1C-144569FE5FCA}"/>
              </a:ext>
            </a:extLst>
          </p:cNvPr>
          <p:cNvSpPr/>
          <p:nvPr/>
        </p:nvSpPr>
        <p:spPr>
          <a:xfrm>
            <a:off x="2590800" y="1919733"/>
            <a:ext cx="1828800" cy="301752"/>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000" b="1" dirty="0">
                <a:solidFill>
                  <a:sysClr val="windowText" lastClr="000000"/>
                </a:solidFill>
                <a:latin typeface="Century Gothic" panose="020B0502020202020204" pitchFamily="34" charset="0"/>
                <a:ea typeface="Arial" charset="0"/>
                <a:cs typeface="Arial" charset="0"/>
              </a:rPr>
              <a:t>Task</a:t>
            </a:r>
          </a:p>
        </p:txBody>
      </p:sp>
      <p:sp>
        <p:nvSpPr>
          <p:cNvPr id="91" name="Pentagon 4">
            <a:extLst>
              <a:ext uri="{FF2B5EF4-FFF2-40B4-BE49-F238E27FC236}">
                <a16:creationId xmlns:a16="http://schemas.microsoft.com/office/drawing/2014/main" id="{CB3E21D4-466E-1C52-0321-60399D66995B}"/>
              </a:ext>
            </a:extLst>
          </p:cNvPr>
          <p:cNvSpPr/>
          <p:nvPr/>
        </p:nvSpPr>
        <p:spPr>
          <a:xfrm>
            <a:off x="404321" y="4986530"/>
            <a:ext cx="889001" cy="527974"/>
          </a:xfrm>
          <a:custGeom>
            <a:avLst/>
            <a:gdLst>
              <a:gd name="connsiteX0" fmla="*/ 0 w 978408"/>
              <a:gd name="connsiteY0" fmla="*/ 0 h 484632"/>
              <a:gd name="connsiteX1" fmla="*/ 786891 w 978408"/>
              <a:gd name="connsiteY1" fmla="*/ 0 h 484632"/>
              <a:gd name="connsiteX2" fmla="*/ 978408 w 978408"/>
              <a:gd name="connsiteY2" fmla="*/ 242316 h 484632"/>
              <a:gd name="connsiteX3" fmla="*/ 786891 w 978408"/>
              <a:gd name="connsiteY3" fmla="*/ 484632 h 484632"/>
              <a:gd name="connsiteX4" fmla="*/ 0 w 978408"/>
              <a:gd name="connsiteY4" fmla="*/ 484632 h 484632"/>
              <a:gd name="connsiteX5" fmla="*/ 0 w 978408"/>
              <a:gd name="connsiteY5" fmla="*/ 0 h 484632"/>
              <a:gd name="connsiteX0" fmla="*/ 0 w 786891"/>
              <a:gd name="connsiteY0" fmla="*/ 0 h 484632"/>
              <a:gd name="connsiteX1" fmla="*/ 786891 w 786891"/>
              <a:gd name="connsiteY1" fmla="*/ 0 h 484632"/>
              <a:gd name="connsiteX2" fmla="*/ 673608 w 786891"/>
              <a:gd name="connsiteY2" fmla="*/ 255016 h 484632"/>
              <a:gd name="connsiteX3" fmla="*/ 786891 w 786891"/>
              <a:gd name="connsiteY3" fmla="*/ 484632 h 484632"/>
              <a:gd name="connsiteX4" fmla="*/ 0 w 786891"/>
              <a:gd name="connsiteY4" fmla="*/ 484632 h 484632"/>
              <a:gd name="connsiteX5" fmla="*/ 0 w 786891"/>
              <a:gd name="connsiteY5" fmla="*/ 0 h 484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6891" h="484632">
                <a:moveTo>
                  <a:pt x="0" y="0"/>
                </a:moveTo>
                <a:lnTo>
                  <a:pt x="786891" y="0"/>
                </a:lnTo>
                <a:lnTo>
                  <a:pt x="673608" y="255016"/>
                </a:lnTo>
                <a:lnTo>
                  <a:pt x="786891" y="484632"/>
                </a:lnTo>
                <a:lnTo>
                  <a:pt x="0" y="484632"/>
                </a:lnTo>
                <a:lnTo>
                  <a:pt x="0" y="0"/>
                </a:lnTo>
                <a:close/>
              </a:path>
            </a:pathLst>
          </a:custGeom>
          <a:gradFill>
            <a:gsLst>
              <a:gs pos="0">
                <a:srgbClr val="6CD5FC"/>
              </a:gs>
              <a:gs pos="100000">
                <a:srgbClr val="00B0F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dirty="0">
                <a:solidFill>
                  <a:schemeClr val="tx1"/>
                </a:solidFill>
                <a:latin typeface="Century Gothic" panose="020B0502020202020204" pitchFamily="34" charset="0"/>
              </a:rPr>
              <a:t>Task Due </a:t>
            </a:r>
          </a:p>
          <a:p>
            <a:pPr algn="l"/>
            <a:r>
              <a:rPr lang="en-US" sz="1100" dirty="0">
                <a:solidFill>
                  <a:schemeClr val="tx1"/>
                </a:solidFill>
                <a:latin typeface="Century Gothic" panose="020B0502020202020204" pitchFamily="34" charset="0"/>
              </a:rPr>
              <a:t>00/00</a:t>
            </a:r>
          </a:p>
        </p:txBody>
      </p:sp>
      <p:sp>
        <p:nvSpPr>
          <p:cNvPr id="2" name="TextBox 1">
            <a:extLst>
              <a:ext uri="{FF2B5EF4-FFF2-40B4-BE49-F238E27FC236}">
                <a16:creationId xmlns:a16="http://schemas.microsoft.com/office/drawing/2014/main" id="{86BC9347-1528-25B3-8CAD-DF1B74573B7B}"/>
              </a:ext>
            </a:extLst>
          </p:cNvPr>
          <p:cNvSpPr txBox="1"/>
          <p:nvPr/>
        </p:nvSpPr>
        <p:spPr>
          <a:xfrm>
            <a:off x="5532367" y="169489"/>
            <a:ext cx="519694" cy="230832"/>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900" b="1" dirty="0">
                <a:latin typeface="Century Gothic" panose="020B0502020202020204" pitchFamily="34" charset="0"/>
              </a:rPr>
              <a:t>Phase</a:t>
            </a:r>
          </a:p>
        </p:txBody>
      </p:sp>
      <p:sp>
        <p:nvSpPr>
          <p:cNvPr id="3" name="TextBox 1">
            <a:extLst>
              <a:ext uri="{FF2B5EF4-FFF2-40B4-BE49-F238E27FC236}">
                <a16:creationId xmlns:a16="http://schemas.microsoft.com/office/drawing/2014/main" id="{CC1BC08C-01AA-62C3-0A0E-EB2F1B7FA7FA}"/>
              </a:ext>
            </a:extLst>
          </p:cNvPr>
          <p:cNvSpPr txBox="1"/>
          <p:nvPr/>
        </p:nvSpPr>
        <p:spPr>
          <a:xfrm>
            <a:off x="7293787" y="158580"/>
            <a:ext cx="519694" cy="230832"/>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900" b="1" dirty="0">
                <a:latin typeface="Century Gothic" panose="020B0502020202020204" pitchFamily="34" charset="0"/>
              </a:rPr>
              <a:t>Phase</a:t>
            </a:r>
          </a:p>
        </p:txBody>
      </p:sp>
      <p:sp>
        <p:nvSpPr>
          <p:cNvPr id="4" name="TextBox 1">
            <a:extLst>
              <a:ext uri="{FF2B5EF4-FFF2-40B4-BE49-F238E27FC236}">
                <a16:creationId xmlns:a16="http://schemas.microsoft.com/office/drawing/2014/main" id="{A0D1E06F-E2AD-597D-7D30-E2EAAF48B188}"/>
              </a:ext>
            </a:extLst>
          </p:cNvPr>
          <p:cNvSpPr txBox="1"/>
          <p:nvPr/>
        </p:nvSpPr>
        <p:spPr>
          <a:xfrm>
            <a:off x="1984873" y="166433"/>
            <a:ext cx="519694" cy="230832"/>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900" b="1" dirty="0">
                <a:latin typeface="Century Gothic" panose="020B0502020202020204" pitchFamily="34" charset="0"/>
              </a:rPr>
              <a:t>Phase</a:t>
            </a:r>
          </a:p>
        </p:txBody>
      </p:sp>
      <p:sp>
        <p:nvSpPr>
          <p:cNvPr id="5" name="TextBox 1">
            <a:extLst>
              <a:ext uri="{FF2B5EF4-FFF2-40B4-BE49-F238E27FC236}">
                <a16:creationId xmlns:a16="http://schemas.microsoft.com/office/drawing/2014/main" id="{1D9C7AB5-D0FD-5BEC-4A39-462DA51632E4}"/>
              </a:ext>
            </a:extLst>
          </p:cNvPr>
          <p:cNvSpPr txBox="1"/>
          <p:nvPr/>
        </p:nvSpPr>
        <p:spPr>
          <a:xfrm>
            <a:off x="9079627" y="151359"/>
            <a:ext cx="519694" cy="230832"/>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900" b="1" dirty="0">
                <a:latin typeface="Century Gothic" panose="020B0502020202020204" pitchFamily="34" charset="0"/>
              </a:rPr>
              <a:t>Phase</a:t>
            </a:r>
          </a:p>
        </p:txBody>
      </p:sp>
      <p:sp>
        <p:nvSpPr>
          <p:cNvPr id="6" name="TextBox 1">
            <a:extLst>
              <a:ext uri="{FF2B5EF4-FFF2-40B4-BE49-F238E27FC236}">
                <a16:creationId xmlns:a16="http://schemas.microsoft.com/office/drawing/2014/main" id="{688F3A49-91BA-A588-A6CF-40F4A65A53AA}"/>
              </a:ext>
            </a:extLst>
          </p:cNvPr>
          <p:cNvSpPr txBox="1"/>
          <p:nvPr/>
        </p:nvSpPr>
        <p:spPr>
          <a:xfrm>
            <a:off x="10849755" y="158580"/>
            <a:ext cx="519694" cy="230832"/>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900" b="1" dirty="0">
                <a:latin typeface="Century Gothic" panose="020B0502020202020204" pitchFamily="34" charset="0"/>
              </a:rPr>
              <a:t>Phase</a:t>
            </a:r>
          </a:p>
        </p:txBody>
      </p:sp>
      <p:sp>
        <p:nvSpPr>
          <p:cNvPr id="7" name="Up Arrow 38">
            <a:extLst>
              <a:ext uri="{FF2B5EF4-FFF2-40B4-BE49-F238E27FC236}">
                <a16:creationId xmlns:a16="http://schemas.microsoft.com/office/drawing/2014/main" id="{64548009-D381-40C0-7A0F-C0A63B468EE0}"/>
              </a:ext>
            </a:extLst>
          </p:cNvPr>
          <p:cNvSpPr/>
          <p:nvPr/>
        </p:nvSpPr>
        <p:spPr>
          <a:xfrm>
            <a:off x="1588770" y="570726"/>
            <a:ext cx="228600" cy="228600"/>
          </a:xfrm>
          <a:prstGeom prst="upArrow">
            <a:avLst/>
          </a:prstGeom>
          <a:solidFill>
            <a:srgbClr val="FF0000"/>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t"/>
          <a:lstStyle/>
          <a:p>
            <a:endParaRPr lang="en-US"/>
          </a:p>
        </p:txBody>
      </p:sp>
      <p:sp>
        <p:nvSpPr>
          <p:cNvPr id="8" name="TextBox 34">
            <a:extLst>
              <a:ext uri="{FF2B5EF4-FFF2-40B4-BE49-F238E27FC236}">
                <a16:creationId xmlns:a16="http://schemas.microsoft.com/office/drawing/2014/main" id="{CEA698D6-15C4-3EAC-EDC4-411FB2FE60D3}"/>
              </a:ext>
            </a:extLst>
          </p:cNvPr>
          <p:cNvSpPr txBox="1"/>
          <p:nvPr/>
        </p:nvSpPr>
        <p:spPr>
          <a:xfrm>
            <a:off x="252747" y="554609"/>
            <a:ext cx="989373" cy="307777"/>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400" dirty="0">
                <a:solidFill>
                  <a:schemeClr val="tx1">
                    <a:lumMod val="65000"/>
                    <a:lumOff val="35000"/>
                  </a:schemeClr>
                </a:solidFill>
                <a:latin typeface="Century Gothic" panose="020B0502020202020204" pitchFamily="34" charset="0"/>
              </a:rPr>
              <a:t>Risk Level</a:t>
            </a:r>
          </a:p>
        </p:txBody>
      </p:sp>
      <p:sp>
        <p:nvSpPr>
          <p:cNvPr id="10" name="TextBox 1">
            <a:extLst>
              <a:ext uri="{FF2B5EF4-FFF2-40B4-BE49-F238E27FC236}">
                <a16:creationId xmlns:a16="http://schemas.microsoft.com/office/drawing/2014/main" id="{27E3A3EC-8893-E040-D8D7-BA568A204052}"/>
              </a:ext>
            </a:extLst>
          </p:cNvPr>
          <p:cNvSpPr txBox="1"/>
          <p:nvPr/>
        </p:nvSpPr>
        <p:spPr>
          <a:xfrm>
            <a:off x="1817370" y="592838"/>
            <a:ext cx="436338" cy="230832"/>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900" b="1" dirty="0">
                <a:latin typeface="Century Gothic" panose="020B0502020202020204" pitchFamily="34" charset="0"/>
              </a:rPr>
              <a:t>High</a:t>
            </a:r>
          </a:p>
        </p:txBody>
      </p:sp>
      <p:sp>
        <p:nvSpPr>
          <p:cNvPr id="12" name="Left-Right Arrow 35">
            <a:extLst>
              <a:ext uri="{FF2B5EF4-FFF2-40B4-BE49-F238E27FC236}">
                <a16:creationId xmlns:a16="http://schemas.microsoft.com/office/drawing/2014/main" id="{CB501934-D3F9-EEA7-AA51-DD01ADF1E808}"/>
              </a:ext>
            </a:extLst>
          </p:cNvPr>
          <p:cNvSpPr/>
          <p:nvPr/>
        </p:nvSpPr>
        <p:spPr>
          <a:xfrm>
            <a:off x="2280407" y="592838"/>
            <a:ext cx="228600" cy="228600"/>
          </a:xfrm>
          <a:prstGeom prst="leftRightArrow">
            <a:avLst/>
          </a:prstGeom>
          <a:solidFill>
            <a:srgbClr val="A799DD"/>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t"/>
          <a:lstStyle/>
          <a:p>
            <a:endParaRPr lang="en-US"/>
          </a:p>
        </p:txBody>
      </p:sp>
      <p:sp>
        <p:nvSpPr>
          <p:cNvPr id="14" name="Down Arrow 36">
            <a:extLst>
              <a:ext uri="{FF2B5EF4-FFF2-40B4-BE49-F238E27FC236}">
                <a16:creationId xmlns:a16="http://schemas.microsoft.com/office/drawing/2014/main" id="{4A196282-8F2B-A0DD-CD13-9F44A15DFEBC}"/>
              </a:ext>
            </a:extLst>
          </p:cNvPr>
          <p:cNvSpPr/>
          <p:nvPr/>
        </p:nvSpPr>
        <p:spPr>
          <a:xfrm>
            <a:off x="3273782" y="580138"/>
            <a:ext cx="228600" cy="228600"/>
          </a:xfrm>
          <a:prstGeom prst="downArrow">
            <a:avLst/>
          </a:prstGeom>
          <a:solidFill>
            <a:srgbClr val="6CD5FC"/>
          </a:solidFill>
          <a:ln>
            <a:solidFill>
              <a:schemeClr val="bg1"/>
            </a:solidFill>
          </a:ln>
          <a:effectLst/>
        </p:spPr>
        <p:style>
          <a:lnRef idx="2">
            <a:schemeClr val="dk1"/>
          </a:lnRef>
          <a:fillRef idx="1">
            <a:schemeClr val="lt1"/>
          </a:fillRef>
          <a:effectRef idx="0">
            <a:schemeClr val="dk1"/>
          </a:effectRef>
          <a:fontRef idx="minor">
            <a:schemeClr val="dk1"/>
          </a:fontRef>
        </p:style>
        <p:txBody>
          <a:bodyPr rtlCol="0" anchor="t"/>
          <a:lstStyle/>
          <a:p>
            <a:endParaRPr lang="en-US"/>
          </a:p>
        </p:txBody>
      </p:sp>
      <p:sp>
        <p:nvSpPr>
          <p:cNvPr id="15" name="TextBox 1">
            <a:extLst>
              <a:ext uri="{FF2B5EF4-FFF2-40B4-BE49-F238E27FC236}">
                <a16:creationId xmlns:a16="http://schemas.microsoft.com/office/drawing/2014/main" id="{EF20DC1B-42A0-6479-F309-55F9B743714A}"/>
              </a:ext>
            </a:extLst>
          </p:cNvPr>
          <p:cNvSpPr txBox="1"/>
          <p:nvPr/>
        </p:nvSpPr>
        <p:spPr>
          <a:xfrm>
            <a:off x="2577343" y="598812"/>
            <a:ext cx="644728" cy="230832"/>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900" b="1" dirty="0">
                <a:latin typeface="Century Gothic" panose="020B0502020202020204" pitchFamily="34" charset="0"/>
              </a:rPr>
              <a:t>Medium</a:t>
            </a:r>
          </a:p>
        </p:txBody>
      </p:sp>
      <p:sp>
        <p:nvSpPr>
          <p:cNvPr id="16" name="TextBox 1">
            <a:extLst>
              <a:ext uri="{FF2B5EF4-FFF2-40B4-BE49-F238E27FC236}">
                <a16:creationId xmlns:a16="http://schemas.microsoft.com/office/drawing/2014/main" id="{E4B2DE23-0DC6-4A9D-842A-F447B6058CA5}"/>
              </a:ext>
            </a:extLst>
          </p:cNvPr>
          <p:cNvSpPr txBox="1"/>
          <p:nvPr/>
        </p:nvSpPr>
        <p:spPr>
          <a:xfrm>
            <a:off x="3549782" y="573402"/>
            <a:ext cx="402674" cy="230832"/>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900" b="1" dirty="0">
                <a:latin typeface="Century Gothic" panose="020B0502020202020204" pitchFamily="34" charset="0"/>
              </a:rPr>
              <a:t>Low</a:t>
            </a:r>
          </a:p>
        </p:txBody>
      </p:sp>
      <p:sp>
        <p:nvSpPr>
          <p:cNvPr id="19" name="TextBox 18">
            <a:extLst>
              <a:ext uri="{FF2B5EF4-FFF2-40B4-BE49-F238E27FC236}">
                <a16:creationId xmlns:a16="http://schemas.microsoft.com/office/drawing/2014/main" id="{2A03D4A8-2F2D-6BB0-5884-51328BBC529D}"/>
              </a:ext>
            </a:extLst>
          </p:cNvPr>
          <p:cNvSpPr txBox="1"/>
          <p:nvPr/>
        </p:nvSpPr>
        <p:spPr>
          <a:xfrm>
            <a:off x="303637" y="1049872"/>
            <a:ext cx="755335" cy="261610"/>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dirty="0">
                <a:latin typeface="Century Gothic" panose="020B0502020202020204" pitchFamily="34" charset="0"/>
              </a:rPr>
              <a:t>20XX Q1</a:t>
            </a:r>
          </a:p>
        </p:txBody>
      </p:sp>
      <p:sp>
        <p:nvSpPr>
          <p:cNvPr id="20" name="TextBox 19">
            <a:extLst>
              <a:ext uri="{FF2B5EF4-FFF2-40B4-BE49-F238E27FC236}">
                <a16:creationId xmlns:a16="http://schemas.microsoft.com/office/drawing/2014/main" id="{76DDBAA4-B5A8-B438-272A-AA7C7C7942AF}"/>
              </a:ext>
            </a:extLst>
          </p:cNvPr>
          <p:cNvSpPr txBox="1"/>
          <p:nvPr/>
        </p:nvSpPr>
        <p:spPr>
          <a:xfrm>
            <a:off x="3252785" y="1044299"/>
            <a:ext cx="755335" cy="261610"/>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dirty="0">
                <a:latin typeface="Century Gothic" panose="020B0502020202020204" pitchFamily="34" charset="0"/>
              </a:rPr>
              <a:t>20XX Q2</a:t>
            </a:r>
          </a:p>
        </p:txBody>
      </p:sp>
      <p:sp>
        <p:nvSpPr>
          <p:cNvPr id="21" name="TextBox 20">
            <a:extLst>
              <a:ext uri="{FF2B5EF4-FFF2-40B4-BE49-F238E27FC236}">
                <a16:creationId xmlns:a16="http://schemas.microsoft.com/office/drawing/2014/main" id="{0E01000E-815F-AB17-6214-620873E92043}"/>
              </a:ext>
            </a:extLst>
          </p:cNvPr>
          <p:cNvSpPr txBox="1"/>
          <p:nvPr/>
        </p:nvSpPr>
        <p:spPr>
          <a:xfrm>
            <a:off x="6090635" y="1038906"/>
            <a:ext cx="755335" cy="261610"/>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dirty="0">
                <a:latin typeface="Century Gothic" panose="020B0502020202020204" pitchFamily="34" charset="0"/>
              </a:rPr>
              <a:t>20XX Q3</a:t>
            </a:r>
          </a:p>
        </p:txBody>
      </p:sp>
      <p:sp>
        <p:nvSpPr>
          <p:cNvPr id="22" name="TextBox 21">
            <a:extLst>
              <a:ext uri="{FF2B5EF4-FFF2-40B4-BE49-F238E27FC236}">
                <a16:creationId xmlns:a16="http://schemas.microsoft.com/office/drawing/2014/main" id="{2D54074F-4B98-8B6C-746E-A31DAB6A7B11}"/>
              </a:ext>
            </a:extLst>
          </p:cNvPr>
          <p:cNvSpPr txBox="1"/>
          <p:nvPr/>
        </p:nvSpPr>
        <p:spPr>
          <a:xfrm>
            <a:off x="9028843" y="1038906"/>
            <a:ext cx="755335" cy="261610"/>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dirty="0">
                <a:latin typeface="Century Gothic" panose="020B0502020202020204" pitchFamily="34" charset="0"/>
              </a:rPr>
              <a:t>20XX Q4</a:t>
            </a:r>
          </a:p>
        </p:txBody>
      </p:sp>
      <p:sp>
        <p:nvSpPr>
          <p:cNvPr id="13" name="TextBox 12">
            <a:extLst>
              <a:ext uri="{FF2B5EF4-FFF2-40B4-BE49-F238E27FC236}">
                <a16:creationId xmlns:a16="http://schemas.microsoft.com/office/drawing/2014/main" id="{9E849837-9AD0-C4A2-8329-D61372602A25}"/>
              </a:ext>
            </a:extLst>
          </p:cNvPr>
          <p:cNvSpPr txBox="1"/>
          <p:nvPr/>
        </p:nvSpPr>
        <p:spPr>
          <a:xfrm>
            <a:off x="4933908" y="6228216"/>
            <a:ext cx="2313454" cy="276999"/>
          </a:xfrm>
          <a:prstGeom prst="rect">
            <a:avLst/>
          </a:prstGeom>
          <a:noFill/>
        </p:spPr>
        <p:txBody>
          <a:bodyPr wrap="none" rtlCol="0">
            <a:spAutoFit/>
          </a:bodyPr>
          <a:lstStyle/>
          <a:p>
            <a:r>
              <a:rPr lang="en-US" sz="1200" i="1" dirty="0">
                <a:solidFill>
                  <a:srgbClr val="001033"/>
                </a:solidFill>
                <a:latin typeface="Century Gothic" panose="020B0502020202020204" pitchFamily="34" charset="0"/>
              </a:rPr>
              <a:t>Provided by Smartsheet, Inc.</a:t>
            </a:r>
          </a:p>
        </p:txBody>
      </p:sp>
    </p:spTree>
    <p:extLst>
      <p:ext uri="{BB962C8B-B14F-4D97-AF65-F5344CB8AC3E}">
        <p14:creationId xmlns:p14="http://schemas.microsoft.com/office/powerpoint/2010/main" val="3931926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10926</TotalTime>
  <Words>343</Words>
  <Application>Microsoft Macintosh PowerPoint</Application>
  <PresentationFormat>Widescreen</PresentationFormat>
  <Paragraphs>145</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14</cp:revision>
  <cp:lastPrinted>2020-08-31T22:23:58Z</cp:lastPrinted>
  <dcterms:created xsi:type="dcterms:W3CDTF">2021-07-07T23:54:57Z</dcterms:created>
  <dcterms:modified xsi:type="dcterms:W3CDTF">2025-05-15T03:25:20Z</dcterms:modified>
</cp:coreProperties>
</file>