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342" r:id="rId2"/>
    <p:sldId id="354" r:id="rId3"/>
    <p:sldId id="357" r:id="rId4"/>
    <p:sldId id="356"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AF4BFA"/>
    <a:srgbClr val="FCF1C3"/>
    <a:srgbClr val="E9CF9C"/>
    <a:srgbClr val="F7F9FB"/>
    <a:srgbClr val="F9F9F9"/>
    <a:srgbClr val="FCF8E4"/>
    <a:srgbClr val="EAEEF3"/>
    <a:srgbClr val="E0EA88"/>
    <a:srgbClr val="9CF0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1" autoAdjust="0"/>
    <p:restoredTop sz="86447"/>
  </p:normalViewPr>
  <p:slideViewPr>
    <p:cSldViewPr snapToGrid="0" snapToObjects="1">
      <p:cViewPr varScale="1">
        <p:scale>
          <a:sx n="127" d="100"/>
          <a:sy n="127" d="100"/>
        </p:scale>
        <p:origin x="448" y="192"/>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_rels/viewProps.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5/12/25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5/12/25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5/12/25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5/12/25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228885" y="864453"/>
            <a:ext cx="6950745" cy="2031325"/>
          </a:xfrm>
          <a:prstGeom prst="rect">
            <a:avLst/>
          </a:prstGeom>
          <a:noFill/>
        </p:spPr>
        <p:txBody>
          <a:bodyPr wrap="square" rtlCol="0">
            <a:spAutoFit/>
          </a:bodyPr>
          <a:lstStyle/>
          <a:p>
            <a:r>
              <a:rPr lang="en-US" sz="4200" b="1" dirty="0">
                <a:solidFill>
                  <a:schemeClr val="tx1">
                    <a:lumMod val="75000"/>
                    <a:lumOff val="25000"/>
                  </a:schemeClr>
                </a:solidFill>
                <a:latin typeface="Century Gothic" panose="020B0502020202020204" pitchFamily="34" charset="0"/>
              </a:rPr>
              <a:t>Social Media Marketing Calendar Template Example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2582427" y="6477000"/>
            <a:ext cx="916481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SOCIAL MEDIA MARKETING CALENDAR TEMPLATE EXAMPLE PRESENTATION</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D38ADDE-708E-A9E6-3914-D86A6CD90554}"/>
              </a:ext>
            </a:extLst>
          </p:cNvPr>
          <p:cNvGraphicFramePr>
            <a:graphicFrameLocks noGrp="1"/>
          </p:cNvGraphicFramePr>
          <p:nvPr>
            <p:extLst>
              <p:ext uri="{D42A27DB-BD31-4B8C-83A1-F6EECF244321}">
                <p14:modId xmlns:p14="http://schemas.microsoft.com/office/powerpoint/2010/main" val="3103904856"/>
              </p:ext>
            </p:extLst>
          </p:nvPr>
        </p:nvGraphicFramePr>
        <p:xfrm>
          <a:off x="215660" y="213126"/>
          <a:ext cx="11697416" cy="6431747"/>
        </p:xfrm>
        <a:graphic>
          <a:graphicData uri="http://schemas.openxmlformats.org/drawingml/2006/table">
            <a:tbl>
              <a:tblPr/>
              <a:tblGrid>
                <a:gridCol w="1462177">
                  <a:extLst>
                    <a:ext uri="{9D8B030D-6E8A-4147-A177-3AD203B41FA5}">
                      <a16:colId xmlns:a16="http://schemas.microsoft.com/office/drawing/2014/main" val="3228480395"/>
                    </a:ext>
                  </a:extLst>
                </a:gridCol>
                <a:gridCol w="1462177">
                  <a:extLst>
                    <a:ext uri="{9D8B030D-6E8A-4147-A177-3AD203B41FA5}">
                      <a16:colId xmlns:a16="http://schemas.microsoft.com/office/drawing/2014/main" val="2813725436"/>
                    </a:ext>
                  </a:extLst>
                </a:gridCol>
                <a:gridCol w="1462177">
                  <a:extLst>
                    <a:ext uri="{9D8B030D-6E8A-4147-A177-3AD203B41FA5}">
                      <a16:colId xmlns:a16="http://schemas.microsoft.com/office/drawing/2014/main" val="1209709761"/>
                    </a:ext>
                  </a:extLst>
                </a:gridCol>
                <a:gridCol w="1462177">
                  <a:extLst>
                    <a:ext uri="{9D8B030D-6E8A-4147-A177-3AD203B41FA5}">
                      <a16:colId xmlns:a16="http://schemas.microsoft.com/office/drawing/2014/main" val="753589252"/>
                    </a:ext>
                  </a:extLst>
                </a:gridCol>
                <a:gridCol w="1462177">
                  <a:extLst>
                    <a:ext uri="{9D8B030D-6E8A-4147-A177-3AD203B41FA5}">
                      <a16:colId xmlns:a16="http://schemas.microsoft.com/office/drawing/2014/main" val="1701091193"/>
                    </a:ext>
                  </a:extLst>
                </a:gridCol>
                <a:gridCol w="1462177">
                  <a:extLst>
                    <a:ext uri="{9D8B030D-6E8A-4147-A177-3AD203B41FA5}">
                      <a16:colId xmlns:a16="http://schemas.microsoft.com/office/drawing/2014/main" val="3538011376"/>
                    </a:ext>
                  </a:extLst>
                </a:gridCol>
                <a:gridCol w="1462177">
                  <a:extLst>
                    <a:ext uri="{9D8B030D-6E8A-4147-A177-3AD203B41FA5}">
                      <a16:colId xmlns:a16="http://schemas.microsoft.com/office/drawing/2014/main" val="2249416302"/>
                    </a:ext>
                  </a:extLst>
                </a:gridCol>
                <a:gridCol w="1462177">
                  <a:extLst>
                    <a:ext uri="{9D8B030D-6E8A-4147-A177-3AD203B41FA5}">
                      <a16:colId xmlns:a16="http://schemas.microsoft.com/office/drawing/2014/main" val="2052118009"/>
                    </a:ext>
                  </a:extLst>
                </a:gridCol>
              </a:tblGrid>
              <a:tr h="197355">
                <a:tc>
                  <a:txBody>
                    <a:bodyPr/>
                    <a:lstStyle/>
                    <a:p>
                      <a:pPr algn="ctr" fontAlgn="ctr"/>
                      <a:r>
                        <a:rPr lang="en-US" sz="900" b="0" i="0" u="none" strike="noStrike" dirty="0">
                          <a:solidFill>
                            <a:srgbClr val="000000"/>
                          </a:solidFill>
                          <a:effectLst/>
                          <a:latin typeface="Century Gothic" panose="020B0502020202020204" pitchFamily="34" charset="0"/>
                        </a:rPr>
                        <a:t>PLATFORM</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MONDAY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TUESDAY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WEDNESDAY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THURSDAY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FRIDAY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SATURDAY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SUNDAY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extLst>
                  <a:ext uri="{0D108BD9-81ED-4DB2-BD59-A6C34878D82A}">
                    <a16:rowId xmlns:a16="http://schemas.microsoft.com/office/drawing/2014/main" val="3882296318"/>
                  </a:ext>
                </a:extLst>
              </a:tr>
              <a:tr h="12880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657702384"/>
                  </a:ext>
                </a:extLst>
              </a:tr>
              <a:tr h="134952">
                <a:tc rowSpan="2">
                  <a:txBody>
                    <a:bodyPr/>
                    <a:lstStyle/>
                    <a:p>
                      <a:pPr algn="ctr" fontAlgn="ctr"/>
                      <a:r>
                        <a:rPr lang="en-US" sz="900" b="1" i="0" u="none" strike="noStrike" dirty="0">
                          <a:solidFill>
                            <a:srgbClr val="FF0000"/>
                          </a:solidFill>
                          <a:effectLst/>
                          <a:latin typeface="Century Gothic" panose="020B0502020202020204" pitchFamily="34" charset="0"/>
                        </a:rPr>
                        <a:t>YOUTUBE</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dirty="0">
                          <a:solidFill>
                            <a:srgbClr val="000000"/>
                          </a:solidFill>
                          <a:effectLst/>
                          <a:latin typeface="Century Gothic" panose="020B0502020202020204" pitchFamily="34" charset="0"/>
                        </a:rPr>
                        <a:t>How-To Video</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How-To Video</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How-To Video</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extLst>
                  <a:ext uri="{0D108BD9-81ED-4DB2-BD59-A6C34878D82A}">
                    <a16:rowId xmlns:a16="http://schemas.microsoft.com/office/drawing/2014/main" val="1503234559"/>
                  </a:ext>
                </a:extLst>
              </a:tr>
              <a:tr h="503839">
                <a:tc vMerge="1">
                  <a:txBody>
                    <a:bodyPr/>
                    <a:lstStyle/>
                    <a:p>
                      <a:endParaRPr lang="en-US"/>
                    </a:p>
                  </a:txBody>
                  <a:tcPr/>
                </a:tc>
                <a:tc>
                  <a:txBody>
                    <a:bodyPr/>
                    <a:lstStyle/>
                    <a:p>
                      <a:pPr algn="ctr" fontAlgn="ctr"/>
                      <a:r>
                        <a:rPr lang="en-US" sz="700" b="0" i="1" u="none" strike="noStrike" dirty="0">
                          <a:solidFill>
                            <a:srgbClr val="000000"/>
                          </a:solidFill>
                          <a:effectLst/>
                          <a:latin typeface="Century Gothic" panose="020B0502020202020204" pitchFamily="34" charset="0"/>
                        </a:rPr>
                        <a:t>Test post 1</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Test post 2</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Milestone A</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Post 1</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Post 2</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No weekend post</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No weekend post</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500416665"/>
                  </a:ext>
                </a:extLst>
              </a:tr>
              <a:tr h="113134">
                <a:tc>
                  <a:txBody>
                    <a:bodyPr/>
                    <a:lstStyle/>
                    <a:p>
                      <a:pPr algn="l" fontAlgn="b"/>
                      <a:endParaRPr lang="en-US" sz="9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522276310"/>
                  </a:ext>
                </a:extLst>
              </a:tr>
              <a:tr h="134952">
                <a:tc rowSpan="2">
                  <a:txBody>
                    <a:bodyPr/>
                    <a:lstStyle/>
                    <a:p>
                      <a:pPr algn="ctr" fontAlgn="ctr"/>
                      <a:r>
                        <a:rPr lang="en-US" sz="900" b="1" i="0" u="none" strike="noStrike" dirty="0">
                          <a:solidFill>
                            <a:srgbClr val="1F4E78"/>
                          </a:solidFill>
                          <a:effectLst/>
                          <a:latin typeface="Century Gothic" panose="020B0502020202020204" pitchFamily="34" charset="0"/>
                        </a:rPr>
                        <a:t>FACEBOOK</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a:solidFill>
                            <a:srgbClr val="000000"/>
                          </a:solidFill>
                          <a:effectLst/>
                          <a:latin typeface="Century Gothic" panose="020B0502020202020204" pitchFamily="34" charset="0"/>
                        </a:rPr>
                        <a:t>Best Recipes</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a:solidFill>
                            <a:srgbClr val="000000"/>
                          </a:solidFill>
                          <a:effectLst/>
                          <a:latin typeface="Century Gothic" panose="020B0502020202020204" pitchFamily="34" charset="0"/>
                        </a:rPr>
                        <a:t>Best Recipes</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a:solidFill>
                            <a:srgbClr val="000000"/>
                          </a:solidFill>
                          <a:effectLst/>
                          <a:latin typeface="Century Gothic" panose="020B0502020202020204" pitchFamily="34" charset="0"/>
                        </a:rPr>
                        <a:t>Best Recipes</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extLst>
                  <a:ext uri="{0D108BD9-81ED-4DB2-BD59-A6C34878D82A}">
                    <a16:rowId xmlns:a16="http://schemas.microsoft.com/office/drawing/2014/main" val="1996202495"/>
                  </a:ext>
                </a:extLst>
              </a:tr>
              <a:tr h="503839">
                <a:tc vMerge="1">
                  <a:txBody>
                    <a:bodyPr/>
                    <a:lstStyle/>
                    <a:p>
                      <a:endParaRPr lang="en-US"/>
                    </a:p>
                  </a:txBody>
                  <a:tcPr/>
                </a:tc>
                <a:tc>
                  <a:txBody>
                    <a:bodyPr/>
                    <a:lstStyle/>
                    <a:p>
                      <a:pPr algn="ctr" fontAlgn="ctr"/>
                      <a:r>
                        <a:rPr lang="en-US" sz="700" b="0" i="1" u="none" strike="noStrike" dirty="0">
                          <a:solidFill>
                            <a:srgbClr val="000000"/>
                          </a:solidFill>
                          <a:effectLst/>
                          <a:latin typeface="Century Gothic" panose="020B0502020202020204" pitchFamily="34" charset="0"/>
                        </a:rPr>
                        <a:t>Audience poll</a:t>
                      </a:r>
                    </a:p>
                  </a:txBody>
                  <a:tcPr marL="30128" marR="3348" marT="3348" marB="0" anchor="ctr">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Audience poll</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Poll results post</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Photo feature</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Photo feature</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Weekend audience poll</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Poll results</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245608"/>
                  </a:ext>
                </a:extLst>
              </a:tr>
              <a:tr h="11313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280246266"/>
                  </a:ext>
                </a:extLst>
              </a:tr>
              <a:tr h="134952">
                <a:tc rowSpan="2">
                  <a:txBody>
                    <a:bodyPr/>
                    <a:lstStyle/>
                    <a:p>
                      <a:pPr algn="ctr" fontAlgn="ctr"/>
                      <a:r>
                        <a:rPr lang="en-US" sz="900" b="1" i="0" u="none" strike="noStrike" dirty="0">
                          <a:solidFill>
                            <a:srgbClr val="4472C4"/>
                          </a:solidFill>
                          <a:effectLst/>
                          <a:latin typeface="Century Gothic" panose="020B0502020202020204" pitchFamily="34" charset="0"/>
                        </a:rPr>
                        <a:t>LINKEDIN</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Career Goals</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Career Goals</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Career Goals</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extLst>
                  <a:ext uri="{0D108BD9-81ED-4DB2-BD59-A6C34878D82A}">
                    <a16:rowId xmlns:a16="http://schemas.microsoft.com/office/drawing/2014/main" val="4046188671"/>
                  </a:ext>
                </a:extLst>
              </a:tr>
              <a:tr h="503839">
                <a:tc vMerge="1">
                  <a:txBody>
                    <a:bodyPr/>
                    <a:lstStyle/>
                    <a:p>
                      <a:endParaRPr lang="en-US"/>
                    </a:p>
                  </a:txBody>
                  <a:tcPr>
                    <a:lnT w="6350" cap="flat" cmpd="sng" algn="ctr">
                      <a:solidFill>
                        <a:srgbClr val="BFBFBF"/>
                      </a:solidFill>
                      <a:prstDash val="solid"/>
                      <a:round/>
                      <a:headEnd type="none" w="med" len="med"/>
                      <a:tailEnd type="none" w="med" len="med"/>
                    </a:lnT>
                  </a:tcPr>
                </a:tc>
                <a:tc>
                  <a:txBody>
                    <a:bodyPr/>
                    <a:lstStyle/>
                    <a:p>
                      <a:pPr algn="ctr" fontAlgn="ctr"/>
                      <a:r>
                        <a:rPr lang="en-US" sz="700" b="0" i="1" u="none" strike="noStrike" dirty="0">
                          <a:solidFill>
                            <a:srgbClr val="000000"/>
                          </a:solidFill>
                          <a:effectLst/>
                          <a:latin typeface="Century Gothic" panose="020B0502020202020204" pitchFamily="34" charset="0"/>
                        </a:rPr>
                        <a:t>Audience poll</a:t>
                      </a:r>
                    </a:p>
                  </a:txBody>
                  <a:tcPr marL="30128" marR="3348" marT="3348" marB="0" anchor="ctr">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Audience poll</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Poll results post</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Top 5 article</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Photo feature</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No weekend post</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No weekend post</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774042948"/>
                  </a:ext>
                </a:extLst>
              </a:tr>
              <a:tr h="11313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439780992"/>
                  </a:ext>
                </a:extLst>
              </a:tr>
              <a:tr h="134952">
                <a:tc rowSpan="2">
                  <a:txBody>
                    <a:bodyPr/>
                    <a:lstStyle/>
                    <a:p>
                      <a:pPr algn="ctr" fontAlgn="ctr"/>
                      <a:r>
                        <a:rPr lang="en-US" sz="900" b="1" i="0" u="none" strike="noStrike" dirty="0">
                          <a:solidFill>
                            <a:srgbClr val="BF8F00"/>
                          </a:solidFill>
                          <a:effectLst/>
                          <a:latin typeface="Century Gothic" panose="020B0502020202020204" pitchFamily="34" charset="0"/>
                        </a:rPr>
                        <a:t>INSTAGRAM</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a:solidFill>
                            <a:srgbClr val="000000"/>
                          </a:solidFill>
                          <a:effectLst/>
                          <a:latin typeface="Century Gothic" panose="020B0502020202020204" pitchFamily="34" charset="0"/>
                        </a:rPr>
                        <a:t>Campaign Beta</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dirty="0">
                          <a:solidFill>
                            <a:srgbClr val="000000"/>
                          </a:solidFill>
                          <a:effectLst/>
                          <a:latin typeface="Century Gothic" panose="020B0502020202020204" pitchFamily="34" charset="0"/>
                        </a:rPr>
                        <a:t>Campaign Beta</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a:solidFill>
                            <a:srgbClr val="000000"/>
                          </a:solidFill>
                          <a:effectLst/>
                          <a:latin typeface="Century Gothic" panose="020B0502020202020204" pitchFamily="34" charset="0"/>
                        </a:rPr>
                        <a:t>Campaign Beta</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extLst>
                  <a:ext uri="{0D108BD9-81ED-4DB2-BD59-A6C34878D82A}">
                    <a16:rowId xmlns:a16="http://schemas.microsoft.com/office/drawing/2014/main" val="2656155073"/>
                  </a:ext>
                </a:extLst>
              </a:tr>
              <a:tr h="503839">
                <a:tc vMerge="1">
                  <a:txBody>
                    <a:bodyPr/>
                    <a:lstStyle/>
                    <a:p>
                      <a:endParaRPr lang="en-US"/>
                    </a:p>
                  </a:txBody>
                  <a:tcPr>
                    <a:lnT w="6350" cap="flat" cmpd="sng" algn="ctr">
                      <a:solidFill>
                        <a:srgbClr val="BFBFBF"/>
                      </a:solidFill>
                      <a:prstDash val="solid"/>
                      <a:round/>
                      <a:headEnd type="none" w="med" len="med"/>
                      <a:tailEnd type="none" w="med" len="med"/>
                    </a:lnT>
                  </a:tcPr>
                </a:tc>
                <a:tc>
                  <a:txBody>
                    <a:bodyPr/>
                    <a:lstStyle/>
                    <a:p>
                      <a:pPr algn="ctr" fontAlgn="ctr"/>
                      <a:r>
                        <a:rPr lang="en-US" sz="700" b="0" i="1" u="none" strike="noStrike" dirty="0">
                          <a:solidFill>
                            <a:srgbClr val="000000"/>
                          </a:solidFill>
                          <a:effectLst/>
                          <a:latin typeface="Century Gothic" panose="020B0502020202020204" pitchFamily="34" charset="0"/>
                        </a:rPr>
                        <a:t>Internal meeting - no posts</a:t>
                      </a:r>
                    </a:p>
                  </a:txBody>
                  <a:tcPr marL="30128" marR="3348" marT="3348" marB="0" anchor="ctr">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Campaign Beta launch</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Campaign Beta video</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Photo feature</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Photo feature</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Weekend audience poll</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Poll results</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374130717"/>
                  </a:ext>
                </a:extLst>
              </a:tr>
              <a:tr h="113134">
                <a:tc>
                  <a:txBody>
                    <a:bodyPr/>
                    <a:lstStyle/>
                    <a:p>
                      <a:pPr algn="l" fontAlgn="b"/>
                      <a:endParaRPr lang="en-US" sz="9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46110375"/>
                  </a:ext>
                </a:extLst>
              </a:tr>
              <a:tr h="134952">
                <a:tc rowSpan="2">
                  <a:txBody>
                    <a:bodyPr/>
                    <a:lstStyle/>
                    <a:p>
                      <a:pPr algn="ctr" fontAlgn="ctr"/>
                      <a:r>
                        <a:rPr lang="en-US" sz="900" b="1" i="0" u="none" strike="noStrike" dirty="0">
                          <a:solidFill>
                            <a:srgbClr val="000000"/>
                          </a:solidFill>
                          <a:effectLst/>
                          <a:latin typeface="Century Gothic" panose="020B0502020202020204" pitchFamily="34" charset="0"/>
                        </a:rPr>
                        <a:t>TIKTOK</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extLst>
                  <a:ext uri="{0D108BD9-81ED-4DB2-BD59-A6C34878D82A}">
                    <a16:rowId xmlns:a16="http://schemas.microsoft.com/office/drawing/2014/main" val="3531187735"/>
                  </a:ext>
                </a:extLst>
              </a:tr>
              <a:tr h="503839">
                <a:tc vMerge="1">
                  <a:txBody>
                    <a:bodyPr/>
                    <a:lstStyle/>
                    <a:p>
                      <a:endParaRPr lang="en-US"/>
                    </a:p>
                  </a:txBody>
                  <a:tcPr>
                    <a:lnT w="6350" cap="flat" cmpd="sng" algn="ctr">
                      <a:solidFill>
                        <a:srgbClr val="BFBFBF"/>
                      </a:solidFill>
                      <a:prstDash val="solid"/>
                      <a:round/>
                      <a:headEnd type="none" w="med" len="med"/>
                      <a:tailEnd type="none" w="med" len="med"/>
                    </a:lnT>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823411199"/>
                  </a:ext>
                </a:extLst>
              </a:tr>
              <a:tr h="11313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60906200"/>
                  </a:ext>
                </a:extLst>
              </a:tr>
              <a:tr h="134952">
                <a:tc rowSpan="2">
                  <a:txBody>
                    <a:bodyPr/>
                    <a:lstStyle/>
                    <a:p>
                      <a:pPr algn="ctr" fontAlgn="ctr"/>
                      <a:r>
                        <a:rPr lang="en-US" sz="900" b="1" i="0" u="none" strike="noStrike" dirty="0">
                          <a:solidFill>
                            <a:srgbClr val="C65911"/>
                          </a:solidFill>
                          <a:effectLst/>
                          <a:latin typeface="Century Gothic" panose="020B0502020202020204" pitchFamily="34" charset="0"/>
                        </a:rPr>
                        <a:t>OTHER</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extLst>
                  <a:ext uri="{0D108BD9-81ED-4DB2-BD59-A6C34878D82A}">
                    <a16:rowId xmlns:a16="http://schemas.microsoft.com/office/drawing/2014/main" val="2164370296"/>
                  </a:ext>
                </a:extLst>
              </a:tr>
              <a:tr h="503839">
                <a:tc vMerge="1">
                  <a:txBody>
                    <a:bodyPr/>
                    <a:lstStyle/>
                    <a:p>
                      <a:endParaRPr lang="en-US"/>
                    </a:p>
                  </a:txBody>
                  <a:tcPr>
                    <a:lnT w="6350" cap="flat" cmpd="sng" algn="ctr">
                      <a:solidFill>
                        <a:srgbClr val="BFBFBF"/>
                      </a:solidFill>
                      <a:prstDash val="solid"/>
                      <a:round/>
                      <a:headEnd type="none" w="med" len="med"/>
                      <a:tailEnd type="none" w="med" len="med"/>
                    </a:lnT>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241689544"/>
                  </a:ext>
                </a:extLst>
              </a:tr>
              <a:tr h="113134">
                <a:tc>
                  <a:txBody>
                    <a:bodyPr/>
                    <a:lstStyle/>
                    <a:p>
                      <a:pPr algn="l" fontAlgn="b"/>
                      <a:endParaRPr lang="en-US" sz="9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754209844"/>
                  </a:ext>
                </a:extLst>
              </a:tr>
              <a:tr h="134952">
                <a:tc rowSpan="2">
                  <a:txBody>
                    <a:bodyPr/>
                    <a:lstStyle/>
                    <a:p>
                      <a:pPr algn="ctr" fontAlgn="ctr"/>
                      <a:r>
                        <a:rPr lang="en-US" sz="900" b="1" i="0" u="none" strike="noStrike" dirty="0">
                          <a:solidFill>
                            <a:srgbClr val="00B0F0"/>
                          </a:solidFill>
                          <a:effectLst/>
                          <a:latin typeface="Century Gothic" panose="020B0502020202020204" pitchFamily="34" charset="0"/>
                        </a:rPr>
                        <a:t>OTHER</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extLst>
                  <a:ext uri="{0D108BD9-81ED-4DB2-BD59-A6C34878D82A}">
                    <a16:rowId xmlns:a16="http://schemas.microsoft.com/office/drawing/2014/main" val="959745471"/>
                  </a:ext>
                </a:extLst>
              </a:tr>
              <a:tr h="503839">
                <a:tc vMerge="1">
                  <a:txBody>
                    <a:bodyPr/>
                    <a:lstStyle/>
                    <a:p>
                      <a:endParaRPr lang="en-US"/>
                    </a:p>
                  </a:txBody>
                  <a:tcPr>
                    <a:lnT w="6350" cap="flat" cmpd="sng" algn="ctr">
                      <a:solidFill>
                        <a:srgbClr val="BFBFBF"/>
                      </a:solidFill>
                      <a:prstDash val="solid"/>
                      <a:round/>
                      <a:headEnd type="none" w="med" len="med"/>
                      <a:tailEnd type="none" w="med" len="med"/>
                    </a:lnT>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641738905"/>
                  </a:ext>
                </a:extLst>
              </a:tr>
              <a:tr h="113134">
                <a:tc>
                  <a:txBody>
                    <a:bodyPr/>
                    <a:lstStyle/>
                    <a:p>
                      <a:pPr algn="l" fontAlgn="b"/>
                      <a:endParaRPr lang="en-US" sz="9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88106556"/>
                  </a:ext>
                </a:extLst>
              </a:tr>
              <a:tr h="134952">
                <a:tc rowSpan="2">
                  <a:txBody>
                    <a:bodyPr/>
                    <a:lstStyle/>
                    <a:p>
                      <a:pPr algn="ctr" fontAlgn="ctr"/>
                      <a:r>
                        <a:rPr lang="en-US" sz="900" b="1" i="0" u="none" strike="noStrike" dirty="0">
                          <a:solidFill>
                            <a:srgbClr val="548235"/>
                          </a:solidFill>
                          <a:effectLst/>
                          <a:latin typeface="Century Gothic" panose="020B0502020202020204" pitchFamily="34" charset="0"/>
                        </a:rPr>
                        <a:t>OTHER</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extLst>
                  <a:ext uri="{0D108BD9-81ED-4DB2-BD59-A6C34878D82A}">
                    <a16:rowId xmlns:a16="http://schemas.microsoft.com/office/drawing/2014/main" val="579105440"/>
                  </a:ext>
                </a:extLst>
              </a:tr>
              <a:tr h="503839">
                <a:tc vMerge="1">
                  <a:txBody>
                    <a:bodyPr/>
                    <a:lstStyle/>
                    <a:p>
                      <a:endParaRPr lang="en-US"/>
                    </a:p>
                  </a:txBody>
                  <a:tcPr>
                    <a:lnT w="6350" cap="flat" cmpd="sng" algn="ctr">
                      <a:solidFill>
                        <a:srgbClr val="BFBFBF"/>
                      </a:solidFill>
                      <a:prstDash val="solid"/>
                      <a:round/>
                      <a:headEnd type="none" w="med" len="med"/>
                      <a:tailEnd type="none" w="med" len="med"/>
                    </a:lnT>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165069202"/>
                  </a:ext>
                </a:extLst>
              </a:tr>
            </a:tbl>
          </a:graphicData>
        </a:graphic>
      </p:graphicFrame>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F82E7-6F75-01B6-C998-CAC4C2441D2F}"/>
            </a:ext>
          </a:extLst>
        </p:cNvPr>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FE60141D-5E00-3E2D-A191-E9340D47F0D6}"/>
              </a:ext>
            </a:extLst>
          </p:cNvPr>
          <p:cNvPicPr>
            <a:picLocks noChangeAspect="1"/>
          </p:cNvPicPr>
          <p:nvPr/>
        </p:nvPicPr>
        <p:blipFill>
          <a:blip r:embed="rId2"/>
          <a:stretch>
            <a:fillRect/>
          </a:stretch>
        </p:blipFill>
        <p:spPr>
          <a:xfrm>
            <a:off x="7107105" y="255512"/>
            <a:ext cx="4997547" cy="6042008"/>
          </a:xfrm>
          <a:prstGeom prst="rect">
            <a:avLst/>
          </a:prstGeom>
        </p:spPr>
      </p:pic>
      <p:sp>
        <p:nvSpPr>
          <p:cNvPr id="33" name="TextBox 32">
            <a:extLst>
              <a:ext uri="{FF2B5EF4-FFF2-40B4-BE49-F238E27FC236}">
                <a16:creationId xmlns:a16="http://schemas.microsoft.com/office/drawing/2014/main" id="{AB15B74E-BBEA-1E4F-51F6-E5E0B1A9BE92}"/>
              </a:ext>
            </a:extLst>
          </p:cNvPr>
          <p:cNvSpPr txBox="1"/>
          <p:nvPr/>
        </p:nvSpPr>
        <p:spPr>
          <a:xfrm>
            <a:off x="228885" y="864453"/>
            <a:ext cx="6950745" cy="1384995"/>
          </a:xfrm>
          <a:prstGeom prst="rect">
            <a:avLst/>
          </a:prstGeom>
          <a:noFill/>
        </p:spPr>
        <p:txBody>
          <a:bodyPr wrap="square" rtlCol="0">
            <a:spAutoFit/>
          </a:bodyPr>
          <a:lstStyle/>
          <a:p>
            <a:r>
              <a:rPr lang="en-US" sz="4200" b="1" dirty="0">
                <a:solidFill>
                  <a:schemeClr val="tx1">
                    <a:lumMod val="75000"/>
                    <a:lumOff val="25000"/>
                  </a:schemeClr>
                </a:solidFill>
                <a:latin typeface="Century Gothic" panose="020B0502020202020204" pitchFamily="34" charset="0"/>
              </a:rPr>
              <a:t>Social Media Marketing Calendar Template</a:t>
            </a:r>
          </a:p>
        </p:txBody>
      </p:sp>
      <p:sp>
        <p:nvSpPr>
          <p:cNvPr id="34" name="Rectangle 7">
            <a:extLst>
              <a:ext uri="{FF2B5EF4-FFF2-40B4-BE49-F238E27FC236}">
                <a16:creationId xmlns:a16="http://schemas.microsoft.com/office/drawing/2014/main" id="{3A702FF1-BB69-74B2-2BB6-B8F5FDFFC36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91B16E35-9D11-6843-AE69-6EF5824924F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E3410A11-15A3-3CAF-20EE-4BDAAE579CBB}"/>
              </a:ext>
            </a:extLst>
          </p:cNvPr>
          <p:cNvSpPr txBox="1"/>
          <p:nvPr/>
        </p:nvSpPr>
        <p:spPr>
          <a:xfrm>
            <a:off x="2873829" y="6477000"/>
            <a:ext cx="887341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SOCIAL MEDIA MARKETING CALENDAR TEMPLATE PRESENTATION</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1566972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2FA49A0-FBA8-830C-2077-3DC2BA8BF410}"/>
              </a:ext>
            </a:extLst>
          </p:cNvPr>
          <p:cNvGraphicFramePr>
            <a:graphicFrameLocks noGrp="1"/>
          </p:cNvGraphicFramePr>
          <p:nvPr>
            <p:extLst>
              <p:ext uri="{D42A27DB-BD31-4B8C-83A1-F6EECF244321}">
                <p14:modId xmlns:p14="http://schemas.microsoft.com/office/powerpoint/2010/main" val="1871696489"/>
              </p:ext>
            </p:extLst>
          </p:nvPr>
        </p:nvGraphicFramePr>
        <p:xfrm>
          <a:off x="247292" y="112642"/>
          <a:ext cx="11697416" cy="6448932"/>
        </p:xfrm>
        <a:graphic>
          <a:graphicData uri="http://schemas.openxmlformats.org/drawingml/2006/table">
            <a:tbl>
              <a:tblPr/>
              <a:tblGrid>
                <a:gridCol w="1462177">
                  <a:extLst>
                    <a:ext uri="{9D8B030D-6E8A-4147-A177-3AD203B41FA5}">
                      <a16:colId xmlns:a16="http://schemas.microsoft.com/office/drawing/2014/main" val="3228480395"/>
                    </a:ext>
                  </a:extLst>
                </a:gridCol>
                <a:gridCol w="1462177">
                  <a:extLst>
                    <a:ext uri="{9D8B030D-6E8A-4147-A177-3AD203B41FA5}">
                      <a16:colId xmlns:a16="http://schemas.microsoft.com/office/drawing/2014/main" val="2813725436"/>
                    </a:ext>
                  </a:extLst>
                </a:gridCol>
                <a:gridCol w="1462177">
                  <a:extLst>
                    <a:ext uri="{9D8B030D-6E8A-4147-A177-3AD203B41FA5}">
                      <a16:colId xmlns:a16="http://schemas.microsoft.com/office/drawing/2014/main" val="1209709761"/>
                    </a:ext>
                  </a:extLst>
                </a:gridCol>
                <a:gridCol w="1462177">
                  <a:extLst>
                    <a:ext uri="{9D8B030D-6E8A-4147-A177-3AD203B41FA5}">
                      <a16:colId xmlns:a16="http://schemas.microsoft.com/office/drawing/2014/main" val="753589252"/>
                    </a:ext>
                  </a:extLst>
                </a:gridCol>
                <a:gridCol w="1462177">
                  <a:extLst>
                    <a:ext uri="{9D8B030D-6E8A-4147-A177-3AD203B41FA5}">
                      <a16:colId xmlns:a16="http://schemas.microsoft.com/office/drawing/2014/main" val="1701091193"/>
                    </a:ext>
                  </a:extLst>
                </a:gridCol>
                <a:gridCol w="1462177">
                  <a:extLst>
                    <a:ext uri="{9D8B030D-6E8A-4147-A177-3AD203B41FA5}">
                      <a16:colId xmlns:a16="http://schemas.microsoft.com/office/drawing/2014/main" val="3538011376"/>
                    </a:ext>
                  </a:extLst>
                </a:gridCol>
                <a:gridCol w="1462177">
                  <a:extLst>
                    <a:ext uri="{9D8B030D-6E8A-4147-A177-3AD203B41FA5}">
                      <a16:colId xmlns:a16="http://schemas.microsoft.com/office/drawing/2014/main" val="2249416302"/>
                    </a:ext>
                  </a:extLst>
                </a:gridCol>
                <a:gridCol w="1462177">
                  <a:extLst>
                    <a:ext uri="{9D8B030D-6E8A-4147-A177-3AD203B41FA5}">
                      <a16:colId xmlns:a16="http://schemas.microsoft.com/office/drawing/2014/main" val="2052118009"/>
                    </a:ext>
                  </a:extLst>
                </a:gridCol>
              </a:tblGrid>
              <a:tr h="197355">
                <a:tc>
                  <a:txBody>
                    <a:bodyPr/>
                    <a:lstStyle/>
                    <a:p>
                      <a:pPr algn="ctr" fontAlgn="ctr"/>
                      <a:r>
                        <a:rPr lang="en-US" sz="900" b="0" i="0" u="none" strike="noStrike" dirty="0">
                          <a:solidFill>
                            <a:srgbClr val="000000"/>
                          </a:solidFill>
                          <a:effectLst/>
                          <a:latin typeface="Century Gothic" panose="020B0502020202020204" pitchFamily="34" charset="0"/>
                        </a:rPr>
                        <a:t>PLATFORM</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MONDAY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TUESDAY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WEDNESDAY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THURSDAY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FRIDAY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SATURDAY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SUNDAY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extLst>
                  <a:ext uri="{0D108BD9-81ED-4DB2-BD59-A6C34878D82A}">
                    <a16:rowId xmlns:a16="http://schemas.microsoft.com/office/drawing/2014/main" val="3882296318"/>
                  </a:ext>
                </a:extLst>
              </a:tr>
              <a:tr h="12880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657702384"/>
                  </a:ext>
                </a:extLst>
              </a:tr>
              <a:tr h="134952">
                <a:tc rowSpan="2">
                  <a:txBody>
                    <a:bodyPr/>
                    <a:lstStyle/>
                    <a:p>
                      <a:pPr algn="ctr" fontAlgn="ctr"/>
                      <a:r>
                        <a:rPr lang="en-US" sz="900" b="1" i="0" u="none" strike="noStrike" dirty="0">
                          <a:solidFill>
                            <a:srgbClr val="FF0000"/>
                          </a:solidFill>
                          <a:effectLst/>
                          <a:latin typeface="Century Gothic" panose="020B0502020202020204" pitchFamily="34" charset="0"/>
                        </a:rPr>
                        <a:t>YOUTUBE</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extLst>
                  <a:ext uri="{0D108BD9-81ED-4DB2-BD59-A6C34878D82A}">
                    <a16:rowId xmlns:a16="http://schemas.microsoft.com/office/drawing/2014/main" val="1503234559"/>
                  </a:ext>
                </a:extLst>
              </a:tr>
              <a:tr h="503839">
                <a:tc vMerge="1">
                  <a:txBody>
                    <a:bodyPr/>
                    <a:lstStyle/>
                    <a:p>
                      <a:endParaRPr lang="en-US"/>
                    </a:p>
                  </a:txBody>
                  <a:tcPr/>
                </a:tc>
                <a:tc>
                  <a:txBody>
                    <a:bodyPr/>
                    <a:lstStyle/>
                    <a:p>
                      <a:pPr algn="ctr" fontAlgn="ctr"/>
                      <a:r>
                        <a:rPr lang="en-US" sz="700" b="0" i="1" u="none" strike="noStrike" dirty="0">
                          <a:solidFill>
                            <a:srgbClr val="000000"/>
                          </a:solidFill>
                          <a:effectLst/>
                          <a:latin typeface="Century Gothic" panose="020B0502020202020204" pitchFamily="34" charset="0"/>
                        </a:rPr>
                        <a:t>Content</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500416665"/>
                  </a:ext>
                </a:extLst>
              </a:tr>
              <a:tr h="11313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522276310"/>
                  </a:ext>
                </a:extLst>
              </a:tr>
              <a:tr h="134952">
                <a:tc rowSpan="2">
                  <a:txBody>
                    <a:bodyPr/>
                    <a:lstStyle/>
                    <a:p>
                      <a:pPr algn="ctr" fontAlgn="ctr"/>
                      <a:r>
                        <a:rPr lang="en-US" sz="900" b="1" i="0" u="none" strike="noStrike" dirty="0">
                          <a:solidFill>
                            <a:srgbClr val="1F4E78"/>
                          </a:solidFill>
                          <a:effectLst/>
                          <a:latin typeface="Century Gothic" panose="020B0502020202020204" pitchFamily="34" charset="0"/>
                        </a:rPr>
                        <a:t>FACEBOOK</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extLst>
                  <a:ext uri="{0D108BD9-81ED-4DB2-BD59-A6C34878D82A}">
                    <a16:rowId xmlns:a16="http://schemas.microsoft.com/office/drawing/2014/main" val="1996202495"/>
                  </a:ext>
                </a:extLst>
              </a:tr>
              <a:tr h="503839">
                <a:tc vMerge="1">
                  <a:txBody>
                    <a:bodyPr/>
                    <a:lstStyle/>
                    <a:p>
                      <a:endParaRPr lang="en-US"/>
                    </a:p>
                  </a:txBody>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245608"/>
                  </a:ext>
                </a:extLst>
              </a:tr>
              <a:tr h="11313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280246266"/>
                  </a:ext>
                </a:extLst>
              </a:tr>
              <a:tr h="134952">
                <a:tc rowSpan="2">
                  <a:txBody>
                    <a:bodyPr/>
                    <a:lstStyle/>
                    <a:p>
                      <a:pPr algn="ctr" fontAlgn="ctr"/>
                      <a:r>
                        <a:rPr lang="en-US" sz="900" b="1" i="0" u="none" strike="noStrike" dirty="0">
                          <a:solidFill>
                            <a:srgbClr val="4472C4"/>
                          </a:solidFill>
                          <a:effectLst/>
                          <a:latin typeface="Century Gothic" panose="020B0502020202020204" pitchFamily="34" charset="0"/>
                        </a:rPr>
                        <a:t>LINKEDIN</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endParaRPr lang="en-US" sz="700" b="1" i="0" u="none" strike="noStrike" dirty="0">
                        <a:solidFill>
                          <a:srgbClr val="000000"/>
                        </a:solidFill>
                        <a:effectLst/>
                        <a:latin typeface="Century Gothic" panose="020B0502020202020204" pitchFamily="34" charset="0"/>
                      </a:endParaRP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extLst>
                  <a:ext uri="{0D108BD9-81ED-4DB2-BD59-A6C34878D82A}">
                    <a16:rowId xmlns:a16="http://schemas.microsoft.com/office/drawing/2014/main" val="4046188671"/>
                  </a:ext>
                </a:extLst>
              </a:tr>
              <a:tr h="503839">
                <a:tc vMerge="1">
                  <a:txBody>
                    <a:bodyPr/>
                    <a:lstStyle/>
                    <a:p>
                      <a:endParaRPr lang="en-US"/>
                    </a:p>
                  </a:txBody>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774042948"/>
                  </a:ext>
                </a:extLst>
              </a:tr>
              <a:tr h="11313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439780992"/>
                  </a:ext>
                </a:extLst>
              </a:tr>
              <a:tr h="134952">
                <a:tc rowSpan="2">
                  <a:txBody>
                    <a:bodyPr/>
                    <a:lstStyle/>
                    <a:p>
                      <a:pPr algn="ctr" fontAlgn="ctr"/>
                      <a:r>
                        <a:rPr lang="en-US" sz="900" b="1" i="0" u="none" strike="noStrike" dirty="0">
                          <a:solidFill>
                            <a:srgbClr val="BF8F00"/>
                          </a:solidFill>
                          <a:effectLst/>
                          <a:latin typeface="Century Gothic" panose="020B0502020202020204" pitchFamily="34" charset="0"/>
                        </a:rPr>
                        <a:t>INSTAGRAM</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extLst>
                  <a:ext uri="{0D108BD9-81ED-4DB2-BD59-A6C34878D82A}">
                    <a16:rowId xmlns:a16="http://schemas.microsoft.com/office/drawing/2014/main" val="2656155073"/>
                  </a:ext>
                </a:extLst>
              </a:tr>
              <a:tr h="503839">
                <a:tc vMerge="1">
                  <a:txBody>
                    <a:bodyPr/>
                    <a:lstStyle/>
                    <a:p>
                      <a:endParaRPr lang="en-US"/>
                    </a:p>
                  </a:txBody>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374130717"/>
                  </a:ext>
                </a:extLst>
              </a:tr>
              <a:tr h="113134">
                <a:tc>
                  <a:txBody>
                    <a:bodyPr/>
                    <a:lstStyle/>
                    <a:p>
                      <a:pPr algn="l" fontAlgn="b"/>
                      <a:endParaRPr lang="en-US" sz="9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46110375"/>
                  </a:ext>
                </a:extLst>
              </a:tr>
              <a:tr h="134952">
                <a:tc rowSpan="2">
                  <a:txBody>
                    <a:bodyPr/>
                    <a:lstStyle/>
                    <a:p>
                      <a:pPr algn="ctr" fontAlgn="ctr"/>
                      <a:r>
                        <a:rPr lang="en-US" sz="900" b="1" i="0" u="none" strike="noStrike" dirty="0">
                          <a:solidFill>
                            <a:srgbClr val="000000"/>
                          </a:solidFill>
                          <a:effectLst/>
                          <a:latin typeface="Century Gothic" panose="020B0502020202020204" pitchFamily="34" charset="0"/>
                        </a:rPr>
                        <a:t>TIKTOK</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extLst>
                  <a:ext uri="{0D108BD9-81ED-4DB2-BD59-A6C34878D82A}">
                    <a16:rowId xmlns:a16="http://schemas.microsoft.com/office/drawing/2014/main" val="3531187735"/>
                  </a:ext>
                </a:extLst>
              </a:tr>
              <a:tr h="503839">
                <a:tc vMerge="1">
                  <a:txBody>
                    <a:bodyPr/>
                    <a:lstStyle/>
                    <a:p>
                      <a:endParaRPr lang="en-US"/>
                    </a:p>
                  </a:txBody>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823411199"/>
                  </a:ext>
                </a:extLst>
              </a:tr>
              <a:tr h="11313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60906200"/>
                  </a:ext>
                </a:extLst>
              </a:tr>
              <a:tr h="134952">
                <a:tc rowSpan="2">
                  <a:txBody>
                    <a:bodyPr/>
                    <a:lstStyle/>
                    <a:p>
                      <a:pPr algn="ctr" fontAlgn="ctr"/>
                      <a:r>
                        <a:rPr lang="en-US" sz="900" b="1" i="0" u="none" strike="noStrike" dirty="0">
                          <a:solidFill>
                            <a:srgbClr val="C65911"/>
                          </a:solidFill>
                          <a:effectLst/>
                          <a:latin typeface="Century Gothic" panose="020B0502020202020204" pitchFamily="34" charset="0"/>
                        </a:rPr>
                        <a:t>OTHER</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extLst>
                  <a:ext uri="{0D108BD9-81ED-4DB2-BD59-A6C34878D82A}">
                    <a16:rowId xmlns:a16="http://schemas.microsoft.com/office/drawing/2014/main" val="2164370296"/>
                  </a:ext>
                </a:extLst>
              </a:tr>
              <a:tr h="503839">
                <a:tc vMerge="1">
                  <a:txBody>
                    <a:bodyPr/>
                    <a:lstStyle/>
                    <a:p>
                      <a:endParaRPr lang="en-US"/>
                    </a:p>
                  </a:txBody>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241689544"/>
                  </a:ext>
                </a:extLst>
              </a:tr>
              <a:tr h="113134">
                <a:tc>
                  <a:txBody>
                    <a:bodyPr/>
                    <a:lstStyle/>
                    <a:p>
                      <a:pPr algn="l" fontAlgn="b"/>
                      <a:endParaRPr lang="en-US" sz="9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754209844"/>
                  </a:ext>
                </a:extLst>
              </a:tr>
              <a:tr h="134952">
                <a:tc rowSpan="2">
                  <a:txBody>
                    <a:bodyPr/>
                    <a:lstStyle/>
                    <a:p>
                      <a:pPr algn="ctr" fontAlgn="ctr"/>
                      <a:r>
                        <a:rPr lang="en-US" sz="900" b="1" i="0" u="none" strike="noStrike" dirty="0">
                          <a:solidFill>
                            <a:srgbClr val="00B0F0"/>
                          </a:solidFill>
                          <a:effectLst/>
                          <a:latin typeface="Century Gothic" panose="020B0502020202020204" pitchFamily="34" charset="0"/>
                        </a:rPr>
                        <a:t>OTHER</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extLst>
                  <a:ext uri="{0D108BD9-81ED-4DB2-BD59-A6C34878D82A}">
                    <a16:rowId xmlns:a16="http://schemas.microsoft.com/office/drawing/2014/main" val="959745471"/>
                  </a:ext>
                </a:extLst>
              </a:tr>
              <a:tr h="503839">
                <a:tc vMerge="1">
                  <a:txBody>
                    <a:bodyPr/>
                    <a:lstStyle/>
                    <a:p>
                      <a:endParaRPr lang="en-US"/>
                    </a:p>
                  </a:txBody>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641738905"/>
                  </a:ext>
                </a:extLst>
              </a:tr>
              <a:tr h="113134">
                <a:tc>
                  <a:txBody>
                    <a:bodyPr/>
                    <a:lstStyle/>
                    <a:p>
                      <a:pPr algn="l" fontAlgn="b"/>
                      <a:endParaRPr lang="en-US" sz="9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88106556"/>
                  </a:ext>
                </a:extLst>
              </a:tr>
              <a:tr h="134952">
                <a:tc rowSpan="2">
                  <a:txBody>
                    <a:bodyPr/>
                    <a:lstStyle/>
                    <a:p>
                      <a:pPr algn="ctr" fontAlgn="ctr"/>
                      <a:r>
                        <a:rPr lang="en-US" sz="900" b="1" i="0" u="none" strike="noStrike" dirty="0">
                          <a:solidFill>
                            <a:srgbClr val="548235"/>
                          </a:solidFill>
                          <a:effectLst/>
                          <a:latin typeface="Century Gothic" panose="020B0502020202020204" pitchFamily="34" charset="0"/>
                        </a:rPr>
                        <a:t>OTHER</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extLst>
                  <a:ext uri="{0D108BD9-81ED-4DB2-BD59-A6C34878D82A}">
                    <a16:rowId xmlns:a16="http://schemas.microsoft.com/office/drawing/2014/main" val="579105440"/>
                  </a:ext>
                </a:extLst>
              </a:tr>
              <a:tr h="521024">
                <a:tc vMerge="1">
                  <a:txBody>
                    <a:bodyPr/>
                    <a:lstStyle/>
                    <a:p>
                      <a:endParaRPr lang="en-US"/>
                    </a:p>
                  </a:txBody>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165069202"/>
                  </a:ext>
                </a:extLst>
              </a:tr>
            </a:tbl>
          </a:graphicData>
        </a:graphic>
      </p:graphicFrame>
      <p:sp>
        <p:nvSpPr>
          <p:cNvPr id="5" name="TextBox 4">
            <a:extLst>
              <a:ext uri="{FF2B5EF4-FFF2-40B4-BE49-F238E27FC236}">
                <a16:creationId xmlns:a16="http://schemas.microsoft.com/office/drawing/2014/main" id="{EABE3DFC-3607-9686-A059-010490EC1E20}"/>
              </a:ext>
            </a:extLst>
          </p:cNvPr>
          <p:cNvSpPr txBox="1"/>
          <p:nvPr/>
        </p:nvSpPr>
        <p:spPr>
          <a:xfrm>
            <a:off x="5092096" y="6561574"/>
            <a:ext cx="2313454" cy="276999"/>
          </a:xfrm>
          <a:prstGeom prst="rect">
            <a:avLst/>
          </a:prstGeom>
          <a:noFill/>
        </p:spPr>
        <p:txBody>
          <a:bodyPr wrap="none" rtlCol="0">
            <a:spAutoFit/>
          </a:bodyPr>
          <a:lstStyle/>
          <a:p>
            <a:r>
              <a:rPr lang="en-US" sz="1200" i="1" dirty="0">
                <a:solidFill>
                  <a:srgbClr val="001033"/>
                </a:solidFill>
                <a:latin typeface="Century Gothic" panose="020B0502020202020204" pitchFamily="34" charset="0"/>
              </a:rPr>
              <a:t>Provided by Smartsheet, Inc.</a:t>
            </a:r>
          </a:p>
        </p:txBody>
      </p:sp>
    </p:spTree>
    <p:extLst>
      <p:ext uri="{BB962C8B-B14F-4D97-AF65-F5344CB8AC3E}">
        <p14:creationId xmlns:p14="http://schemas.microsoft.com/office/powerpoint/2010/main" val="2508266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8</TotalTime>
  <Words>412</Words>
  <Application>Microsoft Macintosh PowerPoint</Application>
  <PresentationFormat>Widescreen</PresentationFormat>
  <Paragraphs>239</Paragraphs>
  <Slides>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Brittany Johnston</cp:lastModifiedBy>
  <cp:revision>6</cp:revision>
  <dcterms:created xsi:type="dcterms:W3CDTF">2023-06-26T23:44:25Z</dcterms:created>
  <dcterms:modified xsi:type="dcterms:W3CDTF">2025-05-12T20:28:08Z</dcterms:modified>
</cp:coreProperties>
</file>