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9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E335"/>
    <a:srgbClr val="FAF9D3"/>
    <a:srgbClr val="E2F3FA"/>
    <a:srgbClr val="BEE3F4"/>
    <a:srgbClr val="9A9715"/>
    <a:srgbClr val="39AC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924906-92F5-4DDA-9ABF-080D812824FD}" v="2" dt="2025-05-30T15:42:16.9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5" autoAdjust="0"/>
    <p:restoredTop sz="94660"/>
  </p:normalViewPr>
  <p:slideViewPr>
    <p:cSldViewPr snapToGrid="0">
      <p:cViewPr>
        <p:scale>
          <a:sx n="100" d="100"/>
          <a:sy n="100" d="100"/>
        </p:scale>
        <p:origin x="702" y="6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90924906-92F5-4DDA-9ABF-080D812824FD}"/>
    <pc:docChg chg="undo custSel modSld">
      <pc:chgData name="Bess Dunlevy" userId="dd4b9a8537dbe9d0" providerId="LiveId" clId="{90924906-92F5-4DDA-9ABF-080D812824FD}" dt="2025-05-31T12:51:17.373" v="2" actId="478"/>
      <pc:docMkLst>
        <pc:docMk/>
      </pc:docMkLst>
      <pc:sldChg chg="addSp delSp mod">
        <pc:chgData name="Bess Dunlevy" userId="dd4b9a8537dbe9d0" providerId="LiveId" clId="{90924906-92F5-4DDA-9ABF-080D812824FD}" dt="2025-05-31T12:51:17.373" v="2" actId="478"/>
        <pc:sldMkLst>
          <pc:docMk/>
          <pc:sldMk cId="1889534648" sldId="256"/>
        </pc:sldMkLst>
        <pc:spChg chg="add del">
          <ac:chgData name="Bess Dunlevy" userId="dd4b9a8537dbe9d0" providerId="LiveId" clId="{90924906-92F5-4DDA-9ABF-080D812824FD}" dt="2025-05-31T12:51:17.373" v="2" actId="478"/>
          <ac:spMkLst>
            <pc:docMk/>
            <pc:sldMk cId="1889534648" sldId="256"/>
            <ac:spMk id="4" creationId="{256D91EC-DE0E-49EA-2DF6-E75B3753A105}"/>
          </ac:spMkLst>
        </pc:spChg>
      </pc:sldChg>
      <pc:sldChg chg="modSp mod">
        <pc:chgData name="Bess Dunlevy" userId="dd4b9a8537dbe9d0" providerId="LiveId" clId="{90924906-92F5-4DDA-9ABF-080D812824FD}" dt="2025-05-31T12:49:45.602" v="1" actId="27107"/>
        <pc:sldMkLst>
          <pc:docMk/>
          <pc:sldMk cId="1968721763" sldId="261"/>
        </pc:sldMkLst>
        <pc:spChg chg="mod">
          <ac:chgData name="Bess Dunlevy" userId="dd4b9a8537dbe9d0" providerId="LiveId" clId="{90924906-92F5-4DDA-9ABF-080D812824FD}" dt="2025-05-31T12:49:45.602" v="1" actId="27107"/>
          <ac:spMkLst>
            <pc:docMk/>
            <pc:sldMk cId="1968721763" sldId="261"/>
            <ac:spMk id="56" creationId="{1E0358F1-DB5A-3AEC-9D9A-9BE440E6874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93E2C0-3971-4D1E-83B8-3DF9CAC83F93}" type="datetimeFigureOut">
              <a:rPr lang="en-US" smtClean="0"/>
              <a:t>5/31/2025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0B5682-A3FB-4B4A-94D1-CC9DAAFA53AA}" type="slidenum">
              <a:rPr lang="en-US" smtClean="0"/>
              <a:t>‹#›</a:t>
            </a:fld>
            <a:endParaRPr lang="en-US"/>
          </a:p>
        </p:txBody>
      </p:sp>
    </p:spTree>
    <p:extLst>
      <p:ext uri="{BB962C8B-B14F-4D97-AF65-F5344CB8AC3E}">
        <p14:creationId xmlns:p14="http://schemas.microsoft.com/office/powerpoint/2010/main" val="650121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64152-F907-9D7E-FF7D-50B4213E0F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955A58-73F8-14F4-5A60-F5F887C5DBD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0B6E83-1ABE-E64E-328C-C0D326004966}"/>
              </a:ext>
            </a:extLst>
          </p:cNvPr>
          <p:cNvSpPr>
            <a:spLocks noGrp="1"/>
          </p:cNvSpPr>
          <p:nvPr>
            <p:ph type="dt" sz="half" idx="10"/>
          </p:nvPr>
        </p:nvSpPr>
        <p:spPr/>
        <p:txBody>
          <a:bodyPr/>
          <a:lstStyle/>
          <a:p>
            <a:fld id="{5213ED28-C258-4B32-86FA-7B9535E15008}" type="datetimeFigureOut">
              <a:rPr lang="en-US" smtClean="0"/>
              <a:t>5/31/2025</a:t>
            </a:fld>
            <a:endParaRPr lang="en-US"/>
          </a:p>
        </p:txBody>
      </p:sp>
      <p:sp>
        <p:nvSpPr>
          <p:cNvPr id="5" name="Footer Placeholder 4">
            <a:extLst>
              <a:ext uri="{FF2B5EF4-FFF2-40B4-BE49-F238E27FC236}">
                <a16:creationId xmlns:a16="http://schemas.microsoft.com/office/drawing/2014/main" id="{1522F631-CA22-82FB-BB07-23999D2771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3D1846-27C3-1316-EE4A-12D38606EEFD}"/>
              </a:ext>
            </a:extLst>
          </p:cNvPr>
          <p:cNvSpPr>
            <a:spLocks noGrp="1"/>
          </p:cNvSpPr>
          <p:nvPr>
            <p:ph type="sldNum" sz="quarter" idx="12"/>
          </p:nvPr>
        </p:nvSpPr>
        <p:spPr/>
        <p:txBody>
          <a:bodyPr/>
          <a:lstStyle/>
          <a:p>
            <a:fld id="{1CD548BE-8493-46DA-8A40-64098EEA5881}" type="slidenum">
              <a:rPr lang="en-US" smtClean="0"/>
              <a:t>‹#›</a:t>
            </a:fld>
            <a:endParaRPr lang="en-US"/>
          </a:p>
        </p:txBody>
      </p:sp>
    </p:spTree>
    <p:extLst>
      <p:ext uri="{BB962C8B-B14F-4D97-AF65-F5344CB8AC3E}">
        <p14:creationId xmlns:p14="http://schemas.microsoft.com/office/powerpoint/2010/main" val="1009849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69098-F8D1-7560-ADD4-17A2292D71B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A74191-75F2-C82E-DDCE-33F6B24245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72342B-715D-A6C2-E645-D83215D910C5}"/>
              </a:ext>
            </a:extLst>
          </p:cNvPr>
          <p:cNvSpPr>
            <a:spLocks noGrp="1"/>
          </p:cNvSpPr>
          <p:nvPr>
            <p:ph type="dt" sz="half" idx="10"/>
          </p:nvPr>
        </p:nvSpPr>
        <p:spPr/>
        <p:txBody>
          <a:bodyPr/>
          <a:lstStyle/>
          <a:p>
            <a:fld id="{5213ED28-C258-4B32-86FA-7B9535E15008}" type="datetimeFigureOut">
              <a:rPr lang="en-US" smtClean="0"/>
              <a:t>5/31/2025</a:t>
            </a:fld>
            <a:endParaRPr lang="en-US"/>
          </a:p>
        </p:txBody>
      </p:sp>
      <p:sp>
        <p:nvSpPr>
          <p:cNvPr id="5" name="Footer Placeholder 4">
            <a:extLst>
              <a:ext uri="{FF2B5EF4-FFF2-40B4-BE49-F238E27FC236}">
                <a16:creationId xmlns:a16="http://schemas.microsoft.com/office/drawing/2014/main" id="{9F6C3800-9835-AD71-13D6-E592F61E0C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48D6A2-F380-0100-F121-615C2D2C09E7}"/>
              </a:ext>
            </a:extLst>
          </p:cNvPr>
          <p:cNvSpPr>
            <a:spLocks noGrp="1"/>
          </p:cNvSpPr>
          <p:nvPr>
            <p:ph type="sldNum" sz="quarter" idx="12"/>
          </p:nvPr>
        </p:nvSpPr>
        <p:spPr/>
        <p:txBody>
          <a:bodyPr/>
          <a:lstStyle/>
          <a:p>
            <a:fld id="{1CD548BE-8493-46DA-8A40-64098EEA5881}" type="slidenum">
              <a:rPr lang="en-US" smtClean="0"/>
              <a:t>‹#›</a:t>
            </a:fld>
            <a:endParaRPr lang="en-US"/>
          </a:p>
        </p:txBody>
      </p:sp>
    </p:spTree>
    <p:extLst>
      <p:ext uri="{BB962C8B-B14F-4D97-AF65-F5344CB8AC3E}">
        <p14:creationId xmlns:p14="http://schemas.microsoft.com/office/powerpoint/2010/main" val="396529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F2AE03-EA86-8866-9C4C-D5C61866A14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DC8BCB-98F6-3BBA-DFAD-E493CF99F18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013C70-D678-7F59-5A88-22F17C67423E}"/>
              </a:ext>
            </a:extLst>
          </p:cNvPr>
          <p:cNvSpPr>
            <a:spLocks noGrp="1"/>
          </p:cNvSpPr>
          <p:nvPr>
            <p:ph type="dt" sz="half" idx="10"/>
          </p:nvPr>
        </p:nvSpPr>
        <p:spPr/>
        <p:txBody>
          <a:bodyPr/>
          <a:lstStyle/>
          <a:p>
            <a:fld id="{5213ED28-C258-4B32-86FA-7B9535E15008}" type="datetimeFigureOut">
              <a:rPr lang="en-US" smtClean="0"/>
              <a:t>5/31/2025</a:t>
            </a:fld>
            <a:endParaRPr lang="en-US"/>
          </a:p>
        </p:txBody>
      </p:sp>
      <p:sp>
        <p:nvSpPr>
          <p:cNvPr id="5" name="Footer Placeholder 4">
            <a:extLst>
              <a:ext uri="{FF2B5EF4-FFF2-40B4-BE49-F238E27FC236}">
                <a16:creationId xmlns:a16="http://schemas.microsoft.com/office/drawing/2014/main" id="{EF0E9B56-CE7B-CA4C-5846-FE9B4932E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8832C0-1605-8C28-A816-0D63190FF636}"/>
              </a:ext>
            </a:extLst>
          </p:cNvPr>
          <p:cNvSpPr>
            <a:spLocks noGrp="1"/>
          </p:cNvSpPr>
          <p:nvPr>
            <p:ph type="sldNum" sz="quarter" idx="12"/>
          </p:nvPr>
        </p:nvSpPr>
        <p:spPr/>
        <p:txBody>
          <a:bodyPr/>
          <a:lstStyle/>
          <a:p>
            <a:fld id="{1CD548BE-8493-46DA-8A40-64098EEA5881}" type="slidenum">
              <a:rPr lang="en-US" smtClean="0"/>
              <a:t>‹#›</a:t>
            </a:fld>
            <a:endParaRPr lang="en-US"/>
          </a:p>
        </p:txBody>
      </p:sp>
    </p:spTree>
    <p:extLst>
      <p:ext uri="{BB962C8B-B14F-4D97-AF65-F5344CB8AC3E}">
        <p14:creationId xmlns:p14="http://schemas.microsoft.com/office/powerpoint/2010/main" val="2669798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DC3D6-281C-69B6-D6D9-CFDA435FDE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59E3EC-C334-7D38-1FD1-A2F4B97F933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6671C3-F375-AFD7-C961-BE1AA2D867BE}"/>
              </a:ext>
            </a:extLst>
          </p:cNvPr>
          <p:cNvSpPr>
            <a:spLocks noGrp="1"/>
          </p:cNvSpPr>
          <p:nvPr>
            <p:ph type="dt" sz="half" idx="10"/>
          </p:nvPr>
        </p:nvSpPr>
        <p:spPr/>
        <p:txBody>
          <a:bodyPr/>
          <a:lstStyle/>
          <a:p>
            <a:fld id="{5213ED28-C258-4B32-86FA-7B9535E15008}" type="datetimeFigureOut">
              <a:rPr lang="en-US" smtClean="0"/>
              <a:t>5/31/2025</a:t>
            </a:fld>
            <a:endParaRPr lang="en-US"/>
          </a:p>
        </p:txBody>
      </p:sp>
      <p:sp>
        <p:nvSpPr>
          <p:cNvPr id="5" name="Footer Placeholder 4">
            <a:extLst>
              <a:ext uri="{FF2B5EF4-FFF2-40B4-BE49-F238E27FC236}">
                <a16:creationId xmlns:a16="http://schemas.microsoft.com/office/drawing/2014/main" id="{0BC8F8B7-175C-379C-1935-789CFC0C37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1A9E2B-4C8A-15B5-9C73-90E6D325F6D0}"/>
              </a:ext>
            </a:extLst>
          </p:cNvPr>
          <p:cNvSpPr>
            <a:spLocks noGrp="1"/>
          </p:cNvSpPr>
          <p:nvPr>
            <p:ph type="sldNum" sz="quarter" idx="12"/>
          </p:nvPr>
        </p:nvSpPr>
        <p:spPr/>
        <p:txBody>
          <a:bodyPr/>
          <a:lstStyle/>
          <a:p>
            <a:fld id="{1CD548BE-8493-46DA-8A40-64098EEA5881}" type="slidenum">
              <a:rPr lang="en-US" smtClean="0"/>
              <a:t>‹#›</a:t>
            </a:fld>
            <a:endParaRPr lang="en-US"/>
          </a:p>
        </p:txBody>
      </p:sp>
    </p:spTree>
    <p:extLst>
      <p:ext uri="{BB962C8B-B14F-4D97-AF65-F5344CB8AC3E}">
        <p14:creationId xmlns:p14="http://schemas.microsoft.com/office/powerpoint/2010/main" val="3758582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4205F-D9C1-2A2E-1297-82735BA9B7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5C91CF1-041D-C78A-7443-29149468F5E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4892B5-80DB-E857-3F73-7224C95977E5}"/>
              </a:ext>
            </a:extLst>
          </p:cNvPr>
          <p:cNvSpPr>
            <a:spLocks noGrp="1"/>
          </p:cNvSpPr>
          <p:nvPr>
            <p:ph type="dt" sz="half" idx="10"/>
          </p:nvPr>
        </p:nvSpPr>
        <p:spPr/>
        <p:txBody>
          <a:bodyPr/>
          <a:lstStyle/>
          <a:p>
            <a:fld id="{5213ED28-C258-4B32-86FA-7B9535E15008}" type="datetimeFigureOut">
              <a:rPr lang="en-US" smtClean="0"/>
              <a:t>5/31/2025</a:t>
            </a:fld>
            <a:endParaRPr lang="en-US"/>
          </a:p>
        </p:txBody>
      </p:sp>
      <p:sp>
        <p:nvSpPr>
          <p:cNvPr id="5" name="Footer Placeholder 4">
            <a:extLst>
              <a:ext uri="{FF2B5EF4-FFF2-40B4-BE49-F238E27FC236}">
                <a16:creationId xmlns:a16="http://schemas.microsoft.com/office/drawing/2014/main" id="{26DCE983-29E5-2F1D-28B7-0A208036CA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B9DE40-DB55-BB60-5A37-06EB43BA50ED}"/>
              </a:ext>
            </a:extLst>
          </p:cNvPr>
          <p:cNvSpPr>
            <a:spLocks noGrp="1"/>
          </p:cNvSpPr>
          <p:nvPr>
            <p:ph type="sldNum" sz="quarter" idx="12"/>
          </p:nvPr>
        </p:nvSpPr>
        <p:spPr/>
        <p:txBody>
          <a:bodyPr/>
          <a:lstStyle/>
          <a:p>
            <a:fld id="{1CD548BE-8493-46DA-8A40-64098EEA5881}" type="slidenum">
              <a:rPr lang="en-US" smtClean="0"/>
              <a:t>‹#›</a:t>
            </a:fld>
            <a:endParaRPr lang="en-US"/>
          </a:p>
        </p:txBody>
      </p:sp>
    </p:spTree>
    <p:extLst>
      <p:ext uri="{BB962C8B-B14F-4D97-AF65-F5344CB8AC3E}">
        <p14:creationId xmlns:p14="http://schemas.microsoft.com/office/powerpoint/2010/main" val="797937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F6AD2-3AAD-CFEE-1FAA-0E4EBAD9C5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FC565B-EB78-2011-CEA2-661B212045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C196213-B524-ADD0-F367-A9192DC2AD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6630A71-9B5D-69C7-369B-58D693AB5017}"/>
              </a:ext>
            </a:extLst>
          </p:cNvPr>
          <p:cNvSpPr>
            <a:spLocks noGrp="1"/>
          </p:cNvSpPr>
          <p:nvPr>
            <p:ph type="dt" sz="half" idx="10"/>
          </p:nvPr>
        </p:nvSpPr>
        <p:spPr/>
        <p:txBody>
          <a:bodyPr/>
          <a:lstStyle/>
          <a:p>
            <a:fld id="{5213ED28-C258-4B32-86FA-7B9535E15008}" type="datetimeFigureOut">
              <a:rPr lang="en-US" smtClean="0"/>
              <a:t>5/31/2025</a:t>
            </a:fld>
            <a:endParaRPr lang="en-US"/>
          </a:p>
        </p:txBody>
      </p:sp>
      <p:sp>
        <p:nvSpPr>
          <p:cNvPr id="6" name="Footer Placeholder 5">
            <a:extLst>
              <a:ext uri="{FF2B5EF4-FFF2-40B4-BE49-F238E27FC236}">
                <a16:creationId xmlns:a16="http://schemas.microsoft.com/office/drawing/2014/main" id="{2E157FB9-C473-B2BF-EADC-6993A0BD78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D37A8D-623E-1AAF-6BAD-4A873060EB0F}"/>
              </a:ext>
            </a:extLst>
          </p:cNvPr>
          <p:cNvSpPr>
            <a:spLocks noGrp="1"/>
          </p:cNvSpPr>
          <p:nvPr>
            <p:ph type="sldNum" sz="quarter" idx="12"/>
          </p:nvPr>
        </p:nvSpPr>
        <p:spPr/>
        <p:txBody>
          <a:bodyPr/>
          <a:lstStyle/>
          <a:p>
            <a:fld id="{1CD548BE-8493-46DA-8A40-64098EEA5881}" type="slidenum">
              <a:rPr lang="en-US" smtClean="0"/>
              <a:t>‹#›</a:t>
            </a:fld>
            <a:endParaRPr lang="en-US"/>
          </a:p>
        </p:txBody>
      </p:sp>
    </p:spTree>
    <p:extLst>
      <p:ext uri="{BB962C8B-B14F-4D97-AF65-F5344CB8AC3E}">
        <p14:creationId xmlns:p14="http://schemas.microsoft.com/office/powerpoint/2010/main" val="336012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0917C-F88D-5850-A301-C439DBC65EC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DA01EE-7E81-27CC-A1B0-7F9DD93AA2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E13F03-6704-7A50-66C0-2534FADA295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718C8FC-DF39-1350-4379-5B1DC49F3B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E0B099-1B97-FDBF-BE60-9A00FDFE71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AFB6D90-F4FE-E341-3F49-2A40B2CD8295}"/>
              </a:ext>
            </a:extLst>
          </p:cNvPr>
          <p:cNvSpPr>
            <a:spLocks noGrp="1"/>
          </p:cNvSpPr>
          <p:nvPr>
            <p:ph type="dt" sz="half" idx="10"/>
          </p:nvPr>
        </p:nvSpPr>
        <p:spPr/>
        <p:txBody>
          <a:bodyPr/>
          <a:lstStyle/>
          <a:p>
            <a:fld id="{5213ED28-C258-4B32-86FA-7B9535E15008}" type="datetimeFigureOut">
              <a:rPr lang="en-US" smtClean="0"/>
              <a:t>5/31/2025</a:t>
            </a:fld>
            <a:endParaRPr lang="en-US"/>
          </a:p>
        </p:txBody>
      </p:sp>
      <p:sp>
        <p:nvSpPr>
          <p:cNvPr id="8" name="Footer Placeholder 7">
            <a:extLst>
              <a:ext uri="{FF2B5EF4-FFF2-40B4-BE49-F238E27FC236}">
                <a16:creationId xmlns:a16="http://schemas.microsoft.com/office/drawing/2014/main" id="{EDDCAB2A-F1BC-20DD-0C91-74187F8FCBC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596E768-8300-AE62-8C37-5A0714B45727}"/>
              </a:ext>
            </a:extLst>
          </p:cNvPr>
          <p:cNvSpPr>
            <a:spLocks noGrp="1"/>
          </p:cNvSpPr>
          <p:nvPr>
            <p:ph type="sldNum" sz="quarter" idx="12"/>
          </p:nvPr>
        </p:nvSpPr>
        <p:spPr/>
        <p:txBody>
          <a:bodyPr/>
          <a:lstStyle/>
          <a:p>
            <a:fld id="{1CD548BE-8493-46DA-8A40-64098EEA5881}" type="slidenum">
              <a:rPr lang="en-US" smtClean="0"/>
              <a:t>‹#›</a:t>
            </a:fld>
            <a:endParaRPr lang="en-US"/>
          </a:p>
        </p:txBody>
      </p:sp>
    </p:spTree>
    <p:extLst>
      <p:ext uri="{BB962C8B-B14F-4D97-AF65-F5344CB8AC3E}">
        <p14:creationId xmlns:p14="http://schemas.microsoft.com/office/powerpoint/2010/main" val="908290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374AC-A20B-259B-95BD-ABB27AAAD26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FCB5C59-7CBB-FCA6-950F-091522F00855}"/>
              </a:ext>
            </a:extLst>
          </p:cNvPr>
          <p:cNvSpPr>
            <a:spLocks noGrp="1"/>
          </p:cNvSpPr>
          <p:nvPr>
            <p:ph type="dt" sz="half" idx="10"/>
          </p:nvPr>
        </p:nvSpPr>
        <p:spPr/>
        <p:txBody>
          <a:bodyPr/>
          <a:lstStyle/>
          <a:p>
            <a:fld id="{5213ED28-C258-4B32-86FA-7B9535E15008}" type="datetimeFigureOut">
              <a:rPr lang="en-US" smtClean="0"/>
              <a:t>5/31/2025</a:t>
            </a:fld>
            <a:endParaRPr lang="en-US"/>
          </a:p>
        </p:txBody>
      </p:sp>
      <p:sp>
        <p:nvSpPr>
          <p:cNvPr id="4" name="Footer Placeholder 3">
            <a:extLst>
              <a:ext uri="{FF2B5EF4-FFF2-40B4-BE49-F238E27FC236}">
                <a16:creationId xmlns:a16="http://schemas.microsoft.com/office/drawing/2014/main" id="{105B30ED-7B48-C913-1B9D-278D297246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9CB87E9-A20B-6522-2930-D0AEA2DB6031}"/>
              </a:ext>
            </a:extLst>
          </p:cNvPr>
          <p:cNvSpPr>
            <a:spLocks noGrp="1"/>
          </p:cNvSpPr>
          <p:nvPr>
            <p:ph type="sldNum" sz="quarter" idx="12"/>
          </p:nvPr>
        </p:nvSpPr>
        <p:spPr/>
        <p:txBody>
          <a:bodyPr/>
          <a:lstStyle/>
          <a:p>
            <a:fld id="{1CD548BE-8493-46DA-8A40-64098EEA5881}" type="slidenum">
              <a:rPr lang="en-US" smtClean="0"/>
              <a:t>‹#›</a:t>
            </a:fld>
            <a:endParaRPr lang="en-US"/>
          </a:p>
        </p:txBody>
      </p:sp>
    </p:spTree>
    <p:extLst>
      <p:ext uri="{BB962C8B-B14F-4D97-AF65-F5344CB8AC3E}">
        <p14:creationId xmlns:p14="http://schemas.microsoft.com/office/powerpoint/2010/main" val="1754969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F2CA89-FFB4-0AE4-2ADC-53A245AC31B8}"/>
              </a:ext>
            </a:extLst>
          </p:cNvPr>
          <p:cNvSpPr>
            <a:spLocks noGrp="1"/>
          </p:cNvSpPr>
          <p:nvPr>
            <p:ph type="dt" sz="half" idx="10"/>
          </p:nvPr>
        </p:nvSpPr>
        <p:spPr/>
        <p:txBody>
          <a:bodyPr/>
          <a:lstStyle/>
          <a:p>
            <a:fld id="{5213ED28-C258-4B32-86FA-7B9535E15008}" type="datetimeFigureOut">
              <a:rPr lang="en-US" smtClean="0"/>
              <a:t>5/31/2025</a:t>
            </a:fld>
            <a:endParaRPr lang="en-US"/>
          </a:p>
        </p:txBody>
      </p:sp>
      <p:sp>
        <p:nvSpPr>
          <p:cNvPr id="3" name="Footer Placeholder 2">
            <a:extLst>
              <a:ext uri="{FF2B5EF4-FFF2-40B4-BE49-F238E27FC236}">
                <a16:creationId xmlns:a16="http://schemas.microsoft.com/office/drawing/2014/main" id="{FFBB1D07-4FD8-E3F1-BC92-A94B600032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32BBE0-ED5A-91E9-0D2B-B85D3DFAE248}"/>
              </a:ext>
            </a:extLst>
          </p:cNvPr>
          <p:cNvSpPr>
            <a:spLocks noGrp="1"/>
          </p:cNvSpPr>
          <p:nvPr>
            <p:ph type="sldNum" sz="quarter" idx="12"/>
          </p:nvPr>
        </p:nvSpPr>
        <p:spPr/>
        <p:txBody>
          <a:bodyPr/>
          <a:lstStyle/>
          <a:p>
            <a:fld id="{1CD548BE-8493-46DA-8A40-64098EEA5881}" type="slidenum">
              <a:rPr lang="en-US" smtClean="0"/>
              <a:t>‹#›</a:t>
            </a:fld>
            <a:endParaRPr lang="en-US"/>
          </a:p>
        </p:txBody>
      </p:sp>
    </p:spTree>
    <p:extLst>
      <p:ext uri="{BB962C8B-B14F-4D97-AF65-F5344CB8AC3E}">
        <p14:creationId xmlns:p14="http://schemas.microsoft.com/office/powerpoint/2010/main" val="2088651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8454F-E62E-2990-8E71-F0C56017040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0AFE5D7-8D17-ABBE-67F9-726EDD4F88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743917D-23A6-D1DC-5705-7F65A62A4A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151C5E-4621-9453-6369-97732E8006C7}"/>
              </a:ext>
            </a:extLst>
          </p:cNvPr>
          <p:cNvSpPr>
            <a:spLocks noGrp="1"/>
          </p:cNvSpPr>
          <p:nvPr>
            <p:ph type="dt" sz="half" idx="10"/>
          </p:nvPr>
        </p:nvSpPr>
        <p:spPr/>
        <p:txBody>
          <a:bodyPr/>
          <a:lstStyle/>
          <a:p>
            <a:fld id="{5213ED28-C258-4B32-86FA-7B9535E15008}" type="datetimeFigureOut">
              <a:rPr lang="en-US" smtClean="0"/>
              <a:t>5/31/2025</a:t>
            </a:fld>
            <a:endParaRPr lang="en-US"/>
          </a:p>
        </p:txBody>
      </p:sp>
      <p:sp>
        <p:nvSpPr>
          <p:cNvPr id="6" name="Footer Placeholder 5">
            <a:extLst>
              <a:ext uri="{FF2B5EF4-FFF2-40B4-BE49-F238E27FC236}">
                <a16:creationId xmlns:a16="http://schemas.microsoft.com/office/drawing/2014/main" id="{6A36982B-90EC-DEAD-F6D8-E2E604F02B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9EA193-D674-6EB6-5A9B-BFB5E83CBA8F}"/>
              </a:ext>
            </a:extLst>
          </p:cNvPr>
          <p:cNvSpPr>
            <a:spLocks noGrp="1"/>
          </p:cNvSpPr>
          <p:nvPr>
            <p:ph type="sldNum" sz="quarter" idx="12"/>
          </p:nvPr>
        </p:nvSpPr>
        <p:spPr/>
        <p:txBody>
          <a:bodyPr/>
          <a:lstStyle/>
          <a:p>
            <a:fld id="{1CD548BE-8493-46DA-8A40-64098EEA5881}" type="slidenum">
              <a:rPr lang="en-US" smtClean="0"/>
              <a:t>‹#›</a:t>
            </a:fld>
            <a:endParaRPr lang="en-US"/>
          </a:p>
        </p:txBody>
      </p:sp>
    </p:spTree>
    <p:extLst>
      <p:ext uri="{BB962C8B-B14F-4D97-AF65-F5344CB8AC3E}">
        <p14:creationId xmlns:p14="http://schemas.microsoft.com/office/powerpoint/2010/main" val="498744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65A74-EE61-B89B-1B05-03A9E72EF8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FB1A24-D036-0C55-4260-1437EFB5EC0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4713753-BAA1-CC4C-953F-F1C99F3112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C5F21B-53BC-885E-12A0-97B3E32FBD42}"/>
              </a:ext>
            </a:extLst>
          </p:cNvPr>
          <p:cNvSpPr>
            <a:spLocks noGrp="1"/>
          </p:cNvSpPr>
          <p:nvPr>
            <p:ph type="dt" sz="half" idx="10"/>
          </p:nvPr>
        </p:nvSpPr>
        <p:spPr/>
        <p:txBody>
          <a:bodyPr/>
          <a:lstStyle/>
          <a:p>
            <a:fld id="{5213ED28-C258-4B32-86FA-7B9535E15008}" type="datetimeFigureOut">
              <a:rPr lang="en-US" smtClean="0"/>
              <a:t>5/31/2025</a:t>
            </a:fld>
            <a:endParaRPr lang="en-US"/>
          </a:p>
        </p:txBody>
      </p:sp>
      <p:sp>
        <p:nvSpPr>
          <p:cNvPr id="6" name="Footer Placeholder 5">
            <a:extLst>
              <a:ext uri="{FF2B5EF4-FFF2-40B4-BE49-F238E27FC236}">
                <a16:creationId xmlns:a16="http://schemas.microsoft.com/office/drawing/2014/main" id="{65F7CF15-867E-7E06-1D77-37EB6657F4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3B65C5-4C01-0C83-DE5F-4D34E253F13A}"/>
              </a:ext>
            </a:extLst>
          </p:cNvPr>
          <p:cNvSpPr>
            <a:spLocks noGrp="1"/>
          </p:cNvSpPr>
          <p:nvPr>
            <p:ph type="sldNum" sz="quarter" idx="12"/>
          </p:nvPr>
        </p:nvSpPr>
        <p:spPr/>
        <p:txBody>
          <a:bodyPr/>
          <a:lstStyle/>
          <a:p>
            <a:fld id="{1CD548BE-8493-46DA-8A40-64098EEA5881}" type="slidenum">
              <a:rPr lang="en-US" smtClean="0"/>
              <a:t>‹#›</a:t>
            </a:fld>
            <a:endParaRPr lang="en-US"/>
          </a:p>
        </p:txBody>
      </p:sp>
    </p:spTree>
    <p:extLst>
      <p:ext uri="{BB962C8B-B14F-4D97-AF65-F5344CB8AC3E}">
        <p14:creationId xmlns:p14="http://schemas.microsoft.com/office/powerpoint/2010/main" val="3104203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4ABA30-01AB-29F2-2C69-44B3FE01DF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098638-A209-906C-5E21-8F427D81F9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EA383D-AD60-E78E-A764-FD601E78F3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213ED28-C258-4B32-86FA-7B9535E15008}" type="datetimeFigureOut">
              <a:rPr lang="en-US" smtClean="0"/>
              <a:t>5/31/2025</a:t>
            </a:fld>
            <a:endParaRPr lang="en-US"/>
          </a:p>
        </p:txBody>
      </p:sp>
      <p:sp>
        <p:nvSpPr>
          <p:cNvPr id="5" name="Footer Placeholder 4">
            <a:extLst>
              <a:ext uri="{FF2B5EF4-FFF2-40B4-BE49-F238E27FC236}">
                <a16:creationId xmlns:a16="http://schemas.microsoft.com/office/drawing/2014/main" id="{072EBD03-510B-125B-8E24-50EA1CE456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4198EB0-AA5F-9EC7-D3F4-44E02BCF680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D548BE-8493-46DA-8A40-64098EEA5881}" type="slidenum">
              <a:rPr lang="en-US" smtClean="0"/>
              <a:t>‹#›</a:t>
            </a:fld>
            <a:endParaRPr lang="en-US"/>
          </a:p>
        </p:txBody>
      </p:sp>
    </p:spTree>
    <p:extLst>
      <p:ext uri="{BB962C8B-B14F-4D97-AF65-F5344CB8AC3E}">
        <p14:creationId xmlns:p14="http://schemas.microsoft.com/office/powerpoint/2010/main" val="3861758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3C27209-7DE3-25C2-B343-B10E914BE7D3}"/>
              </a:ext>
            </a:extLst>
          </p:cNvPr>
          <p:cNvSpPr/>
          <p:nvPr/>
        </p:nvSpPr>
        <p:spPr>
          <a:xfrm>
            <a:off x="0" y="3158551"/>
            <a:ext cx="12192000" cy="3699449"/>
          </a:xfrm>
          <a:prstGeom prst="rect">
            <a:avLst/>
          </a:prstGeom>
          <a:solidFill>
            <a:srgbClr val="E3E3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B354959-9C33-7CA5-5438-6AAD4FCCC399}"/>
              </a:ext>
            </a:extLst>
          </p:cNvPr>
          <p:cNvSpPr/>
          <p:nvPr/>
        </p:nvSpPr>
        <p:spPr>
          <a:xfrm>
            <a:off x="0" y="3158119"/>
            <a:ext cx="12192000" cy="141623"/>
          </a:xfrm>
          <a:prstGeom prst="rect">
            <a:avLst/>
          </a:prstGeom>
          <a:solidFill>
            <a:srgbClr val="9A97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Circles arranged to create texture on a flat surface">
            <a:extLst>
              <a:ext uri="{FF2B5EF4-FFF2-40B4-BE49-F238E27FC236}">
                <a16:creationId xmlns:a16="http://schemas.microsoft.com/office/drawing/2014/main" id="{3A92C8B7-32F3-1957-22DB-BF1E071CFDBF}"/>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l="22351" t="3281"/>
          <a:stretch/>
        </p:blipFill>
        <p:spPr>
          <a:xfrm rot="5400000">
            <a:off x="4246060" y="-1087941"/>
            <a:ext cx="3699881" cy="12192001"/>
          </a:xfrm>
          <a:prstGeom prst="rect">
            <a:avLst/>
          </a:prstGeom>
        </p:spPr>
      </p:pic>
      <p:sp>
        <p:nvSpPr>
          <p:cNvPr id="4" name="TextBox 3">
            <a:extLst>
              <a:ext uri="{FF2B5EF4-FFF2-40B4-BE49-F238E27FC236}">
                <a16:creationId xmlns:a16="http://schemas.microsoft.com/office/drawing/2014/main" id="{256D91EC-DE0E-49EA-2DF6-E75B3753A105}"/>
              </a:ext>
            </a:extLst>
          </p:cNvPr>
          <p:cNvSpPr txBox="1"/>
          <p:nvPr/>
        </p:nvSpPr>
        <p:spPr>
          <a:xfrm>
            <a:off x="417250" y="372862"/>
            <a:ext cx="6116715" cy="1569660"/>
          </a:xfrm>
          <a:prstGeom prst="rect">
            <a:avLst/>
          </a:prstGeom>
          <a:noFill/>
        </p:spPr>
        <p:txBody>
          <a:bodyPr wrap="square" rtlCol="0">
            <a:spAutoFit/>
          </a:bodyPr>
          <a:lstStyle/>
          <a:p>
            <a:r>
              <a:rPr lang="en-US" sz="3200" b="1" dirty="0">
                <a:solidFill>
                  <a:schemeClr val="tx1">
                    <a:lumMod val="65000"/>
                    <a:lumOff val="35000"/>
                  </a:schemeClr>
                </a:solidFill>
                <a:latin typeface="Century Gothic" panose="020B0502020202020204" pitchFamily="34" charset="0"/>
              </a:rPr>
              <a:t>Business Proposal Presentation Template Example</a:t>
            </a:r>
          </a:p>
        </p:txBody>
      </p:sp>
      <p:sp>
        <p:nvSpPr>
          <p:cNvPr id="5" name="TextBox 4">
            <a:extLst>
              <a:ext uri="{FF2B5EF4-FFF2-40B4-BE49-F238E27FC236}">
                <a16:creationId xmlns:a16="http://schemas.microsoft.com/office/drawing/2014/main" id="{971C3D7E-4AE1-9C05-B44C-6F54149025BB}"/>
              </a:ext>
            </a:extLst>
          </p:cNvPr>
          <p:cNvSpPr txBox="1"/>
          <p:nvPr/>
        </p:nvSpPr>
        <p:spPr>
          <a:xfrm>
            <a:off x="0" y="2208000"/>
            <a:ext cx="12192000" cy="861774"/>
          </a:xfrm>
          <a:prstGeom prst="rect">
            <a:avLst/>
          </a:prstGeom>
          <a:noFill/>
        </p:spPr>
        <p:txBody>
          <a:bodyPr wrap="square" rtlCol="0">
            <a:spAutoFit/>
          </a:bodyPr>
          <a:lstStyle/>
          <a:p>
            <a:pPr algn="ctr"/>
            <a:r>
              <a:rPr lang="en-US" sz="5000" dirty="0">
                <a:solidFill>
                  <a:schemeClr val="accent1"/>
                </a:solidFill>
                <a:latin typeface="Century Gothic" panose="020B0502020202020204" pitchFamily="34" charset="0"/>
              </a:rPr>
              <a:t>Business Proposal</a:t>
            </a:r>
          </a:p>
        </p:txBody>
      </p:sp>
      <p:sp>
        <p:nvSpPr>
          <p:cNvPr id="11" name="Arrow: Chevron 10">
            <a:extLst>
              <a:ext uri="{FF2B5EF4-FFF2-40B4-BE49-F238E27FC236}">
                <a16:creationId xmlns:a16="http://schemas.microsoft.com/office/drawing/2014/main" id="{DD6FD3AD-1936-0496-7B9F-8AC163F2FCE6}"/>
              </a:ext>
            </a:extLst>
          </p:cNvPr>
          <p:cNvSpPr/>
          <p:nvPr/>
        </p:nvSpPr>
        <p:spPr>
          <a:xfrm>
            <a:off x="2627790" y="2331337"/>
            <a:ext cx="497150" cy="615099"/>
          </a:xfrm>
          <a:prstGeom prst="chevron">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1C3CAA06-7AC9-23BE-A71C-4F9C20024309}"/>
              </a:ext>
            </a:extLst>
          </p:cNvPr>
          <p:cNvSpPr/>
          <p:nvPr/>
        </p:nvSpPr>
        <p:spPr>
          <a:xfrm>
            <a:off x="1856913" y="2331337"/>
            <a:ext cx="497150" cy="615099"/>
          </a:xfrm>
          <a:prstGeom prst="chevron">
            <a:avLst/>
          </a:prstGeom>
          <a:solidFill>
            <a:srgbClr val="39AC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row: Chevron 12">
            <a:extLst>
              <a:ext uri="{FF2B5EF4-FFF2-40B4-BE49-F238E27FC236}">
                <a16:creationId xmlns:a16="http://schemas.microsoft.com/office/drawing/2014/main" id="{C3E7E6B6-3013-8F8E-48C3-A1F92241148E}"/>
              </a:ext>
            </a:extLst>
          </p:cNvPr>
          <p:cNvSpPr/>
          <p:nvPr/>
        </p:nvSpPr>
        <p:spPr>
          <a:xfrm>
            <a:off x="974325" y="2331336"/>
            <a:ext cx="497150" cy="615099"/>
          </a:xfrm>
          <a:prstGeom prst="chevron">
            <a:avLst/>
          </a:prstGeom>
          <a:solidFill>
            <a:srgbClr val="BEE3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Arrow: Chevron 13">
            <a:extLst>
              <a:ext uri="{FF2B5EF4-FFF2-40B4-BE49-F238E27FC236}">
                <a16:creationId xmlns:a16="http://schemas.microsoft.com/office/drawing/2014/main" id="{5526B561-1D68-8D1B-83F5-E28F9C2C447B}"/>
              </a:ext>
            </a:extLst>
          </p:cNvPr>
          <p:cNvSpPr/>
          <p:nvPr/>
        </p:nvSpPr>
        <p:spPr>
          <a:xfrm rot="10800000">
            <a:off x="10812262" y="2331337"/>
            <a:ext cx="497150" cy="615099"/>
          </a:xfrm>
          <a:prstGeom prst="chevron">
            <a:avLst/>
          </a:prstGeom>
          <a:solidFill>
            <a:srgbClr val="BEE3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row: Chevron 14">
            <a:extLst>
              <a:ext uri="{FF2B5EF4-FFF2-40B4-BE49-F238E27FC236}">
                <a16:creationId xmlns:a16="http://schemas.microsoft.com/office/drawing/2014/main" id="{1672FC75-A694-6B93-1747-A95FAFE3C683}"/>
              </a:ext>
            </a:extLst>
          </p:cNvPr>
          <p:cNvSpPr/>
          <p:nvPr/>
        </p:nvSpPr>
        <p:spPr>
          <a:xfrm rot="10800000">
            <a:off x="10041385" y="2331337"/>
            <a:ext cx="497150" cy="615099"/>
          </a:xfrm>
          <a:prstGeom prst="chevron">
            <a:avLst/>
          </a:prstGeom>
          <a:solidFill>
            <a:srgbClr val="39AC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E38AF9E5-B4B1-B322-EA09-CE8B15F3ABAD}"/>
              </a:ext>
            </a:extLst>
          </p:cNvPr>
          <p:cNvSpPr/>
          <p:nvPr/>
        </p:nvSpPr>
        <p:spPr>
          <a:xfrm rot="10800000">
            <a:off x="9158797" y="2331336"/>
            <a:ext cx="497150" cy="615099"/>
          </a:xfrm>
          <a:prstGeom prst="chevron">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TextBox 19">
            <a:extLst>
              <a:ext uri="{FF2B5EF4-FFF2-40B4-BE49-F238E27FC236}">
                <a16:creationId xmlns:a16="http://schemas.microsoft.com/office/drawing/2014/main" id="{59CE6E96-1ED4-9009-3F2B-51ED6B391544}"/>
              </a:ext>
            </a:extLst>
          </p:cNvPr>
          <p:cNvSpPr txBox="1"/>
          <p:nvPr/>
        </p:nvSpPr>
        <p:spPr>
          <a:xfrm>
            <a:off x="277428" y="4063208"/>
            <a:ext cx="6094520" cy="2308324"/>
          </a:xfrm>
          <a:prstGeom prst="rect">
            <a:avLst/>
          </a:prstGeom>
          <a:noFill/>
        </p:spPr>
        <p:txBody>
          <a:bodyPr wrap="square">
            <a:spAutoFit/>
          </a:bodyPr>
          <a:lstStyle/>
          <a:p>
            <a:r>
              <a:rPr lang="en-US" b="1" dirty="0">
                <a:solidFill>
                  <a:schemeClr val="accent1"/>
                </a:solidFill>
                <a:latin typeface="Century Gothic" panose="020B0502020202020204" pitchFamily="34" charset="0"/>
              </a:rPr>
              <a:t>Proposal For</a:t>
            </a:r>
            <a:r>
              <a:rPr lang="en-US" dirty="0">
                <a:solidFill>
                  <a:schemeClr val="accent1"/>
                </a:solidFill>
                <a:latin typeface="Century Gothic" panose="020B0502020202020204" pitchFamily="34" charset="0"/>
              </a:rPr>
              <a:t>: Haven Manufacturing Group</a:t>
            </a:r>
          </a:p>
          <a:p>
            <a:r>
              <a:rPr lang="en-US" b="1" dirty="0">
                <a:solidFill>
                  <a:schemeClr val="accent1"/>
                </a:solidFill>
                <a:latin typeface="Century Gothic" panose="020B0502020202020204" pitchFamily="34" charset="0"/>
              </a:rPr>
              <a:t>Proposed By</a:t>
            </a:r>
            <a:r>
              <a:rPr lang="en-US" dirty="0">
                <a:solidFill>
                  <a:schemeClr val="accent1"/>
                </a:solidFill>
                <a:latin typeface="Century Gothic" panose="020B0502020202020204" pitchFamily="34" charset="0"/>
              </a:rPr>
              <a:t>: Alpha Performance Solutions</a:t>
            </a:r>
          </a:p>
          <a:p>
            <a:endParaRPr lang="en-US" dirty="0">
              <a:solidFill>
                <a:schemeClr val="accent1"/>
              </a:solidFill>
              <a:latin typeface="Century Gothic" panose="020B0502020202020204" pitchFamily="34" charset="0"/>
            </a:endParaRPr>
          </a:p>
          <a:p>
            <a:r>
              <a:rPr lang="en-US" b="1" dirty="0">
                <a:solidFill>
                  <a:schemeClr val="accent1"/>
                </a:solidFill>
                <a:latin typeface="Century Gothic" panose="020B0502020202020204" pitchFamily="34" charset="0"/>
              </a:rPr>
              <a:t>Contact Information</a:t>
            </a:r>
            <a:r>
              <a:rPr lang="en-US" dirty="0">
                <a:solidFill>
                  <a:schemeClr val="accent1"/>
                </a:solidFill>
                <a:latin typeface="Century Gothic" panose="020B0502020202020204" pitchFamily="34" charset="0"/>
              </a:rPr>
              <a:t>: spetrov@alphaperformance.com | (888) 555-9234</a:t>
            </a:r>
          </a:p>
          <a:p>
            <a:endParaRPr lang="en-US" b="1" dirty="0">
              <a:solidFill>
                <a:schemeClr val="accent1"/>
              </a:solidFill>
              <a:latin typeface="Century Gothic" panose="020B0502020202020204" pitchFamily="34" charset="0"/>
            </a:endParaRPr>
          </a:p>
          <a:p>
            <a:r>
              <a:rPr lang="en-US" b="1" dirty="0">
                <a:solidFill>
                  <a:schemeClr val="accent1"/>
                </a:solidFill>
                <a:latin typeface="Century Gothic" panose="020B0502020202020204" pitchFamily="34" charset="0"/>
              </a:rPr>
              <a:t>Date</a:t>
            </a:r>
            <a:r>
              <a:rPr lang="en-US" dirty="0">
                <a:solidFill>
                  <a:schemeClr val="accent1"/>
                </a:solidFill>
                <a:latin typeface="Century Gothic" panose="020B0502020202020204" pitchFamily="34" charset="0"/>
              </a:rPr>
              <a:t>: February 14, 20XX</a:t>
            </a:r>
          </a:p>
          <a:p>
            <a:r>
              <a:rPr lang="en-US" b="1" dirty="0">
                <a:solidFill>
                  <a:schemeClr val="accent1"/>
                </a:solidFill>
                <a:latin typeface="Century Gothic" panose="020B0502020202020204" pitchFamily="34" charset="0"/>
              </a:rPr>
              <a:t>Proposal ID</a:t>
            </a:r>
            <a:r>
              <a:rPr lang="en-US" dirty="0">
                <a:solidFill>
                  <a:schemeClr val="accent1"/>
                </a:solidFill>
                <a:latin typeface="Century Gothic" panose="020B0502020202020204" pitchFamily="34" charset="0"/>
              </a:rPr>
              <a:t>: APS-HMG-20XX-0214</a:t>
            </a:r>
          </a:p>
        </p:txBody>
      </p:sp>
    </p:spTree>
    <p:extLst>
      <p:ext uri="{BB962C8B-B14F-4D97-AF65-F5344CB8AC3E}">
        <p14:creationId xmlns:p14="http://schemas.microsoft.com/office/powerpoint/2010/main" val="1889534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3C750-029A-2257-0AC9-D0602F6BF708}"/>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29533220-C3A7-D970-C0CD-7068BEAB8DD4}"/>
              </a:ext>
            </a:extLst>
          </p:cNvPr>
          <p:cNvSpPr/>
          <p:nvPr/>
        </p:nvSpPr>
        <p:spPr>
          <a:xfrm>
            <a:off x="0" y="6096842"/>
            <a:ext cx="12192000" cy="809638"/>
          </a:xfrm>
          <a:prstGeom prst="rect">
            <a:avLst/>
          </a:prstGeom>
          <a:solidFill>
            <a:srgbClr val="9A97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CB84FDE4-6817-3D99-8850-308E66A5040D}"/>
              </a:ext>
            </a:extLst>
          </p:cNvPr>
          <p:cNvSpPr txBox="1"/>
          <p:nvPr/>
        </p:nvSpPr>
        <p:spPr>
          <a:xfrm>
            <a:off x="0" y="6291727"/>
            <a:ext cx="8389399" cy="430887"/>
          </a:xfrm>
          <a:prstGeom prst="rect">
            <a:avLst/>
          </a:prstGeom>
          <a:noFill/>
        </p:spPr>
        <p:txBody>
          <a:bodyPr wrap="square" rtlCol="0">
            <a:spAutoFit/>
          </a:bodyPr>
          <a:lstStyle/>
          <a:p>
            <a:r>
              <a:rPr lang="en-US" sz="2200" b="1" dirty="0">
                <a:solidFill>
                  <a:schemeClr val="bg1"/>
                </a:solidFill>
                <a:latin typeface="Century Gothic" panose="020B0502020202020204" pitchFamily="34" charset="0"/>
              </a:rPr>
              <a:t>8</a:t>
            </a:r>
            <a:r>
              <a:rPr lang="en-US" sz="2200" dirty="0">
                <a:solidFill>
                  <a:schemeClr val="bg1"/>
                </a:solidFill>
                <a:latin typeface="Century Gothic" panose="020B0502020202020204" pitchFamily="34" charset="0"/>
              </a:rPr>
              <a:t> Terms and Conditions</a:t>
            </a:r>
          </a:p>
        </p:txBody>
      </p:sp>
      <p:sp>
        <p:nvSpPr>
          <p:cNvPr id="4" name="Arrow: Chevron 3">
            <a:extLst>
              <a:ext uri="{FF2B5EF4-FFF2-40B4-BE49-F238E27FC236}">
                <a16:creationId xmlns:a16="http://schemas.microsoft.com/office/drawing/2014/main" id="{19B6A0B6-2795-B151-CD23-D7AA080A4311}"/>
              </a:ext>
            </a:extLst>
          </p:cNvPr>
          <p:cNvSpPr/>
          <p:nvPr/>
        </p:nvSpPr>
        <p:spPr>
          <a:xfrm rot="10800000">
            <a:off x="11512130" y="6408406"/>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Arrow: Chevron 5">
            <a:extLst>
              <a:ext uri="{FF2B5EF4-FFF2-40B4-BE49-F238E27FC236}">
                <a16:creationId xmlns:a16="http://schemas.microsoft.com/office/drawing/2014/main" id="{7550D8A4-CB85-562C-86B6-C58341980742}"/>
              </a:ext>
            </a:extLst>
          </p:cNvPr>
          <p:cNvSpPr/>
          <p:nvPr/>
        </p:nvSpPr>
        <p:spPr>
          <a:xfrm rot="10800000">
            <a:off x="11187845" y="6408405"/>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rrow: Chevron 26">
            <a:extLst>
              <a:ext uri="{FF2B5EF4-FFF2-40B4-BE49-F238E27FC236}">
                <a16:creationId xmlns:a16="http://schemas.microsoft.com/office/drawing/2014/main" id="{C24D6B8B-26CF-F62C-B871-26CB1071FEAD}"/>
              </a:ext>
            </a:extLst>
          </p:cNvPr>
          <p:cNvSpPr/>
          <p:nvPr/>
        </p:nvSpPr>
        <p:spPr>
          <a:xfrm rot="10800000">
            <a:off x="11823405" y="6408406"/>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7" name="Table 6">
            <a:extLst>
              <a:ext uri="{FF2B5EF4-FFF2-40B4-BE49-F238E27FC236}">
                <a16:creationId xmlns:a16="http://schemas.microsoft.com/office/drawing/2014/main" id="{639C56D7-E281-B430-A23F-28EFB03964A8}"/>
              </a:ext>
            </a:extLst>
          </p:cNvPr>
          <p:cNvGraphicFramePr>
            <a:graphicFrameLocks noGrp="1"/>
          </p:cNvGraphicFramePr>
          <p:nvPr>
            <p:extLst>
              <p:ext uri="{D42A27DB-BD31-4B8C-83A1-F6EECF244321}">
                <p14:modId xmlns:p14="http://schemas.microsoft.com/office/powerpoint/2010/main" val="91627063"/>
              </p:ext>
            </p:extLst>
          </p:nvPr>
        </p:nvGraphicFramePr>
        <p:xfrm>
          <a:off x="282803" y="386500"/>
          <a:ext cx="11773034" cy="5415005"/>
        </p:xfrm>
        <a:graphic>
          <a:graphicData uri="http://schemas.openxmlformats.org/drawingml/2006/table">
            <a:tbl>
              <a:tblPr firstRow="1" firstCol="1" bandRow="1"/>
              <a:tblGrid>
                <a:gridCol w="2894030">
                  <a:extLst>
                    <a:ext uri="{9D8B030D-6E8A-4147-A177-3AD203B41FA5}">
                      <a16:colId xmlns:a16="http://schemas.microsoft.com/office/drawing/2014/main" val="379159066"/>
                    </a:ext>
                  </a:extLst>
                </a:gridCol>
                <a:gridCol w="8879004">
                  <a:extLst>
                    <a:ext uri="{9D8B030D-6E8A-4147-A177-3AD203B41FA5}">
                      <a16:colId xmlns:a16="http://schemas.microsoft.com/office/drawing/2014/main" val="1456173260"/>
                    </a:ext>
                  </a:extLst>
                </a:gridCol>
              </a:tblGrid>
              <a:tr h="476835">
                <a:tc>
                  <a:txBody>
                    <a:bodyPr/>
                    <a:lstStyle/>
                    <a:p>
                      <a:pPr marL="0" marR="0">
                        <a:lnSpc>
                          <a:spcPct val="115000"/>
                        </a:lnSpc>
                        <a:spcAft>
                          <a:spcPts val="800"/>
                        </a:spcAft>
                        <a:buNone/>
                      </a:pPr>
                      <a:r>
                        <a:rPr lang="en-US" sz="1800" b="0" kern="100" dirty="0">
                          <a:solidFill>
                            <a:schemeClr val="accent1"/>
                          </a:solidFill>
                          <a:effectLst/>
                          <a:latin typeface="Century Gothic" panose="020B0502020202020204" pitchFamily="34" charset="0"/>
                          <a:ea typeface="Calibri" panose="020F0502020204030204" pitchFamily="34" charset="0"/>
                          <a:cs typeface="Times New Roman" panose="02020603050405020304" pitchFamily="18" charset="0"/>
                        </a:rPr>
                        <a:t>Clause</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BEE3F4"/>
                    </a:solidFill>
                  </a:tcPr>
                </a:tc>
                <a:tc>
                  <a:txBody>
                    <a:bodyPr/>
                    <a:lstStyle/>
                    <a:p>
                      <a:pPr marL="0" marR="0">
                        <a:lnSpc>
                          <a:spcPct val="115000"/>
                        </a:lnSpc>
                        <a:spcAft>
                          <a:spcPts val="800"/>
                        </a:spcAft>
                        <a:buNone/>
                      </a:pPr>
                      <a:r>
                        <a:rPr lang="en-US" sz="1800" b="0" kern="100" dirty="0">
                          <a:solidFill>
                            <a:schemeClr val="accent1"/>
                          </a:solidFill>
                          <a:effectLst/>
                          <a:latin typeface="Century Gothic" panose="020B0502020202020204" pitchFamily="34" charset="0"/>
                          <a:ea typeface="Calibri" panose="020F0502020204030204" pitchFamily="34" charset="0"/>
                          <a:cs typeface="Times New Roman" panose="02020603050405020304" pitchFamily="18" charset="0"/>
                        </a:rPr>
                        <a:t>Description</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BEE3F4"/>
                    </a:solidFill>
                  </a:tcPr>
                </a:tc>
                <a:extLst>
                  <a:ext uri="{0D108BD9-81ED-4DB2-BD59-A6C34878D82A}">
                    <a16:rowId xmlns:a16="http://schemas.microsoft.com/office/drawing/2014/main" val="2869120268"/>
                  </a:ext>
                </a:extLst>
              </a:tr>
              <a:tr h="987634">
                <a:tc>
                  <a:txBody>
                    <a:bodyPr/>
                    <a:lstStyle/>
                    <a:p>
                      <a:pPr marL="0" marR="0">
                        <a:lnSpc>
                          <a:spcPct val="115000"/>
                        </a:lnSpc>
                        <a:spcAft>
                          <a:spcPts val="800"/>
                        </a:spcAft>
                        <a:buNone/>
                      </a:pPr>
                      <a:r>
                        <a:rPr lang="en-US" sz="1600"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Proposal Validity</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2F3FA"/>
                    </a:solidFill>
                  </a:tcPr>
                </a:tc>
                <a:tc>
                  <a:txBody>
                    <a:bodyPr/>
                    <a:lstStyle/>
                    <a:p>
                      <a:pPr marL="0" marR="0">
                        <a:lnSpc>
                          <a:spcPct val="115000"/>
                        </a:lnSpc>
                        <a:spcAft>
                          <a:spcPts val="800"/>
                        </a:spcAft>
                        <a:buNone/>
                      </a:pPr>
                      <a:r>
                        <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Valid through March 31, 20XX.</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579970926"/>
                  </a:ext>
                </a:extLst>
              </a:tr>
              <a:tr h="987634">
                <a:tc>
                  <a:txBody>
                    <a:bodyPr/>
                    <a:lstStyle/>
                    <a:p>
                      <a:pPr marL="0" marR="0">
                        <a:lnSpc>
                          <a:spcPct val="115000"/>
                        </a:lnSpc>
                        <a:spcAft>
                          <a:spcPts val="800"/>
                        </a:spcAft>
                        <a:buNone/>
                      </a:pPr>
                      <a:r>
                        <a:rPr lang="en-US" sz="1600"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Scope Change</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2F3FA"/>
                    </a:solidFill>
                  </a:tcPr>
                </a:tc>
                <a:tc>
                  <a:txBody>
                    <a:bodyPr/>
                    <a:lstStyle/>
                    <a:p>
                      <a:pPr marL="0" marR="0">
                        <a:lnSpc>
                          <a:spcPct val="115000"/>
                        </a:lnSpc>
                        <a:spcAft>
                          <a:spcPts val="800"/>
                        </a:spcAft>
                        <a:buNone/>
                      </a:pPr>
                      <a:r>
                        <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Mutually agree to changes in writing.</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991850947"/>
                  </a:ext>
                </a:extLst>
              </a:tr>
              <a:tr h="987634">
                <a:tc>
                  <a:txBody>
                    <a:bodyPr/>
                    <a:lstStyle/>
                    <a:p>
                      <a:pPr marL="0" marR="0">
                        <a:lnSpc>
                          <a:spcPct val="115000"/>
                        </a:lnSpc>
                        <a:spcAft>
                          <a:spcPts val="800"/>
                        </a:spcAft>
                        <a:buNone/>
                      </a:pPr>
                      <a:r>
                        <a:rPr lang="en-US" sz="1600"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Payment Terms</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2F3FA"/>
                    </a:solidFill>
                  </a:tcPr>
                </a:tc>
                <a:tc>
                  <a:txBody>
                    <a:bodyPr/>
                    <a:lstStyle/>
                    <a:p>
                      <a:pPr marL="0" marR="0">
                        <a:lnSpc>
                          <a:spcPct val="115000"/>
                        </a:lnSpc>
                        <a:spcAft>
                          <a:spcPts val="800"/>
                        </a:spcAft>
                        <a:buNone/>
                      </a:pPr>
                      <a:r>
                        <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Refer to the pricing section for complete terms.</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131225106"/>
                  </a:ext>
                </a:extLst>
              </a:tr>
              <a:tr h="987634">
                <a:tc>
                  <a:txBody>
                    <a:bodyPr/>
                    <a:lstStyle/>
                    <a:p>
                      <a:pPr marL="0" marR="0">
                        <a:lnSpc>
                          <a:spcPct val="115000"/>
                        </a:lnSpc>
                        <a:spcAft>
                          <a:spcPts val="800"/>
                        </a:spcAft>
                        <a:buNone/>
                      </a:pPr>
                      <a:r>
                        <a:rPr lang="en-US" sz="1600"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Confidentiality</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2F3FA"/>
                    </a:solidFill>
                  </a:tcPr>
                </a:tc>
                <a:tc>
                  <a:txBody>
                    <a:bodyPr/>
                    <a:lstStyle/>
                    <a:p>
                      <a:pPr marL="0" marR="0">
                        <a:lnSpc>
                          <a:spcPct val="115000"/>
                        </a:lnSpc>
                        <a:spcAft>
                          <a:spcPts val="800"/>
                        </a:spcAft>
                        <a:buNone/>
                      </a:pPr>
                      <a:r>
                        <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All program data and insights will remain confidential.</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993981807"/>
                  </a:ext>
                </a:extLst>
              </a:tr>
              <a:tr h="987634">
                <a:tc>
                  <a:txBody>
                    <a:bodyPr/>
                    <a:lstStyle/>
                    <a:p>
                      <a:pPr marL="0" marR="0">
                        <a:lnSpc>
                          <a:spcPct val="115000"/>
                        </a:lnSpc>
                        <a:spcAft>
                          <a:spcPts val="800"/>
                        </a:spcAft>
                        <a:buNone/>
                      </a:pPr>
                      <a:r>
                        <a:rPr lang="en-US" sz="1600"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Support Terms</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2F3FA"/>
                    </a:solidFill>
                  </a:tcPr>
                </a:tc>
                <a:tc>
                  <a:txBody>
                    <a:bodyPr/>
                    <a:lstStyle/>
                    <a:p>
                      <a:pPr marL="0" marR="0">
                        <a:lnSpc>
                          <a:spcPct val="115000"/>
                        </a:lnSpc>
                        <a:spcAft>
                          <a:spcPts val="800"/>
                        </a:spcAft>
                        <a:buNone/>
                      </a:pPr>
                      <a:r>
                        <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Support is available Monday–Friday, 8:00 a.m. to 6:00 p.m. EST.</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777071756"/>
                  </a:ext>
                </a:extLst>
              </a:tr>
            </a:tbl>
          </a:graphicData>
        </a:graphic>
      </p:graphicFrame>
    </p:spTree>
    <p:extLst>
      <p:ext uri="{BB962C8B-B14F-4D97-AF65-F5344CB8AC3E}">
        <p14:creationId xmlns:p14="http://schemas.microsoft.com/office/powerpoint/2010/main" val="1732849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1DA79-CDE1-628F-9207-E4340F6FDBF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EB6089F8-81C6-8A1E-B309-748D59055003}"/>
              </a:ext>
            </a:extLst>
          </p:cNvPr>
          <p:cNvSpPr/>
          <p:nvPr/>
        </p:nvSpPr>
        <p:spPr>
          <a:xfrm>
            <a:off x="0" y="6096842"/>
            <a:ext cx="12192000" cy="809638"/>
          </a:xfrm>
          <a:prstGeom prst="rect">
            <a:avLst/>
          </a:prstGeom>
          <a:solidFill>
            <a:srgbClr val="9A97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FD42A75B-68AF-8924-6A99-0A36B6A3DB41}"/>
              </a:ext>
            </a:extLst>
          </p:cNvPr>
          <p:cNvSpPr txBox="1"/>
          <p:nvPr/>
        </p:nvSpPr>
        <p:spPr>
          <a:xfrm>
            <a:off x="0" y="6291727"/>
            <a:ext cx="8389399" cy="430887"/>
          </a:xfrm>
          <a:prstGeom prst="rect">
            <a:avLst/>
          </a:prstGeom>
          <a:noFill/>
        </p:spPr>
        <p:txBody>
          <a:bodyPr wrap="square" rtlCol="0">
            <a:spAutoFit/>
          </a:bodyPr>
          <a:lstStyle/>
          <a:p>
            <a:r>
              <a:rPr lang="en-US" sz="2200" b="1" dirty="0">
                <a:solidFill>
                  <a:schemeClr val="bg1"/>
                </a:solidFill>
                <a:latin typeface="Century Gothic" panose="020B0502020202020204" pitchFamily="34" charset="0"/>
              </a:rPr>
              <a:t>9</a:t>
            </a:r>
            <a:r>
              <a:rPr lang="en-US" sz="2200" dirty="0">
                <a:solidFill>
                  <a:schemeClr val="bg1"/>
                </a:solidFill>
                <a:latin typeface="Century Gothic" panose="020B0502020202020204" pitchFamily="34" charset="0"/>
              </a:rPr>
              <a:t> Call to Action and Contact</a:t>
            </a:r>
          </a:p>
        </p:txBody>
      </p:sp>
      <p:sp>
        <p:nvSpPr>
          <p:cNvPr id="4" name="Arrow: Chevron 3">
            <a:extLst>
              <a:ext uri="{FF2B5EF4-FFF2-40B4-BE49-F238E27FC236}">
                <a16:creationId xmlns:a16="http://schemas.microsoft.com/office/drawing/2014/main" id="{F4AF23CB-07BF-4B1F-AAE7-2954F7619D4E}"/>
              </a:ext>
            </a:extLst>
          </p:cNvPr>
          <p:cNvSpPr/>
          <p:nvPr/>
        </p:nvSpPr>
        <p:spPr>
          <a:xfrm rot="10800000">
            <a:off x="11512130" y="6408406"/>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Arrow: Chevron 5">
            <a:extLst>
              <a:ext uri="{FF2B5EF4-FFF2-40B4-BE49-F238E27FC236}">
                <a16:creationId xmlns:a16="http://schemas.microsoft.com/office/drawing/2014/main" id="{383CC2E6-7CA4-9EFC-BB55-A376A8D87BBB}"/>
              </a:ext>
            </a:extLst>
          </p:cNvPr>
          <p:cNvSpPr/>
          <p:nvPr/>
        </p:nvSpPr>
        <p:spPr>
          <a:xfrm rot="10800000">
            <a:off x="11187845" y="6408405"/>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rrow: Chevron 26">
            <a:extLst>
              <a:ext uri="{FF2B5EF4-FFF2-40B4-BE49-F238E27FC236}">
                <a16:creationId xmlns:a16="http://schemas.microsoft.com/office/drawing/2014/main" id="{62C0CCF4-2635-1DC9-C5FC-52662DF8288A}"/>
              </a:ext>
            </a:extLst>
          </p:cNvPr>
          <p:cNvSpPr/>
          <p:nvPr/>
        </p:nvSpPr>
        <p:spPr>
          <a:xfrm rot="10800000">
            <a:off x="11823405" y="6408406"/>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7" name="Table 6">
            <a:extLst>
              <a:ext uri="{FF2B5EF4-FFF2-40B4-BE49-F238E27FC236}">
                <a16:creationId xmlns:a16="http://schemas.microsoft.com/office/drawing/2014/main" id="{EB3DBE31-C8E7-00B6-7572-9E88B77336FB}"/>
              </a:ext>
            </a:extLst>
          </p:cNvPr>
          <p:cNvGraphicFramePr>
            <a:graphicFrameLocks noGrp="1"/>
          </p:cNvGraphicFramePr>
          <p:nvPr>
            <p:extLst>
              <p:ext uri="{D42A27DB-BD31-4B8C-83A1-F6EECF244321}">
                <p14:modId xmlns:p14="http://schemas.microsoft.com/office/powerpoint/2010/main" val="1743370063"/>
              </p:ext>
            </p:extLst>
          </p:nvPr>
        </p:nvGraphicFramePr>
        <p:xfrm>
          <a:off x="282803" y="386500"/>
          <a:ext cx="11773034" cy="5414595"/>
        </p:xfrm>
        <a:graphic>
          <a:graphicData uri="http://schemas.openxmlformats.org/drawingml/2006/table">
            <a:tbl>
              <a:tblPr firstRow="1" firstCol="1" bandRow="1"/>
              <a:tblGrid>
                <a:gridCol w="2894030">
                  <a:extLst>
                    <a:ext uri="{9D8B030D-6E8A-4147-A177-3AD203B41FA5}">
                      <a16:colId xmlns:a16="http://schemas.microsoft.com/office/drawing/2014/main" val="379159066"/>
                    </a:ext>
                  </a:extLst>
                </a:gridCol>
                <a:gridCol w="8879004">
                  <a:extLst>
                    <a:ext uri="{9D8B030D-6E8A-4147-A177-3AD203B41FA5}">
                      <a16:colId xmlns:a16="http://schemas.microsoft.com/office/drawing/2014/main" val="1456173260"/>
                    </a:ext>
                  </a:extLst>
                </a:gridCol>
              </a:tblGrid>
              <a:tr h="476835">
                <a:tc>
                  <a:txBody>
                    <a:bodyPr/>
                    <a:lstStyle/>
                    <a:p>
                      <a:pPr marL="0" marR="0">
                        <a:lnSpc>
                          <a:spcPct val="115000"/>
                        </a:lnSpc>
                        <a:spcAft>
                          <a:spcPts val="800"/>
                        </a:spcAft>
                        <a:buNone/>
                      </a:pPr>
                      <a:r>
                        <a:rPr lang="en-US" sz="1800" b="0" kern="100" dirty="0">
                          <a:solidFill>
                            <a:schemeClr val="accent1"/>
                          </a:solidFill>
                          <a:effectLst/>
                          <a:latin typeface="Century Gothic" panose="020B0502020202020204" pitchFamily="34" charset="0"/>
                          <a:ea typeface="Calibri" panose="020F0502020204030204" pitchFamily="34" charset="0"/>
                          <a:cs typeface="Times New Roman" panose="02020603050405020304" pitchFamily="18" charset="0"/>
                        </a:rPr>
                        <a:t>Item</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BEE3F4"/>
                    </a:solidFill>
                  </a:tcPr>
                </a:tc>
                <a:tc>
                  <a:txBody>
                    <a:bodyPr/>
                    <a:lstStyle/>
                    <a:p>
                      <a:pPr marL="0" marR="0">
                        <a:lnSpc>
                          <a:spcPct val="115000"/>
                        </a:lnSpc>
                        <a:spcAft>
                          <a:spcPts val="800"/>
                        </a:spcAft>
                        <a:buNone/>
                      </a:pPr>
                      <a:r>
                        <a:rPr lang="en-US" sz="1800" b="0" kern="100" dirty="0">
                          <a:solidFill>
                            <a:schemeClr val="accent1"/>
                          </a:solidFill>
                          <a:effectLst/>
                          <a:latin typeface="Century Gothic" panose="020B0502020202020204" pitchFamily="34" charset="0"/>
                          <a:ea typeface="Calibri" panose="020F0502020204030204" pitchFamily="34" charset="0"/>
                          <a:cs typeface="Times New Roman" panose="02020603050405020304" pitchFamily="18" charset="0"/>
                        </a:rPr>
                        <a:t>Description</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BEE3F4"/>
                    </a:solidFill>
                  </a:tcPr>
                </a:tc>
                <a:extLst>
                  <a:ext uri="{0D108BD9-81ED-4DB2-BD59-A6C34878D82A}">
                    <a16:rowId xmlns:a16="http://schemas.microsoft.com/office/drawing/2014/main" val="2869120268"/>
                  </a:ext>
                </a:extLst>
              </a:tr>
              <a:tr h="2468880">
                <a:tc>
                  <a:txBody>
                    <a:bodyPr/>
                    <a:lstStyle/>
                    <a:p>
                      <a:pPr marL="0" marR="0">
                        <a:lnSpc>
                          <a:spcPct val="115000"/>
                        </a:lnSpc>
                        <a:spcAft>
                          <a:spcPts val="800"/>
                        </a:spcAft>
                        <a:buNone/>
                      </a:pPr>
                      <a:r>
                        <a:rPr lang="en-US" sz="1600"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Next Steps</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2F3FA"/>
                    </a:solidFill>
                  </a:tcPr>
                </a:tc>
                <a:tc>
                  <a:txBody>
                    <a:bodyPr/>
                    <a:lstStyle/>
                    <a:p>
                      <a:pPr marL="0" marR="0">
                        <a:lnSpc>
                          <a:spcPct val="115000"/>
                        </a:lnSpc>
                        <a:spcAft>
                          <a:spcPts val="800"/>
                        </a:spcAft>
                        <a:buNone/>
                      </a:pPr>
                      <a:r>
                        <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Sign and return the proposal to confirm schedule and delivery.</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579970926"/>
                  </a:ext>
                </a:extLst>
              </a:tr>
              <a:tr h="2468880">
                <a:tc>
                  <a:txBody>
                    <a:bodyPr/>
                    <a:lstStyle/>
                    <a:p>
                      <a:pPr marL="0" marR="0">
                        <a:lnSpc>
                          <a:spcPct val="115000"/>
                        </a:lnSpc>
                        <a:spcAft>
                          <a:spcPts val="800"/>
                        </a:spcAft>
                        <a:buNone/>
                      </a:pPr>
                      <a:r>
                        <a:rPr lang="en-US" sz="1600"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Primary Contact</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2F3FA"/>
                    </a:solidFill>
                  </a:tcPr>
                </a:tc>
                <a:tc>
                  <a:txBody>
                    <a:bodyPr/>
                    <a:lstStyle/>
                    <a:p>
                      <a:pPr marL="0" marR="0">
                        <a:lnSpc>
                          <a:spcPct val="115000"/>
                        </a:lnSpc>
                        <a:spcAft>
                          <a:spcPts val="800"/>
                        </a:spcAft>
                        <a:buNone/>
                      </a:pPr>
                      <a:r>
                        <a:rPr lang="pt-BR"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Sasha Petrov, Program Director – spetrov@alphaperformance.com</a:t>
                      </a:r>
                      <a:endPar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991850947"/>
                  </a:ext>
                </a:extLst>
              </a:tr>
            </a:tbl>
          </a:graphicData>
        </a:graphic>
      </p:graphicFrame>
    </p:spTree>
    <p:extLst>
      <p:ext uri="{BB962C8B-B14F-4D97-AF65-F5344CB8AC3E}">
        <p14:creationId xmlns:p14="http://schemas.microsoft.com/office/powerpoint/2010/main" val="10486044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0C7DAA-304F-D333-ACB5-0719D6613755}"/>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691B2335-A8AA-3FC8-AD31-B571A40CF2AA}"/>
              </a:ext>
            </a:extLst>
          </p:cNvPr>
          <p:cNvSpPr/>
          <p:nvPr/>
        </p:nvSpPr>
        <p:spPr>
          <a:xfrm>
            <a:off x="0" y="6096842"/>
            <a:ext cx="12192000" cy="809638"/>
          </a:xfrm>
          <a:prstGeom prst="rect">
            <a:avLst/>
          </a:prstGeom>
          <a:solidFill>
            <a:srgbClr val="9A97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2503C42-D893-CD4A-D68C-957E85380F3F}"/>
              </a:ext>
            </a:extLst>
          </p:cNvPr>
          <p:cNvSpPr txBox="1"/>
          <p:nvPr/>
        </p:nvSpPr>
        <p:spPr>
          <a:xfrm>
            <a:off x="0" y="6291727"/>
            <a:ext cx="8389399" cy="430887"/>
          </a:xfrm>
          <a:prstGeom prst="rect">
            <a:avLst/>
          </a:prstGeom>
          <a:noFill/>
        </p:spPr>
        <p:txBody>
          <a:bodyPr wrap="square" rtlCol="0">
            <a:spAutoFit/>
          </a:bodyPr>
          <a:lstStyle/>
          <a:p>
            <a:r>
              <a:rPr lang="en-US" sz="2200" b="1" dirty="0">
                <a:solidFill>
                  <a:schemeClr val="bg1"/>
                </a:solidFill>
                <a:latin typeface="Century Gothic" panose="020B0502020202020204" pitchFamily="34" charset="0"/>
              </a:rPr>
              <a:t>10</a:t>
            </a:r>
            <a:r>
              <a:rPr lang="en-US" sz="2200" dirty="0">
                <a:solidFill>
                  <a:schemeClr val="bg1"/>
                </a:solidFill>
                <a:latin typeface="Century Gothic" panose="020B0502020202020204" pitchFamily="34" charset="0"/>
              </a:rPr>
              <a:t> Appendices</a:t>
            </a:r>
          </a:p>
        </p:txBody>
      </p:sp>
      <p:sp>
        <p:nvSpPr>
          <p:cNvPr id="4" name="Arrow: Chevron 3">
            <a:extLst>
              <a:ext uri="{FF2B5EF4-FFF2-40B4-BE49-F238E27FC236}">
                <a16:creationId xmlns:a16="http://schemas.microsoft.com/office/drawing/2014/main" id="{9C977B27-961C-966A-C4D2-08D532E0B50A}"/>
              </a:ext>
            </a:extLst>
          </p:cNvPr>
          <p:cNvSpPr/>
          <p:nvPr/>
        </p:nvSpPr>
        <p:spPr>
          <a:xfrm rot="10800000">
            <a:off x="11512130" y="6408406"/>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Arrow: Chevron 5">
            <a:extLst>
              <a:ext uri="{FF2B5EF4-FFF2-40B4-BE49-F238E27FC236}">
                <a16:creationId xmlns:a16="http://schemas.microsoft.com/office/drawing/2014/main" id="{27C1DDAB-EA87-ED37-4D3E-65E50230B5D1}"/>
              </a:ext>
            </a:extLst>
          </p:cNvPr>
          <p:cNvSpPr/>
          <p:nvPr/>
        </p:nvSpPr>
        <p:spPr>
          <a:xfrm rot="10800000">
            <a:off x="11187845" y="6408405"/>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rrow: Chevron 26">
            <a:extLst>
              <a:ext uri="{FF2B5EF4-FFF2-40B4-BE49-F238E27FC236}">
                <a16:creationId xmlns:a16="http://schemas.microsoft.com/office/drawing/2014/main" id="{BD664836-6251-5B20-57C6-2632774D143E}"/>
              </a:ext>
            </a:extLst>
          </p:cNvPr>
          <p:cNvSpPr/>
          <p:nvPr/>
        </p:nvSpPr>
        <p:spPr>
          <a:xfrm rot="10800000">
            <a:off x="11823405" y="6408406"/>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7" name="Table 6">
            <a:extLst>
              <a:ext uri="{FF2B5EF4-FFF2-40B4-BE49-F238E27FC236}">
                <a16:creationId xmlns:a16="http://schemas.microsoft.com/office/drawing/2014/main" id="{F63FFD45-F101-B1DB-EB26-E703D19CCDA0}"/>
              </a:ext>
            </a:extLst>
          </p:cNvPr>
          <p:cNvGraphicFramePr>
            <a:graphicFrameLocks noGrp="1"/>
          </p:cNvGraphicFramePr>
          <p:nvPr>
            <p:extLst>
              <p:ext uri="{D42A27DB-BD31-4B8C-83A1-F6EECF244321}">
                <p14:modId xmlns:p14="http://schemas.microsoft.com/office/powerpoint/2010/main" val="2541162348"/>
              </p:ext>
            </p:extLst>
          </p:nvPr>
        </p:nvGraphicFramePr>
        <p:xfrm>
          <a:off x="282803" y="386500"/>
          <a:ext cx="11773034" cy="5231715"/>
        </p:xfrm>
        <a:graphic>
          <a:graphicData uri="http://schemas.openxmlformats.org/drawingml/2006/table">
            <a:tbl>
              <a:tblPr firstRow="1" firstCol="1" bandRow="1"/>
              <a:tblGrid>
                <a:gridCol w="2894030">
                  <a:extLst>
                    <a:ext uri="{9D8B030D-6E8A-4147-A177-3AD203B41FA5}">
                      <a16:colId xmlns:a16="http://schemas.microsoft.com/office/drawing/2014/main" val="379159066"/>
                    </a:ext>
                  </a:extLst>
                </a:gridCol>
                <a:gridCol w="8879004">
                  <a:extLst>
                    <a:ext uri="{9D8B030D-6E8A-4147-A177-3AD203B41FA5}">
                      <a16:colId xmlns:a16="http://schemas.microsoft.com/office/drawing/2014/main" val="1456173260"/>
                    </a:ext>
                  </a:extLst>
                </a:gridCol>
              </a:tblGrid>
              <a:tr h="476835">
                <a:tc>
                  <a:txBody>
                    <a:bodyPr/>
                    <a:lstStyle/>
                    <a:p>
                      <a:pPr marL="0" marR="0">
                        <a:lnSpc>
                          <a:spcPct val="115000"/>
                        </a:lnSpc>
                        <a:spcAft>
                          <a:spcPts val="800"/>
                        </a:spcAft>
                        <a:buNone/>
                      </a:pPr>
                      <a:r>
                        <a:rPr lang="en-US" sz="1800" b="0" kern="100" dirty="0">
                          <a:solidFill>
                            <a:schemeClr val="accent1"/>
                          </a:solidFill>
                          <a:effectLst/>
                          <a:latin typeface="Century Gothic" panose="020B0502020202020204" pitchFamily="34" charset="0"/>
                          <a:ea typeface="Calibri" panose="020F0502020204030204" pitchFamily="34" charset="0"/>
                          <a:cs typeface="Times New Roman" panose="02020603050405020304" pitchFamily="18" charset="0"/>
                        </a:rPr>
                        <a:t>Appendix</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BEE3F4"/>
                    </a:solidFill>
                  </a:tcPr>
                </a:tc>
                <a:tc>
                  <a:txBody>
                    <a:bodyPr/>
                    <a:lstStyle/>
                    <a:p>
                      <a:pPr marL="0" marR="0">
                        <a:lnSpc>
                          <a:spcPct val="115000"/>
                        </a:lnSpc>
                        <a:spcAft>
                          <a:spcPts val="800"/>
                        </a:spcAft>
                        <a:buNone/>
                      </a:pPr>
                      <a:r>
                        <a:rPr lang="en-US" sz="1800" b="0" kern="100" dirty="0">
                          <a:solidFill>
                            <a:schemeClr val="accent1"/>
                          </a:solidFill>
                          <a:effectLst/>
                          <a:latin typeface="Century Gothic" panose="020B0502020202020204" pitchFamily="34" charset="0"/>
                          <a:ea typeface="Calibri" panose="020F0502020204030204" pitchFamily="34" charset="0"/>
                          <a:cs typeface="Times New Roman" panose="02020603050405020304" pitchFamily="18" charset="0"/>
                        </a:rPr>
                        <a:t>Description</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BEE3F4"/>
                    </a:solidFill>
                  </a:tcPr>
                </a:tc>
                <a:extLst>
                  <a:ext uri="{0D108BD9-81ED-4DB2-BD59-A6C34878D82A}">
                    <a16:rowId xmlns:a16="http://schemas.microsoft.com/office/drawing/2014/main" val="2869120268"/>
                  </a:ext>
                </a:extLst>
              </a:tr>
              <a:tr h="1188720">
                <a:tc>
                  <a:txBody>
                    <a:bodyPr/>
                    <a:lstStyle/>
                    <a:p>
                      <a:pPr marL="0" marR="0">
                        <a:lnSpc>
                          <a:spcPct val="115000"/>
                        </a:lnSpc>
                        <a:spcAft>
                          <a:spcPts val="800"/>
                        </a:spcAft>
                        <a:buNone/>
                      </a:pPr>
                      <a:r>
                        <a:rPr lang="en-US" sz="1600"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Appendix A</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2F3FA"/>
                    </a:solidFill>
                  </a:tcPr>
                </a:tc>
                <a:tc>
                  <a:txBody>
                    <a:bodyPr/>
                    <a:lstStyle/>
                    <a:p>
                      <a:pPr marL="0" marR="0">
                        <a:lnSpc>
                          <a:spcPct val="115000"/>
                        </a:lnSpc>
                        <a:spcAft>
                          <a:spcPts val="800"/>
                        </a:spcAft>
                        <a:buNone/>
                      </a:pPr>
                      <a:r>
                        <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Sample curriculum and weekly module breakdown</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579970926"/>
                  </a:ext>
                </a:extLst>
              </a:tr>
              <a:tr h="1188720">
                <a:tc>
                  <a:txBody>
                    <a:bodyPr/>
                    <a:lstStyle/>
                    <a:p>
                      <a:pPr marL="0" marR="0">
                        <a:lnSpc>
                          <a:spcPct val="115000"/>
                        </a:lnSpc>
                        <a:spcAft>
                          <a:spcPts val="800"/>
                        </a:spcAft>
                        <a:buNone/>
                      </a:pPr>
                      <a:r>
                        <a:rPr lang="en-US" sz="1600"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Appendix B</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2F3FA"/>
                    </a:solidFill>
                  </a:tcPr>
                </a:tc>
                <a:tc>
                  <a:txBody>
                    <a:bodyPr/>
                    <a:lstStyle/>
                    <a:p>
                      <a:pPr marL="0" marR="0">
                        <a:lnSpc>
                          <a:spcPct val="115000"/>
                        </a:lnSpc>
                        <a:spcAft>
                          <a:spcPts val="800"/>
                        </a:spcAft>
                        <a:buNone/>
                      </a:pPr>
                      <a:r>
                        <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Participant evaluation and feedback form</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991850947"/>
                  </a:ext>
                </a:extLst>
              </a:tr>
              <a:tr h="1188720">
                <a:tc>
                  <a:txBody>
                    <a:bodyPr/>
                    <a:lstStyle/>
                    <a:p>
                      <a:pPr marL="0" marR="0">
                        <a:lnSpc>
                          <a:spcPct val="115000"/>
                        </a:lnSpc>
                        <a:spcAft>
                          <a:spcPts val="800"/>
                        </a:spcAft>
                        <a:buNone/>
                      </a:pPr>
                      <a:r>
                        <a:rPr lang="en-US" sz="1600"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Appendix C</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2F3FA"/>
                    </a:solidFill>
                  </a:tcPr>
                </a:tc>
                <a:tc>
                  <a:txBody>
                    <a:bodyPr/>
                    <a:lstStyle/>
                    <a:p>
                      <a:pPr marL="0" marR="0">
                        <a:lnSpc>
                          <a:spcPct val="115000"/>
                        </a:lnSpc>
                        <a:spcAft>
                          <a:spcPts val="800"/>
                        </a:spcAft>
                        <a:buNone/>
                      </a:pPr>
                      <a:r>
                        <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Service agreement and cancellation policy</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131225106"/>
                  </a:ext>
                </a:extLst>
              </a:tr>
              <a:tr h="1188720">
                <a:tc>
                  <a:txBody>
                    <a:bodyPr/>
                    <a:lstStyle/>
                    <a:p>
                      <a:pPr marL="0" marR="0">
                        <a:lnSpc>
                          <a:spcPct val="115000"/>
                        </a:lnSpc>
                        <a:spcAft>
                          <a:spcPts val="800"/>
                        </a:spcAft>
                        <a:buNone/>
                      </a:pPr>
                      <a:r>
                        <a:rPr lang="en-US" sz="1600"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Appendix D</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2F3FA"/>
                    </a:solidFill>
                  </a:tcPr>
                </a:tc>
                <a:tc>
                  <a:txBody>
                    <a:bodyPr/>
                    <a:lstStyle/>
                    <a:p>
                      <a:pPr marL="0" marR="0">
                        <a:lnSpc>
                          <a:spcPct val="115000"/>
                        </a:lnSpc>
                        <a:spcAft>
                          <a:spcPts val="800"/>
                        </a:spcAft>
                        <a:buNone/>
                      </a:pPr>
                      <a:r>
                        <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Case study: Tech Industries training outcome summary</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993981807"/>
                  </a:ext>
                </a:extLst>
              </a:tr>
            </a:tbl>
          </a:graphicData>
        </a:graphic>
      </p:graphicFrame>
      <p:sp>
        <p:nvSpPr>
          <p:cNvPr id="5" name="TextBox 4">
            <a:extLst>
              <a:ext uri="{FF2B5EF4-FFF2-40B4-BE49-F238E27FC236}">
                <a16:creationId xmlns:a16="http://schemas.microsoft.com/office/drawing/2014/main" id="{76562A82-7FDB-B3EC-783C-7652A59702EB}"/>
              </a:ext>
            </a:extLst>
          </p:cNvPr>
          <p:cNvSpPr txBox="1"/>
          <p:nvPr/>
        </p:nvSpPr>
        <p:spPr>
          <a:xfrm>
            <a:off x="3120464" y="5722400"/>
            <a:ext cx="6097712"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buNone/>
            </a:pPr>
            <a:r>
              <a:rPr lang="en-US" sz="1200" b="0" i="1" u="none" strike="noStrike" dirty="0">
                <a:solidFill>
                  <a:srgbClr val="001033"/>
                </a:solidFill>
                <a:effectLst/>
                <a:latin typeface="Century Gothic" panose="020B0502020202020204" pitchFamily="34" charset="0"/>
              </a:rPr>
              <a:t>Provided by Smartsheet, Inc.</a:t>
            </a:r>
            <a:endParaRPr lang="en-US" sz="1200" b="0" dirty="0">
              <a:solidFill>
                <a:srgbClr val="001033"/>
              </a:solidFill>
              <a:effectLst/>
              <a:latin typeface="Century Gothic" panose="020B0502020202020204" pitchFamily="34" charset="0"/>
            </a:endParaRPr>
          </a:p>
        </p:txBody>
      </p:sp>
    </p:spTree>
    <p:extLst>
      <p:ext uri="{BB962C8B-B14F-4D97-AF65-F5344CB8AC3E}">
        <p14:creationId xmlns:p14="http://schemas.microsoft.com/office/powerpoint/2010/main" val="3465719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BD65F5-1230-5DC2-1B10-DEBA57FCA47D}"/>
              </a:ext>
            </a:extLst>
          </p:cNvPr>
          <p:cNvSpPr txBox="1"/>
          <p:nvPr/>
        </p:nvSpPr>
        <p:spPr>
          <a:xfrm>
            <a:off x="0" y="192769"/>
            <a:ext cx="12192000" cy="861774"/>
          </a:xfrm>
          <a:prstGeom prst="rect">
            <a:avLst/>
          </a:prstGeom>
          <a:noFill/>
        </p:spPr>
        <p:txBody>
          <a:bodyPr wrap="square" rtlCol="0">
            <a:spAutoFit/>
          </a:bodyPr>
          <a:lstStyle/>
          <a:p>
            <a:pPr algn="ctr"/>
            <a:r>
              <a:rPr lang="en-US" sz="5000" dirty="0">
                <a:solidFill>
                  <a:schemeClr val="accent1"/>
                </a:solidFill>
                <a:latin typeface="Century Gothic" panose="020B0502020202020204" pitchFamily="34" charset="0"/>
              </a:rPr>
              <a:t>Contents</a:t>
            </a:r>
          </a:p>
        </p:txBody>
      </p:sp>
      <p:sp>
        <p:nvSpPr>
          <p:cNvPr id="4" name="TextBox 3">
            <a:extLst>
              <a:ext uri="{FF2B5EF4-FFF2-40B4-BE49-F238E27FC236}">
                <a16:creationId xmlns:a16="http://schemas.microsoft.com/office/drawing/2014/main" id="{FDB91D55-7483-A41E-1766-DDA940F8ED9E}"/>
              </a:ext>
            </a:extLst>
          </p:cNvPr>
          <p:cNvSpPr txBox="1"/>
          <p:nvPr/>
        </p:nvSpPr>
        <p:spPr>
          <a:xfrm>
            <a:off x="4645241" y="1341032"/>
            <a:ext cx="6094520" cy="4883645"/>
          </a:xfrm>
          <a:prstGeom prst="rect">
            <a:avLst/>
          </a:prstGeom>
          <a:noFill/>
        </p:spPr>
        <p:txBody>
          <a:bodyPr wrap="square">
            <a:spAutoFit/>
          </a:bodyPr>
          <a:lstStyle/>
          <a:p>
            <a:pPr marL="0" marR="0">
              <a:lnSpc>
                <a:spcPct val="115000"/>
              </a:lnSpc>
              <a:spcAft>
                <a:spcPts val="800"/>
              </a:spcAft>
              <a:buNone/>
            </a:pPr>
            <a:r>
              <a:rPr lang="en-US" sz="2200" kern="100" dirty="0">
                <a:solidFill>
                  <a:srgbClr val="9A9715"/>
                </a:solidFill>
                <a:effectLst/>
                <a:latin typeface="Century Gothic" panose="020B0502020202020204" pitchFamily="34" charset="0"/>
                <a:ea typeface="Calibri" panose="020F0502020204030204" pitchFamily="34" charset="0"/>
                <a:cs typeface="Times New Roman" panose="02020603050405020304" pitchFamily="18" charset="0"/>
              </a:rPr>
              <a:t>1 Executive Summary</a:t>
            </a:r>
            <a:endParaRPr lang="en-US" sz="2200" kern="100" dirty="0">
              <a:solidFill>
                <a:srgbClr val="9A9715"/>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200" kern="100" dirty="0">
                <a:solidFill>
                  <a:srgbClr val="9A9715"/>
                </a:solidFill>
                <a:effectLst/>
                <a:latin typeface="Century Gothic" panose="020B0502020202020204" pitchFamily="34" charset="0"/>
                <a:ea typeface="Calibri" panose="020F0502020204030204" pitchFamily="34" charset="0"/>
                <a:cs typeface="Times New Roman" panose="02020603050405020304" pitchFamily="18" charset="0"/>
              </a:rPr>
              <a:t>2 Problem Statement and Client Need</a:t>
            </a:r>
            <a:endParaRPr lang="en-US" sz="2200" kern="100" dirty="0">
              <a:solidFill>
                <a:srgbClr val="9A9715"/>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200" kern="100" dirty="0">
                <a:solidFill>
                  <a:srgbClr val="9A9715"/>
                </a:solidFill>
                <a:effectLst/>
                <a:latin typeface="Century Gothic" panose="020B0502020202020204" pitchFamily="34" charset="0"/>
                <a:ea typeface="Calibri" panose="020F0502020204030204" pitchFamily="34" charset="0"/>
                <a:cs typeface="Times New Roman" panose="02020603050405020304" pitchFamily="18" charset="0"/>
              </a:rPr>
              <a:t>3 Proposed Solution</a:t>
            </a:r>
            <a:endParaRPr lang="en-US" sz="2200" kern="100" dirty="0">
              <a:solidFill>
                <a:srgbClr val="9A9715"/>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200" kern="100" dirty="0">
                <a:solidFill>
                  <a:srgbClr val="9A9715"/>
                </a:solidFill>
                <a:effectLst/>
                <a:latin typeface="Century Gothic" panose="020B0502020202020204" pitchFamily="34" charset="0"/>
                <a:ea typeface="Calibri" panose="020F0502020204030204" pitchFamily="34" charset="0"/>
                <a:cs typeface="Times New Roman" panose="02020603050405020304" pitchFamily="18" charset="0"/>
              </a:rPr>
              <a:t>4 Benefits and Value Proposition</a:t>
            </a:r>
            <a:endParaRPr lang="en-US" sz="2200" kern="100" dirty="0">
              <a:solidFill>
                <a:srgbClr val="9A9715"/>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200" kern="100" dirty="0">
                <a:solidFill>
                  <a:srgbClr val="9A9715"/>
                </a:solidFill>
                <a:effectLst/>
                <a:latin typeface="Century Gothic" panose="020B0502020202020204" pitchFamily="34" charset="0"/>
                <a:ea typeface="Calibri" panose="020F0502020204030204" pitchFamily="34" charset="0"/>
                <a:cs typeface="Times New Roman" panose="02020603050405020304" pitchFamily="18" charset="0"/>
              </a:rPr>
              <a:t>5    Scope of Work and Deliverables</a:t>
            </a:r>
            <a:endParaRPr lang="en-US" sz="2200" kern="100" dirty="0">
              <a:solidFill>
                <a:srgbClr val="9A9715"/>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200" kern="100" dirty="0">
                <a:solidFill>
                  <a:srgbClr val="9A9715"/>
                </a:solidFill>
                <a:effectLst/>
                <a:latin typeface="Century Gothic" panose="020B0502020202020204" pitchFamily="34" charset="0"/>
                <a:ea typeface="Calibri" panose="020F0502020204030204" pitchFamily="34" charset="0"/>
                <a:cs typeface="Times New Roman" panose="02020603050405020304" pitchFamily="18" charset="0"/>
              </a:rPr>
              <a:t>6 Pricing and Investment</a:t>
            </a:r>
            <a:endParaRPr lang="en-US" sz="2200" kern="100" dirty="0">
              <a:solidFill>
                <a:srgbClr val="9A9715"/>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200" kern="100" dirty="0">
                <a:solidFill>
                  <a:srgbClr val="9A9715"/>
                </a:solidFill>
                <a:effectLst/>
                <a:latin typeface="Century Gothic" panose="020B0502020202020204" pitchFamily="34" charset="0"/>
                <a:ea typeface="Calibri" panose="020F0502020204030204" pitchFamily="34" charset="0"/>
                <a:cs typeface="Times New Roman" panose="02020603050405020304" pitchFamily="18" charset="0"/>
              </a:rPr>
              <a:t>7 Timeline</a:t>
            </a:r>
            <a:endParaRPr lang="en-US" sz="2200" kern="100" dirty="0">
              <a:solidFill>
                <a:srgbClr val="9A9715"/>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200" kern="100" dirty="0">
                <a:solidFill>
                  <a:srgbClr val="9A9715"/>
                </a:solidFill>
                <a:effectLst/>
                <a:latin typeface="Century Gothic" panose="020B0502020202020204" pitchFamily="34" charset="0"/>
                <a:ea typeface="Calibri" panose="020F0502020204030204" pitchFamily="34" charset="0"/>
                <a:cs typeface="Times New Roman" panose="02020603050405020304" pitchFamily="18" charset="0"/>
              </a:rPr>
              <a:t>8 Terms and Conditions</a:t>
            </a:r>
            <a:endParaRPr lang="en-US" sz="2200" kern="100" dirty="0">
              <a:solidFill>
                <a:srgbClr val="9A9715"/>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buNone/>
            </a:pPr>
            <a:r>
              <a:rPr lang="en-US" sz="2200" kern="100" dirty="0">
                <a:solidFill>
                  <a:srgbClr val="9A9715"/>
                </a:solidFill>
                <a:effectLst/>
                <a:latin typeface="Century Gothic" panose="020B0502020202020204" pitchFamily="34" charset="0"/>
                <a:ea typeface="Calibri" panose="020F0502020204030204" pitchFamily="34" charset="0"/>
                <a:cs typeface="Times New Roman" panose="02020603050405020304" pitchFamily="18" charset="0"/>
              </a:rPr>
              <a:t>9 Call to Action and Contact</a:t>
            </a:r>
            <a:endParaRPr lang="en-US" sz="2200" kern="100" dirty="0">
              <a:solidFill>
                <a:srgbClr val="9A9715"/>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Aft>
                <a:spcPts val="800"/>
              </a:spcAft>
            </a:pPr>
            <a:r>
              <a:rPr lang="en-US" sz="2200" kern="100" dirty="0">
                <a:solidFill>
                  <a:srgbClr val="9A9715"/>
                </a:solidFill>
                <a:effectLst/>
                <a:latin typeface="Century Gothic" panose="020B0502020202020204" pitchFamily="34" charset="0"/>
                <a:ea typeface="Calibri" panose="020F0502020204030204" pitchFamily="34" charset="0"/>
                <a:cs typeface="Times New Roman" panose="02020603050405020304" pitchFamily="18" charset="0"/>
              </a:rPr>
              <a:t>10  Appendices</a:t>
            </a:r>
            <a:endParaRPr lang="en-US" sz="2200" kern="100" dirty="0">
              <a:solidFill>
                <a:srgbClr val="9A9715"/>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A994B3E0-D382-23C4-9BB7-52726B157C6D}"/>
              </a:ext>
            </a:extLst>
          </p:cNvPr>
          <p:cNvSpPr/>
          <p:nvPr/>
        </p:nvSpPr>
        <p:spPr>
          <a:xfrm>
            <a:off x="0" y="1"/>
            <a:ext cx="2592280" cy="6858000"/>
          </a:xfrm>
          <a:prstGeom prst="rect">
            <a:avLst/>
          </a:prstGeom>
          <a:solidFill>
            <a:srgbClr val="E3E33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41A165C-014A-131E-19BE-29F70141BC1A}"/>
              </a:ext>
            </a:extLst>
          </p:cNvPr>
          <p:cNvSpPr/>
          <p:nvPr/>
        </p:nvSpPr>
        <p:spPr>
          <a:xfrm rot="5400000">
            <a:off x="-944096" y="3321729"/>
            <a:ext cx="6858105" cy="214647"/>
          </a:xfrm>
          <a:prstGeom prst="rect">
            <a:avLst/>
          </a:prstGeom>
          <a:solidFill>
            <a:srgbClr val="9A97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Circles arranged to create texture on a flat surface">
            <a:extLst>
              <a:ext uri="{FF2B5EF4-FFF2-40B4-BE49-F238E27FC236}">
                <a16:creationId xmlns:a16="http://schemas.microsoft.com/office/drawing/2014/main" id="{8D0C6841-ED24-D515-2A8D-CB2646D0D864}"/>
              </a:ext>
            </a:extLst>
          </p:cNvPr>
          <p:cNvPicPr>
            <a:picLocks noChangeAspect="1"/>
          </p:cNvPicPr>
          <p:nvPr/>
        </p:nvPicPr>
        <p:blipFill>
          <a:blip r:embed="rId2">
            <a:alphaModFix amt="5000"/>
            <a:extLst>
              <a:ext uri="{28A0092B-C50C-407E-A947-70E740481C1C}">
                <a14:useLocalDpi xmlns:a14="http://schemas.microsoft.com/office/drawing/2010/main" val="0"/>
              </a:ext>
            </a:extLst>
          </a:blip>
          <a:srcRect/>
          <a:stretch/>
        </p:blipFill>
        <p:spPr>
          <a:xfrm rot="10800000">
            <a:off x="-3232" y="0"/>
            <a:ext cx="2592279" cy="6858000"/>
          </a:xfrm>
          <a:prstGeom prst="rect">
            <a:avLst/>
          </a:prstGeom>
        </p:spPr>
      </p:pic>
    </p:spTree>
    <p:extLst>
      <p:ext uri="{BB962C8B-B14F-4D97-AF65-F5344CB8AC3E}">
        <p14:creationId xmlns:p14="http://schemas.microsoft.com/office/powerpoint/2010/main" val="4073460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B6D5E8-5952-8D71-DAC3-498834D9A0C1}"/>
              </a:ext>
            </a:extLst>
          </p:cNvPr>
          <p:cNvSpPr/>
          <p:nvPr/>
        </p:nvSpPr>
        <p:spPr>
          <a:xfrm>
            <a:off x="0" y="6096842"/>
            <a:ext cx="12192000" cy="809638"/>
          </a:xfrm>
          <a:prstGeom prst="rect">
            <a:avLst/>
          </a:prstGeom>
          <a:solidFill>
            <a:srgbClr val="9A97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E3E3115C-E999-6291-1F34-D9D76B0DD9DF}"/>
              </a:ext>
            </a:extLst>
          </p:cNvPr>
          <p:cNvSpPr txBox="1"/>
          <p:nvPr/>
        </p:nvSpPr>
        <p:spPr>
          <a:xfrm>
            <a:off x="0" y="6291727"/>
            <a:ext cx="8389399" cy="430887"/>
          </a:xfrm>
          <a:prstGeom prst="rect">
            <a:avLst/>
          </a:prstGeom>
          <a:noFill/>
        </p:spPr>
        <p:txBody>
          <a:bodyPr wrap="square" rtlCol="0">
            <a:spAutoFit/>
          </a:bodyPr>
          <a:lstStyle/>
          <a:p>
            <a:r>
              <a:rPr lang="en-US" sz="2200" b="1" dirty="0">
                <a:solidFill>
                  <a:schemeClr val="bg1"/>
                </a:solidFill>
                <a:latin typeface="Century Gothic" panose="020B0502020202020204" pitchFamily="34" charset="0"/>
              </a:rPr>
              <a:t>1</a:t>
            </a:r>
            <a:r>
              <a:rPr lang="en-US" sz="2200" dirty="0">
                <a:solidFill>
                  <a:schemeClr val="bg1"/>
                </a:solidFill>
                <a:latin typeface="Century Gothic" panose="020B0502020202020204" pitchFamily="34" charset="0"/>
              </a:rPr>
              <a:t> Executive Summary</a:t>
            </a:r>
          </a:p>
        </p:txBody>
      </p:sp>
      <p:sp>
        <p:nvSpPr>
          <p:cNvPr id="4" name="Arrow: Chevron 3">
            <a:extLst>
              <a:ext uri="{FF2B5EF4-FFF2-40B4-BE49-F238E27FC236}">
                <a16:creationId xmlns:a16="http://schemas.microsoft.com/office/drawing/2014/main" id="{25AC797B-6A17-0CA5-05DC-D3803BFD7012}"/>
              </a:ext>
            </a:extLst>
          </p:cNvPr>
          <p:cNvSpPr/>
          <p:nvPr/>
        </p:nvSpPr>
        <p:spPr>
          <a:xfrm rot="10800000">
            <a:off x="11512130" y="6408406"/>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Arrow: Chevron 5">
            <a:extLst>
              <a:ext uri="{FF2B5EF4-FFF2-40B4-BE49-F238E27FC236}">
                <a16:creationId xmlns:a16="http://schemas.microsoft.com/office/drawing/2014/main" id="{6F93182E-0BDA-CB2A-6030-FC9C2A3C5F90}"/>
              </a:ext>
            </a:extLst>
          </p:cNvPr>
          <p:cNvSpPr/>
          <p:nvPr/>
        </p:nvSpPr>
        <p:spPr>
          <a:xfrm rot="10800000">
            <a:off x="11187845" y="6408405"/>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A12DB9FF-FBFF-5020-CC76-D593B914701E}"/>
              </a:ext>
            </a:extLst>
          </p:cNvPr>
          <p:cNvSpPr/>
          <p:nvPr/>
        </p:nvSpPr>
        <p:spPr>
          <a:xfrm>
            <a:off x="94267" y="135387"/>
            <a:ext cx="2912882" cy="3607054"/>
          </a:xfrm>
          <a:prstGeom prst="rect">
            <a:avLst/>
          </a:prstGeom>
          <a:gradFill>
            <a:gsLst>
              <a:gs pos="0">
                <a:schemeClr val="accent1">
                  <a:lumMod val="5000"/>
                  <a:lumOff val="95000"/>
                </a:schemeClr>
              </a:gs>
              <a:gs pos="100000">
                <a:schemeClr val="accent1">
                  <a:lumMod val="30000"/>
                  <a:lumOff val="70000"/>
                </a:schemeClr>
              </a:gs>
            </a:gsLst>
            <a:lin ang="12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CEDFB13-37E7-D75F-E083-7A3FC572B2C6}"/>
              </a:ext>
            </a:extLst>
          </p:cNvPr>
          <p:cNvSpPr/>
          <p:nvPr/>
        </p:nvSpPr>
        <p:spPr>
          <a:xfrm>
            <a:off x="3126556" y="135389"/>
            <a:ext cx="2912882" cy="3607054"/>
          </a:xfrm>
          <a:prstGeom prst="rect">
            <a:avLst/>
          </a:prstGeom>
          <a:gradFill>
            <a:gsLst>
              <a:gs pos="0">
                <a:schemeClr val="accent1">
                  <a:lumMod val="5000"/>
                  <a:lumOff val="95000"/>
                </a:schemeClr>
              </a:gs>
              <a:gs pos="100000">
                <a:schemeClr val="accent1">
                  <a:lumMod val="30000"/>
                  <a:lumOff val="70000"/>
                </a:schemeClr>
              </a:gs>
            </a:gsLst>
            <a:lin ang="12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5A30038-D9D7-703E-FCF5-296CC72F459B}"/>
              </a:ext>
            </a:extLst>
          </p:cNvPr>
          <p:cNvSpPr/>
          <p:nvPr/>
        </p:nvSpPr>
        <p:spPr>
          <a:xfrm>
            <a:off x="6158847" y="135388"/>
            <a:ext cx="2912882" cy="3607054"/>
          </a:xfrm>
          <a:prstGeom prst="rect">
            <a:avLst/>
          </a:prstGeom>
          <a:gradFill>
            <a:gsLst>
              <a:gs pos="0">
                <a:schemeClr val="accent1">
                  <a:lumMod val="5000"/>
                  <a:lumOff val="95000"/>
                </a:schemeClr>
              </a:gs>
              <a:gs pos="100000">
                <a:schemeClr val="accent1">
                  <a:lumMod val="30000"/>
                  <a:lumOff val="70000"/>
                </a:schemeClr>
              </a:gs>
            </a:gsLst>
            <a:lin ang="12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BE1F823-AAB6-73B8-56AF-E5FE358E8552}"/>
              </a:ext>
            </a:extLst>
          </p:cNvPr>
          <p:cNvSpPr/>
          <p:nvPr/>
        </p:nvSpPr>
        <p:spPr>
          <a:xfrm>
            <a:off x="9167569" y="135387"/>
            <a:ext cx="2912882" cy="3607054"/>
          </a:xfrm>
          <a:prstGeom prst="rect">
            <a:avLst/>
          </a:prstGeom>
          <a:gradFill>
            <a:gsLst>
              <a:gs pos="0">
                <a:schemeClr val="accent1">
                  <a:lumMod val="5000"/>
                  <a:lumOff val="95000"/>
                </a:schemeClr>
              </a:gs>
              <a:gs pos="100000">
                <a:schemeClr val="accent1">
                  <a:lumMod val="30000"/>
                  <a:lumOff val="70000"/>
                </a:schemeClr>
              </a:gs>
            </a:gsLst>
            <a:lin ang="12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9E2D2B8-C152-C72F-C75E-DC6BFE84EB31}"/>
              </a:ext>
            </a:extLst>
          </p:cNvPr>
          <p:cNvSpPr txBox="1"/>
          <p:nvPr/>
        </p:nvSpPr>
        <p:spPr>
          <a:xfrm>
            <a:off x="94266" y="278826"/>
            <a:ext cx="2912881" cy="430887"/>
          </a:xfrm>
          <a:prstGeom prst="rect">
            <a:avLst/>
          </a:prstGeom>
          <a:noFill/>
        </p:spPr>
        <p:txBody>
          <a:bodyPr wrap="square" rtlCol="0">
            <a:spAutoFit/>
          </a:bodyPr>
          <a:lstStyle/>
          <a:p>
            <a:pPr algn="ctr"/>
            <a:r>
              <a:rPr lang="en-US" sz="2200" b="1" dirty="0">
                <a:solidFill>
                  <a:srgbClr val="9A9715"/>
                </a:solidFill>
                <a:latin typeface="Century Gothic" panose="020B0502020202020204" pitchFamily="34" charset="0"/>
              </a:rPr>
              <a:t>Client Overview</a:t>
            </a:r>
          </a:p>
        </p:txBody>
      </p:sp>
      <p:sp>
        <p:nvSpPr>
          <p:cNvPr id="17" name="TextBox 16">
            <a:extLst>
              <a:ext uri="{FF2B5EF4-FFF2-40B4-BE49-F238E27FC236}">
                <a16:creationId xmlns:a16="http://schemas.microsoft.com/office/drawing/2014/main" id="{1FC0AE65-93BD-4654-1C1D-1FE768BB4497}"/>
              </a:ext>
            </a:extLst>
          </p:cNvPr>
          <p:cNvSpPr txBox="1"/>
          <p:nvPr/>
        </p:nvSpPr>
        <p:spPr>
          <a:xfrm>
            <a:off x="3138341" y="290955"/>
            <a:ext cx="2912881" cy="430887"/>
          </a:xfrm>
          <a:prstGeom prst="rect">
            <a:avLst/>
          </a:prstGeom>
          <a:noFill/>
        </p:spPr>
        <p:txBody>
          <a:bodyPr wrap="square" rtlCol="0">
            <a:spAutoFit/>
          </a:bodyPr>
          <a:lstStyle/>
          <a:p>
            <a:pPr algn="ctr"/>
            <a:r>
              <a:rPr lang="en-US" sz="2200" b="1" dirty="0">
                <a:solidFill>
                  <a:srgbClr val="9A9715"/>
                </a:solidFill>
                <a:latin typeface="Century Gothic" panose="020B0502020202020204" pitchFamily="34" charset="0"/>
              </a:rPr>
              <a:t>Objective</a:t>
            </a:r>
          </a:p>
        </p:txBody>
      </p:sp>
      <p:sp>
        <p:nvSpPr>
          <p:cNvPr id="18" name="TextBox 17">
            <a:extLst>
              <a:ext uri="{FF2B5EF4-FFF2-40B4-BE49-F238E27FC236}">
                <a16:creationId xmlns:a16="http://schemas.microsoft.com/office/drawing/2014/main" id="{A10959C6-1479-E287-DF96-F35A7A0A09BA}"/>
              </a:ext>
            </a:extLst>
          </p:cNvPr>
          <p:cNvSpPr txBox="1"/>
          <p:nvPr/>
        </p:nvSpPr>
        <p:spPr>
          <a:xfrm>
            <a:off x="6170631" y="290954"/>
            <a:ext cx="2877528" cy="430887"/>
          </a:xfrm>
          <a:prstGeom prst="rect">
            <a:avLst/>
          </a:prstGeom>
          <a:noFill/>
        </p:spPr>
        <p:txBody>
          <a:bodyPr wrap="square" rtlCol="0">
            <a:spAutoFit/>
          </a:bodyPr>
          <a:lstStyle/>
          <a:p>
            <a:pPr algn="ctr"/>
            <a:r>
              <a:rPr lang="en-US" sz="2200" b="1" dirty="0">
                <a:solidFill>
                  <a:srgbClr val="9A9715"/>
                </a:solidFill>
                <a:latin typeface="Century Gothic" panose="020B0502020202020204" pitchFamily="34" charset="0"/>
              </a:rPr>
              <a:t>Proposed Solution</a:t>
            </a:r>
          </a:p>
        </p:txBody>
      </p:sp>
      <p:sp>
        <p:nvSpPr>
          <p:cNvPr id="19" name="TextBox 18">
            <a:extLst>
              <a:ext uri="{FF2B5EF4-FFF2-40B4-BE49-F238E27FC236}">
                <a16:creationId xmlns:a16="http://schemas.microsoft.com/office/drawing/2014/main" id="{FA38002B-04F0-273D-41C0-69857A24B08E}"/>
              </a:ext>
            </a:extLst>
          </p:cNvPr>
          <p:cNvSpPr txBox="1"/>
          <p:nvPr/>
        </p:nvSpPr>
        <p:spPr>
          <a:xfrm>
            <a:off x="9142956" y="290954"/>
            <a:ext cx="2912881" cy="430887"/>
          </a:xfrm>
          <a:prstGeom prst="rect">
            <a:avLst/>
          </a:prstGeom>
          <a:noFill/>
        </p:spPr>
        <p:txBody>
          <a:bodyPr wrap="square" rtlCol="0">
            <a:spAutoFit/>
          </a:bodyPr>
          <a:lstStyle/>
          <a:p>
            <a:pPr algn="ctr"/>
            <a:r>
              <a:rPr lang="en-US" sz="2200" b="1" dirty="0">
                <a:solidFill>
                  <a:srgbClr val="9A9715"/>
                </a:solidFill>
                <a:latin typeface="Century Gothic" panose="020B0502020202020204" pitchFamily="34" charset="0"/>
              </a:rPr>
              <a:t>Key Outcomes</a:t>
            </a:r>
          </a:p>
        </p:txBody>
      </p:sp>
      <p:sp>
        <p:nvSpPr>
          <p:cNvPr id="20" name="Rectangle 19">
            <a:extLst>
              <a:ext uri="{FF2B5EF4-FFF2-40B4-BE49-F238E27FC236}">
                <a16:creationId xmlns:a16="http://schemas.microsoft.com/office/drawing/2014/main" id="{AB131976-724B-1BEC-A263-D89770EFABD9}"/>
              </a:ext>
            </a:extLst>
          </p:cNvPr>
          <p:cNvSpPr/>
          <p:nvPr/>
        </p:nvSpPr>
        <p:spPr>
          <a:xfrm>
            <a:off x="94265" y="3885880"/>
            <a:ext cx="11986185" cy="2041021"/>
          </a:xfrm>
          <a:prstGeom prst="rect">
            <a:avLst/>
          </a:prstGeom>
          <a:gradFill>
            <a:gsLst>
              <a:gs pos="0">
                <a:schemeClr val="accent1">
                  <a:lumMod val="5000"/>
                  <a:lumOff val="95000"/>
                </a:schemeClr>
              </a:gs>
              <a:gs pos="100000">
                <a:schemeClr val="accent1">
                  <a:lumMod val="30000"/>
                  <a:lumOff val="70000"/>
                </a:schemeClr>
              </a:gs>
            </a:gsLst>
            <a:lin ang="12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7D31434-11CF-CA18-CA85-FA6857A5BCE6}"/>
              </a:ext>
            </a:extLst>
          </p:cNvPr>
          <p:cNvSpPr txBox="1"/>
          <p:nvPr/>
        </p:nvSpPr>
        <p:spPr>
          <a:xfrm>
            <a:off x="111550" y="3987796"/>
            <a:ext cx="2912881" cy="430887"/>
          </a:xfrm>
          <a:prstGeom prst="rect">
            <a:avLst/>
          </a:prstGeom>
          <a:noFill/>
        </p:spPr>
        <p:txBody>
          <a:bodyPr wrap="square" rtlCol="0">
            <a:spAutoFit/>
          </a:bodyPr>
          <a:lstStyle/>
          <a:p>
            <a:pPr algn="ctr"/>
            <a:r>
              <a:rPr lang="en-US" sz="2200" b="1" dirty="0">
                <a:solidFill>
                  <a:srgbClr val="9A9715"/>
                </a:solidFill>
                <a:latin typeface="Century Gothic" panose="020B0502020202020204" pitchFamily="34" charset="0"/>
              </a:rPr>
              <a:t>Call to Action</a:t>
            </a:r>
          </a:p>
        </p:txBody>
      </p:sp>
      <p:sp>
        <p:nvSpPr>
          <p:cNvPr id="22" name="TextBox 21">
            <a:extLst>
              <a:ext uri="{FF2B5EF4-FFF2-40B4-BE49-F238E27FC236}">
                <a16:creationId xmlns:a16="http://schemas.microsoft.com/office/drawing/2014/main" id="{AD01BB12-E1E2-6DAD-F629-171325EEC510}"/>
              </a:ext>
            </a:extLst>
          </p:cNvPr>
          <p:cNvSpPr txBox="1"/>
          <p:nvPr/>
        </p:nvSpPr>
        <p:spPr>
          <a:xfrm>
            <a:off x="94265" y="1514558"/>
            <a:ext cx="2941948" cy="1246495"/>
          </a:xfrm>
          <a:prstGeom prst="rect">
            <a:avLst/>
          </a:prstGeom>
          <a:noFill/>
        </p:spPr>
        <p:txBody>
          <a:bodyPr wrap="square" rtlCol="0">
            <a:spAutoFit/>
          </a:bodyPr>
          <a:lstStyle/>
          <a:p>
            <a:r>
              <a:rPr lang="en-US" sz="1500" dirty="0">
                <a:solidFill>
                  <a:schemeClr val="tx1">
                    <a:lumMod val="65000"/>
                    <a:lumOff val="35000"/>
                  </a:schemeClr>
                </a:solidFill>
                <a:latin typeface="Century Gothic" panose="020B0502020202020204" pitchFamily="34" charset="0"/>
              </a:rPr>
              <a:t>Haven Manufacturing operates three regional plants in the southeastern United States and employs over 700 staff.</a:t>
            </a:r>
          </a:p>
        </p:txBody>
      </p:sp>
      <p:sp>
        <p:nvSpPr>
          <p:cNvPr id="23" name="TextBox 22">
            <a:extLst>
              <a:ext uri="{FF2B5EF4-FFF2-40B4-BE49-F238E27FC236}">
                <a16:creationId xmlns:a16="http://schemas.microsoft.com/office/drawing/2014/main" id="{C49625BF-E1DF-DFB8-7ADF-5AFD2B584A80}"/>
              </a:ext>
            </a:extLst>
          </p:cNvPr>
          <p:cNvSpPr txBox="1"/>
          <p:nvPr/>
        </p:nvSpPr>
        <p:spPr>
          <a:xfrm>
            <a:off x="3121059" y="1514558"/>
            <a:ext cx="2941948" cy="1015663"/>
          </a:xfrm>
          <a:prstGeom prst="rect">
            <a:avLst/>
          </a:prstGeom>
          <a:noFill/>
        </p:spPr>
        <p:txBody>
          <a:bodyPr wrap="square" rtlCol="0">
            <a:spAutoFit/>
          </a:bodyPr>
          <a:lstStyle/>
          <a:p>
            <a:r>
              <a:rPr lang="en-US" sz="1500" dirty="0">
                <a:solidFill>
                  <a:schemeClr val="tx1">
                    <a:lumMod val="65000"/>
                    <a:lumOff val="35000"/>
                  </a:schemeClr>
                </a:solidFill>
                <a:latin typeface="Century Gothic" panose="020B0502020202020204" pitchFamily="34" charset="0"/>
              </a:rPr>
              <a:t>Support supervisor development to strengthen leadership consistency and succession planning.</a:t>
            </a:r>
          </a:p>
        </p:txBody>
      </p:sp>
      <p:sp>
        <p:nvSpPr>
          <p:cNvPr id="24" name="TextBox 23">
            <a:extLst>
              <a:ext uri="{FF2B5EF4-FFF2-40B4-BE49-F238E27FC236}">
                <a16:creationId xmlns:a16="http://schemas.microsoft.com/office/drawing/2014/main" id="{9D2E3BA5-E106-B1FD-210F-ABE6C43364D1}"/>
              </a:ext>
            </a:extLst>
          </p:cNvPr>
          <p:cNvSpPr txBox="1"/>
          <p:nvPr/>
        </p:nvSpPr>
        <p:spPr>
          <a:xfrm>
            <a:off x="6177701" y="1569668"/>
            <a:ext cx="2941948" cy="1246495"/>
          </a:xfrm>
          <a:prstGeom prst="rect">
            <a:avLst/>
          </a:prstGeom>
          <a:noFill/>
        </p:spPr>
        <p:txBody>
          <a:bodyPr wrap="square" rtlCol="0">
            <a:spAutoFit/>
          </a:bodyPr>
          <a:lstStyle/>
          <a:p>
            <a:r>
              <a:rPr lang="en-US" sz="1500" dirty="0">
                <a:solidFill>
                  <a:schemeClr val="tx1">
                    <a:lumMod val="65000"/>
                    <a:lumOff val="35000"/>
                  </a:schemeClr>
                </a:solidFill>
                <a:latin typeface="Century Gothic" panose="020B0502020202020204" pitchFamily="34" charset="0"/>
              </a:rPr>
              <a:t>Alpha Performance Solutions will deliver a customized 12-week leadership training program combining in-person and virtual components.</a:t>
            </a:r>
          </a:p>
        </p:txBody>
      </p:sp>
      <p:sp>
        <p:nvSpPr>
          <p:cNvPr id="25" name="TextBox 24">
            <a:extLst>
              <a:ext uri="{FF2B5EF4-FFF2-40B4-BE49-F238E27FC236}">
                <a16:creationId xmlns:a16="http://schemas.microsoft.com/office/drawing/2014/main" id="{DD7A5B95-42E2-6200-79B3-2E49608380A1}"/>
              </a:ext>
            </a:extLst>
          </p:cNvPr>
          <p:cNvSpPr txBox="1"/>
          <p:nvPr/>
        </p:nvSpPr>
        <p:spPr>
          <a:xfrm>
            <a:off x="9179354" y="1680613"/>
            <a:ext cx="2941948" cy="1015663"/>
          </a:xfrm>
          <a:prstGeom prst="rect">
            <a:avLst/>
          </a:prstGeom>
          <a:noFill/>
        </p:spPr>
        <p:txBody>
          <a:bodyPr wrap="square" rtlCol="0">
            <a:spAutoFit/>
          </a:bodyPr>
          <a:lstStyle/>
          <a:p>
            <a:r>
              <a:rPr lang="en-US" sz="1500" dirty="0">
                <a:solidFill>
                  <a:schemeClr val="tx1">
                    <a:lumMod val="65000"/>
                    <a:lumOff val="35000"/>
                  </a:schemeClr>
                </a:solidFill>
                <a:latin typeface="Century Gothic" panose="020B0502020202020204" pitchFamily="34" charset="0"/>
              </a:rPr>
              <a:t>Reduced turnover, stronger team dynamics, and a leadership-ready talent pipeline.</a:t>
            </a:r>
          </a:p>
        </p:txBody>
      </p:sp>
      <p:sp>
        <p:nvSpPr>
          <p:cNvPr id="26" name="TextBox 25">
            <a:extLst>
              <a:ext uri="{FF2B5EF4-FFF2-40B4-BE49-F238E27FC236}">
                <a16:creationId xmlns:a16="http://schemas.microsoft.com/office/drawing/2014/main" id="{D9715481-5348-9C96-318B-B70731AAFF95}"/>
              </a:ext>
            </a:extLst>
          </p:cNvPr>
          <p:cNvSpPr txBox="1"/>
          <p:nvPr/>
        </p:nvSpPr>
        <p:spPr>
          <a:xfrm>
            <a:off x="610415" y="4746500"/>
            <a:ext cx="11275239" cy="430887"/>
          </a:xfrm>
          <a:prstGeom prst="rect">
            <a:avLst/>
          </a:prstGeom>
          <a:noFill/>
        </p:spPr>
        <p:txBody>
          <a:bodyPr wrap="square" rtlCol="0">
            <a:spAutoFit/>
          </a:bodyPr>
          <a:lstStyle/>
          <a:p>
            <a:r>
              <a:rPr lang="en-US" sz="2200" dirty="0">
                <a:solidFill>
                  <a:schemeClr val="tx1">
                    <a:lumMod val="65000"/>
                    <a:lumOff val="35000"/>
                  </a:schemeClr>
                </a:solidFill>
                <a:latin typeface="Century Gothic" panose="020B0502020202020204" pitchFamily="34" charset="0"/>
              </a:rPr>
              <a:t>We’re ready to begin onboarding and schedule a kickoff in March 20XX.</a:t>
            </a:r>
          </a:p>
        </p:txBody>
      </p:sp>
      <p:sp>
        <p:nvSpPr>
          <p:cNvPr id="27" name="Arrow: Chevron 26">
            <a:extLst>
              <a:ext uri="{FF2B5EF4-FFF2-40B4-BE49-F238E27FC236}">
                <a16:creationId xmlns:a16="http://schemas.microsoft.com/office/drawing/2014/main" id="{875967A0-579B-023F-83BC-3120235F9118}"/>
              </a:ext>
            </a:extLst>
          </p:cNvPr>
          <p:cNvSpPr/>
          <p:nvPr/>
        </p:nvSpPr>
        <p:spPr>
          <a:xfrm rot="10800000">
            <a:off x="11823405" y="6408406"/>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10707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915C14-FEBD-E5BD-424A-9A6DFDC6BC39}"/>
            </a:ext>
          </a:extLst>
        </p:cNvPr>
        <p:cNvGrpSpPr/>
        <p:nvPr/>
      </p:nvGrpSpPr>
      <p:grpSpPr>
        <a:xfrm>
          <a:off x="0" y="0"/>
          <a:ext cx="0" cy="0"/>
          <a:chOff x="0" y="0"/>
          <a:chExt cx="0" cy="0"/>
        </a:xfrm>
      </p:grpSpPr>
      <p:sp>
        <p:nvSpPr>
          <p:cNvPr id="11" name="Oval 10">
            <a:extLst>
              <a:ext uri="{FF2B5EF4-FFF2-40B4-BE49-F238E27FC236}">
                <a16:creationId xmlns:a16="http://schemas.microsoft.com/office/drawing/2014/main" id="{12A95397-4232-C334-4644-3725545701F0}"/>
              </a:ext>
            </a:extLst>
          </p:cNvPr>
          <p:cNvSpPr/>
          <p:nvPr/>
        </p:nvSpPr>
        <p:spPr>
          <a:xfrm>
            <a:off x="4438682" y="1794817"/>
            <a:ext cx="3469064" cy="3469064"/>
          </a:xfrm>
          <a:prstGeom prst="ellipse">
            <a:avLst/>
          </a:prstGeom>
          <a:solidFill>
            <a:srgbClr val="BEE3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488789B9-0EAE-93E8-FD7C-33E7B43D1005}"/>
              </a:ext>
            </a:extLst>
          </p:cNvPr>
          <p:cNvSpPr/>
          <p:nvPr/>
        </p:nvSpPr>
        <p:spPr>
          <a:xfrm>
            <a:off x="8543827" y="1808133"/>
            <a:ext cx="3469064" cy="3469064"/>
          </a:xfrm>
          <a:prstGeom prst="ellipse">
            <a:avLst/>
          </a:prstGeom>
          <a:solidFill>
            <a:srgbClr val="BEE3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A40C115-60D3-1B08-8D66-6603F0C68796}"/>
              </a:ext>
            </a:extLst>
          </p:cNvPr>
          <p:cNvSpPr/>
          <p:nvPr/>
        </p:nvSpPr>
        <p:spPr>
          <a:xfrm>
            <a:off x="333537" y="1702884"/>
            <a:ext cx="3469064" cy="3469064"/>
          </a:xfrm>
          <a:prstGeom prst="ellipse">
            <a:avLst/>
          </a:prstGeom>
          <a:solidFill>
            <a:srgbClr val="BEE3F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39AC44D2-FB55-03CD-9AB5-FF83D888B491}"/>
              </a:ext>
            </a:extLst>
          </p:cNvPr>
          <p:cNvSpPr/>
          <p:nvPr/>
        </p:nvSpPr>
        <p:spPr>
          <a:xfrm>
            <a:off x="179109" y="1610951"/>
            <a:ext cx="3469064" cy="346906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841FDE30-12F8-F13D-28CC-8ACDCEFFE5A5}"/>
              </a:ext>
            </a:extLst>
          </p:cNvPr>
          <p:cNvSpPr/>
          <p:nvPr/>
        </p:nvSpPr>
        <p:spPr>
          <a:xfrm>
            <a:off x="0" y="6096842"/>
            <a:ext cx="12192000" cy="809638"/>
          </a:xfrm>
          <a:prstGeom prst="rect">
            <a:avLst/>
          </a:prstGeom>
          <a:solidFill>
            <a:srgbClr val="9A97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148D77B-130A-79C7-3DF3-E22B6AB4D85C}"/>
              </a:ext>
            </a:extLst>
          </p:cNvPr>
          <p:cNvSpPr txBox="1"/>
          <p:nvPr/>
        </p:nvSpPr>
        <p:spPr>
          <a:xfrm>
            <a:off x="0" y="6291727"/>
            <a:ext cx="8389399" cy="430887"/>
          </a:xfrm>
          <a:prstGeom prst="rect">
            <a:avLst/>
          </a:prstGeom>
          <a:noFill/>
        </p:spPr>
        <p:txBody>
          <a:bodyPr wrap="square" rtlCol="0">
            <a:spAutoFit/>
          </a:bodyPr>
          <a:lstStyle/>
          <a:p>
            <a:r>
              <a:rPr lang="en-US" sz="2200" b="1" dirty="0">
                <a:solidFill>
                  <a:schemeClr val="bg1"/>
                </a:solidFill>
                <a:latin typeface="Century Gothic" panose="020B0502020202020204" pitchFamily="34" charset="0"/>
              </a:rPr>
              <a:t>2</a:t>
            </a:r>
            <a:r>
              <a:rPr lang="en-US" sz="2200" dirty="0">
                <a:solidFill>
                  <a:schemeClr val="bg1"/>
                </a:solidFill>
                <a:latin typeface="Century Gothic" panose="020B0502020202020204" pitchFamily="34" charset="0"/>
              </a:rPr>
              <a:t> Problem Statement and Client Need</a:t>
            </a:r>
          </a:p>
        </p:txBody>
      </p:sp>
      <p:sp>
        <p:nvSpPr>
          <p:cNvPr id="4" name="Arrow: Chevron 3">
            <a:extLst>
              <a:ext uri="{FF2B5EF4-FFF2-40B4-BE49-F238E27FC236}">
                <a16:creationId xmlns:a16="http://schemas.microsoft.com/office/drawing/2014/main" id="{7BB0E95F-2DA3-0C11-22E9-3C8226C35A7F}"/>
              </a:ext>
            </a:extLst>
          </p:cNvPr>
          <p:cNvSpPr/>
          <p:nvPr/>
        </p:nvSpPr>
        <p:spPr>
          <a:xfrm rot="10800000">
            <a:off x="11512130" y="6408406"/>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Arrow: Chevron 5">
            <a:extLst>
              <a:ext uri="{FF2B5EF4-FFF2-40B4-BE49-F238E27FC236}">
                <a16:creationId xmlns:a16="http://schemas.microsoft.com/office/drawing/2014/main" id="{1593B2E6-F2D0-4014-4E76-B68A315E588C}"/>
              </a:ext>
            </a:extLst>
          </p:cNvPr>
          <p:cNvSpPr/>
          <p:nvPr/>
        </p:nvSpPr>
        <p:spPr>
          <a:xfrm rot="10800000">
            <a:off x="11187845" y="6408405"/>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TextBox 15">
            <a:extLst>
              <a:ext uri="{FF2B5EF4-FFF2-40B4-BE49-F238E27FC236}">
                <a16:creationId xmlns:a16="http://schemas.microsoft.com/office/drawing/2014/main" id="{9C20BAC6-6BEA-6A16-471B-A50B179D87F7}"/>
              </a:ext>
            </a:extLst>
          </p:cNvPr>
          <p:cNvSpPr txBox="1"/>
          <p:nvPr/>
        </p:nvSpPr>
        <p:spPr>
          <a:xfrm>
            <a:off x="320511" y="959111"/>
            <a:ext cx="3186259" cy="430887"/>
          </a:xfrm>
          <a:prstGeom prst="rect">
            <a:avLst/>
          </a:prstGeom>
          <a:noFill/>
        </p:spPr>
        <p:txBody>
          <a:bodyPr wrap="square" rtlCol="0">
            <a:spAutoFit/>
          </a:bodyPr>
          <a:lstStyle/>
          <a:p>
            <a:pPr algn="ctr"/>
            <a:r>
              <a:rPr lang="en-US" sz="2200" b="1" dirty="0">
                <a:solidFill>
                  <a:schemeClr val="accent1"/>
                </a:solidFill>
                <a:latin typeface="Century Gothic" panose="020B0502020202020204" pitchFamily="34" charset="0"/>
              </a:rPr>
              <a:t>Current Situation</a:t>
            </a:r>
          </a:p>
        </p:txBody>
      </p:sp>
      <p:sp>
        <p:nvSpPr>
          <p:cNvPr id="22" name="TextBox 21">
            <a:extLst>
              <a:ext uri="{FF2B5EF4-FFF2-40B4-BE49-F238E27FC236}">
                <a16:creationId xmlns:a16="http://schemas.microsoft.com/office/drawing/2014/main" id="{5A8BAA73-D181-351B-2BA0-BDCA81D19FAF}"/>
              </a:ext>
            </a:extLst>
          </p:cNvPr>
          <p:cNvSpPr txBox="1"/>
          <p:nvPr/>
        </p:nvSpPr>
        <p:spPr>
          <a:xfrm>
            <a:off x="706225" y="2722235"/>
            <a:ext cx="2941948" cy="1246495"/>
          </a:xfrm>
          <a:prstGeom prst="rect">
            <a:avLst/>
          </a:prstGeom>
          <a:noFill/>
        </p:spPr>
        <p:txBody>
          <a:bodyPr wrap="square" rtlCol="0">
            <a:spAutoFit/>
          </a:bodyPr>
          <a:lstStyle/>
          <a:p>
            <a:r>
              <a:rPr lang="en-US" sz="1500" dirty="0">
                <a:solidFill>
                  <a:schemeClr val="bg1"/>
                </a:solidFill>
                <a:latin typeface="Century Gothic" panose="020B0502020202020204" pitchFamily="34" charset="0"/>
              </a:rPr>
              <a:t>Supervisors have minimal leadership training. Promotions occur without onboarding or structured development.</a:t>
            </a:r>
          </a:p>
        </p:txBody>
      </p:sp>
      <p:sp>
        <p:nvSpPr>
          <p:cNvPr id="27" name="Arrow: Chevron 26">
            <a:extLst>
              <a:ext uri="{FF2B5EF4-FFF2-40B4-BE49-F238E27FC236}">
                <a16:creationId xmlns:a16="http://schemas.microsoft.com/office/drawing/2014/main" id="{9B910EA2-6553-2C7A-CC4B-046EF72D930B}"/>
              </a:ext>
            </a:extLst>
          </p:cNvPr>
          <p:cNvSpPr/>
          <p:nvPr/>
        </p:nvSpPr>
        <p:spPr>
          <a:xfrm rot="10800000">
            <a:off x="11823405" y="6408406"/>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Oval 7">
            <a:extLst>
              <a:ext uri="{FF2B5EF4-FFF2-40B4-BE49-F238E27FC236}">
                <a16:creationId xmlns:a16="http://schemas.microsoft.com/office/drawing/2014/main" id="{BA10099D-E6D3-A896-AAEF-5C7248CF30B5}"/>
              </a:ext>
            </a:extLst>
          </p:cNvPr>
          <p:cNvSpPr/>
          <p:nvPr/>
        </p:nvSpPr>
        <p:spPr>
          <a:xfrm>
            <a:off x="4284254" y="1694468"/>
            <a:ext cx="3469064" cy="346906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5E6730B-8C7E-1961-1451-D59CCDEFA34D}"/>
              </a:ext>
            </a:extLst>
          </p:cNvPr>
          <p:cNvSpPr/>
          <p:nvPr/>
        </p:nvSpPr>
        <p:spPr>
          <a:xfrm>
            <a:off x="8389399" y="1694468"/>
            <a:ext cx="3469064" cy="3469064"/>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Right 27">
            <a:extLst>
              <a:ext uri="{FF2B5EF4-FFF2-40B4-BE49-F238E27FC236}">
                <a16:creationId xmlns:a16="http://schemas.microsoft.com/office/drawing/2014/main" id="{838C7446-5164-C435-5DDC-F752F7011AAC}"/>
              </a:ext>
            </a:extLst>
          </p:cNvPr>
          <p:cNvSpPr/>
          <p:nvPr/>
        </p:nvSpPr>
        <p:spPr>
          <a:xfrm>
            <a:off x="3525625" y="3167551"/>
            <a:ext cx="649664" cy="355862"/>
          </a:xfrm>
          <a:prstGeom prst="rightArrow">
            <a:avLst/>
          </a:prstGeom>
          <a:solidFill>
            <a:srgbClr val="BEE3F4"/>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D3CF2142-F816-8251-DEDD-2AF232C76D05}"/>
              </a:ext>
            </a:extLst>
          </p:cNvPr>
          <p:cNvSpPr/>
          <p:nvPr/>
        </p:nvSpPr>
        <p:spPr>
          <a:xfrm>
            <a:off x="7660128" y="3259485"/>
            <a:ext cx="649664" cy="355862"/>
          </a:xfrm>
          <a:prstGeom prst="rightArrow">
            <a:avLst/>
          </a:prstGeom>
          <a:solidFill>
            <a:srgbClr val="BEE3F4"/>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498F421-6EC0-D9C9-6854-05A372F936B0}"/>
              </a:ext>
            </a:extLst>
          </p:cNvPr>
          <p:cNvSpPr txBox="1"/>
          <p:nvPr/>
        </p:nvSpPr>
        <p:spPr>
          <a:xfrm>
            <a:off x="4438682" y="918946"/>
            <a:ext cx="3186259" cy="430887"/>
          </a:xfrm>
          <a:prstGeom prst="rect">
            <a:avLst/>
          </a:prstGeom>
          <a:noFill/>
        </p:spPr>
        <p:txBody>
          <a:bodyPr wrap="square" rtlCol="0">
            <a:spAutoFit/>
          </a:bodyPr>
          <a:lstStyle/>
          <a:p>
            <a:pPr algn="ctr"/>
            <a:r>
              <a:rPr lang="en-US" sz="2200" b="1" dirty="0">
                <a:solidFill>
                  <a:schemeClr val="accent1"/>
                </a:solidFill>
                <a:latin typeface="Century Gothic" panose="020B0502020202020204" pitchFamily="34" charset="0"/>
              </a:rPr>
              <a:t>Business Impact</a:t>
            </a:r>
          </a:p>
        </p:txBody>
      </p:sp>
      <p:sp>
        <p:nvSpPr>
          <p:cNvPr id="31" name="TextBox 30">
            <a:extLst>
              <a:ext uri="{FF2B5EF4-FFF2-40B4-BE49-F238E27FC236}">
                <a16:creationId xmlns:a16="http://schemas.microsoft.com/office/drawing/2014/main" id="{C9E80172-2F8B-96C1-7FA9-CBD39FECAF92}"/>
              </a:ext>
            </a:extLst>
          </p:cNvPr>
          <p:cNvSpPr txBox="1"/>
          <p:nvPr/>
        </p:nvSpPr>
        <p:spPr>
          <a:xfrm>
            <a:off x="4824396" y="2682070"/>
            <a:ext cx="2941948" cy="1015663"/>
          </a:xfrm>
          <a:prstGeom prst="rect">
            <a:avLst/>
          </a:prstGeom>
          <a:noFill/>
        </p:spPr>
        <p:txBody>
          <a:bodyPr wrap="square" rtlCol="0">
            <a:spAutoFit/>
          </a:bodyPr>
          <a:lstStyle/>
          <a:p>
            <a:r>
              <a:rPr lang="en-US" sz="1500" dirty="0">
                <a:solidFill>
                  <a:schemeClr val="bg1"/>
                </a:solidFill>
                <a:latin typeface="Century Gothic" panose="020B0502020202020204" pitchFamily="34" charset="0"/>
              </a:rPr>
              <a:t>High supervisor turnover, productivity issues, and reduced morale across key teams.</a:t>
            </a:r>
          </a:p>
        </p:txBody>
      </p:sp>
      <p:sp>
        <p:nvSpPr>
          <p:cNvPr id="32" name="TextBox 31">
            <a:extLst>
              <a:ext uri="{FF2B5EF4-FFF2-40B4-BE49-F238E27FC236}">
                <a16:creationId xmlns:a16="http://schemas.microsoft.com/office/drawing/2014/main" id="{AC9D8790-1D4B-07B6-3C29-DF525896F516}"/>
              </a:ext>
            </a:extLst>
          </p:cNvPr>
          <p:cNvSpPr txBox="1"/>
          <p:nvPr/>
        </p:nvSpPr>
        <p:spPr>
          <a:xfrm>
            <a:off x="8543827" y="918946"/>
            <a:ext cx="3186259" cy="769441"/>
          </a:xfrm>
          <a:prstGeom prst="rect">
            <a:avLst/>
          </a:prstGeom>
          <a:noFill/>
        </p:spPr>
        <p:txBody>
          <a:bodyPr wrap="square" rtlCol="0">
            <a:spAutoFit/>
          </a:bodyPr>
          <a:lstStyle/>
          <a:p>
            <a:pPr algn="ctr"/>
            <a:r>
              <a:rPr lang="en-US" sz="2200" b="1" dirty="0">
                <a:solidFill>
                  <a:schemeClr val="accent1"/>
                </a:solidFill>
                <a:latin typeface="Century Gothic" panose="020B0502020202020204" pitchFamily="34" charset="0"/>
              </a:rPr>
              <a:t>Source and Validation</a:t>
            </a:r>
          </a:p>
        </p:txBody>
      </p:sp>
      <p:sp>
        <p:nvSpPr>
          <p:cNvPr id="33" name="TextBox 32">
            <a:extLst>
              <a:ext uri="{FF2B5EF4-FFF2-40B4-BE49-F238E27FC236}">
                <a16:creationId xmlns:a16="http://schemas.microsoft.com/office/drawing/2014/main" id="{7280674D-E691-D5D8-4630-A4719618F94A}"/>
              </a:ext>
            </a:extLst>
          </p:cNvPr>
          <p:cNvSpPr txBox="1"/>
          <p:nvPr/>
        </p:nvSpPr>
        <p:spPr>
          <a:xfrm>
            <a:off x="8929541" y="2682070"/>
            <a:ext cx="2941948" cy="1477328"/>
          </a:xfrm>
          <a:prstGeom prst="rect">
            <a:avLst/>
          </a:prstGeom>
          <a:noFill/>
        </p:spPr>
        <p:txBody>
          <a:bodyPr wrap="square" rtlCol="0">
            <a:spAutoFit/>
          </a:bodyPr>
          <a:lstStyle/>
          <a:p>
            <a:r>
              <a:rPr lang="en-US" sz="1500" dirty="0">
                <a:solidFill>
                  <a:schemeClr val="bg1"/>
                </a:solidFill>
                <a:latin typeface="Century Gothic" panose="020B0502020202020204" pitchFamily="34" charset="0"/>
              </a:rPr>
              <a:t>Survey data and focus groups show that 60% of frontline staff seek more transparent communication and feedback from supervisors.</a:t>
            </a:r>
          </a:p>
        </p:txBody>
      </p:sp>
    </p:spTree>
    <p:extLst>
      <p:ext uri="{BB962C8B-B14F-4D97-AF65-F5344CB8AC3E}">
        <p14:creationId xmlns:p14="http://schemas.microsoft.com/office/powerpoint/2010/main" val="1062681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C3707-A2D0-F6C4-8418-C66576F4655B}"/>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3F431F2-95AD-71F9-BB38-A4ED840825ED}"/>
              </a:ext>
            </a:extLst>
          </p:cNvPr>
          <p:cNvSpPr/>
          <p:nvPr/>
        </p:nvSpPr>
        <p:spPr>
          <a:xfrm>
            <a:off x="0" y="6096842"/>
            <a:ext cx="12192000" cy="809638"/>
          </a:xfrm>
          <a:prstGeom prst="rect">
            <a:avLst/>
          </a:prstGeom>
          <a:solidFill>
            <a:srgbClr val="9A97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2040C8C-7A49-5D7D-9027-6D6E9F59FEC2}"/>
              </a:ext>
            </a:extLst>
          </p:cNvPr>
          <p:cNvSpPr txBox="1"/>
          <p:nvPr/>
        </p:nvSpPr>
        <p:spPr>
          <a:xfrm>
            <a:off x="0" y="6291727"/>
            <a:ext cx="8389399" cy="430887"/>
          </a:xfrm>
          <a:prstGeom prst="rect">
            <a:avLst/>
          </a:prstGeom>
          <a:noFill/>
        </p:spPr>
        <p:txBody>
          <a:bodyPr wrap="square" rtlCol="0">
            <a:spAutoFit/>
          </a:bodyPr>
          <a:lstStyle/>
          <a:p>
            <a:r>
              <a:rPr lang="en-US" sz="2200" b="1" dirty="0">
                <a:solidFill>
                  <a:schemeClr val="bg1"/>
                </a:solidFill>
                <a:latin typeface="Century Gothic" panose="020B0502020202020204" pitchFamily="34" charset="0"/>
              </a:rPr>
              <a:t>3</a:t>
            </a:r>
            <a:r>
              <a:rPr lang="en-US" sz="2200" dirty="0">
                <a:solidFill>
                  <a:schemeClr val="bg1"/>
                </a:solidFill>
                <a:latin typeface="Century Gothic" panose="020B0502020202020204" pitchFamily="34" charset="0"/>
              </a:rPr>
              <a:t> Proposed Solution</a:t>
            </a:r>
          </a:p>
        </p:txBody>
      </p:sp>
      <p:sp>
        <p:nvSpPr>
          <p:cNvPr id="4" name="Arrow: Chevron 3">
            <a:extLst>
              <a:ext uri="{FF2B5EF4-FFF2-40B4-BE49-F238E27FC236}">
                <a16:creationId xmlns:a16="http://schemas.microsoft.com/office/drawing/2014/main" id="{E0E8EBB0-DE31-6667-D32B-799FFDCD3495}"/>
              </a:ext>
            </a:extLst>
          </p:cNvPr>
          <p:cNvSpPr/>
          <p:nvPr/>
        </p:nvSpPr>
        <p:spPr>
          <a:xfrm rot="10800000">
            <a:off x="11512130" y="6408406"/>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Arrow: Chevron 5">
            <a:extLst>
              <a:ext uri="{FF2B5EF4-FFF2-40B4-BE49-F238E27FC236}">
                <a16:creationId xmlns:a16="http://schemas.microsoft.com/office/drawing/2014/main" id="{D47758C3-2883-821B-F315-0AFCBE5A5057}"/>
              </a:ext>
            </a:extLst>
          </p:cNvPr>
          <p:cNvSpPr/>
          <p:nvPr/>
        </p:nvSpPr>
        <p:spPr>
          <a:xfrm rot="10800000">
            <a:off x="11187845" y="6408405"/>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rrow: Chevron 26">
            <a:extLst>
              <a:ext uri="{FF2B5EF4-FFF2-40B4-BE49-F238E27FC236}">
                <a16:creationId xmlns:a16="http://schemas.microsoft.com/office/drawing/2014/main" id="{FFA39CB9-AF81-E461-A469-CF5AF39E6E30}"/>
              </a:ext>
            </a:extLst>
          </p:cNvPr>
          <p:cNvSpPr/>
          <p:nvPr/>
        </p:nvSpPr>
        <p:spPr>
          <a:xfrm rot="10800000">
            <a:off x="11823405" y="6408406"/>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7" name="Table 6">
            <a:extLst>
              <a:ext uri="{FF2B5EF4-FFF2-40B4-BE49-F238E27FC236}">
                <a16:creationId xmlns:a16="http://schemas.microsoft.com/office/drawing/2014/main" id="{145957C4-70CB-945D-0C6E-CEBAE10876E9}"/>
              </a:ext>
            </a:extLst>
          </p:cNvPr>
          <p:cNvGraphicFramePr>
            <a:graphicFrameLocks noGrp="1"/>
          </p:cNvGraphicFramePr>
          <p:nvPr>
            <p:extLst>
              <p:ext uri="{D42A27DB-BD31-4B8C-83A1-F6EECF244321}">
                <p14:modId xmlns:p14="http://schemas.microsoft.com/office/powerpoint/2010/main" val="4197650131"/>
              </p:ext>
            </p:extLst>
          </p:nvPr>
        </p:nvGraphicFramePr>
        <p:xfrm>
          <a:off x="282803" y="386500"/>
          <a:ext cx="11773034" cy="5415005"/>
        </p:xfrm>
        <a:graphic>
          <a:graphicData uri="http://schemas.openxmlformats.org/drawingml/2006/table">
            <a:tbl>
              <a:tblPr firstRow="1" firstCol="1" bandRow="1"/>
              <a:tblGrid>
                <a:gridCol w="2894030">
                  <a:extLst>
                    <a:ext uri="{9D8B030D-6E8A-4147-A177-3AD203B41FA5}">
                      <a16:colId xmlns:a16="http://schemas.microsoft.com/office/drawing/2014/main" val="379159066"/>
                    </a:ext>
                  </a:extLst>
                </a:gridCol>
                <a:gridCol w="8879004">
                  <a:extLst>
                    <a:ext uri="{9D8B030D-6E8A-4147-A177-3AD203B41FA5}">
                      <a16:colId xmlns:a16="http://schemas.microsoft.com/office/drawing/2014/main" val="1456173260"/>
                    </a:ext>
                  </a:extLst>
                </a:gridCol>
              </a:tblGrid>
              <a:tr h="476835">
                <a:tc>
                  <a:txBody>
                    <a:bodyPr/>
                    <a:lstStyle/>
                    <a:p>
                      <a:pPr marL="0" marR="0">
                        <a:lnSpc>
                          <a:spcPct val="115000"/>
                        </a:lnSpc>
                        <a:spcAft>
                          <a:spcPts val="800"/>
                        </a:spcAft>
                        <a:buNone/>
                      </a:pPr>
                      <a:r>
                        <a:rPr lang="en-US" sz="1800" b="0" kern="100" dirty="0">
                          <a:solidFill>
                            <a:schemeClr val="accent1"/>
                          </a:solidFill>
                          <a:effectLst/>
                          <a:latin typeface="Century Gothic" panose="020B0502020202020204" pitchFamily="34" charset="0"/>
                          <a:ea typeface="Calibri" panose="020F0502020204030204" pitchFamily="34" charset="0"/>
                          <a:cs typeface="Times New Roman" panose="02020603050405020304" pitchFamily="18" charset="0"/>
                        </a:rPr>
                        <a:t>Component</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BEE3F4"/>
                    </a:solidFill>
                  </a:tcPr>
                </a:tc>
                <a:tc>
                  <a:txBody>
                    <a:bodyPr/>
                    <a:lstStyle/>
                    <a:p>
                      <a:pPr marL="0" marR="0">
                        <a:lnSpc>
                          <a:spcPct val="115000"/>
                        </a:lnSpc>
                        <a:spcAft>
                          <a:spcPts val="800"/>
                        </a:spcAft>
                        <a:buNone/>
                      </a:pPr>
                      <a:r>
                        <a:rPr lang="en-US" sz="1800" b="0" kern="100" dirty="0">
                          <a:solidFill>
                            <a:schemeClr val="accent1"/>
                          </a:solidFill>
                          <a:effectLst/>
                          <a:latin typeface="Century Gothic" panose="020B0502020202020204" pitchFamily="34" charset="0"/>
                          <a:ea typeface="Calibri" panose="020F0502020204030204" pitchFamily="34" charset="0"/>
                          <a:cs typeface="Times New Roman" panose="02020603050405020304" pitchFamily="18" charset="0"/>
                        </a:rPr>
                        <a:t>Explanation</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BEE3F4"/>
                    </a:solidFill>
                  </a:tcPr>
                </a:tc>
                <a:extLst>
                  <a:ext uri="{0D108BD9-81ED-4DB2-BD59-A6C34878D82A}">
                    <a16:rowId xmlns:a16="http://schemas.microsoft.com/office/drawing/2014/main" val="2869120268"/>
                  </a:ext>
                </a:extLst>
              </a:tr>
              <a:tr h="987634">
                <a:tc>
                  <a:txBody>
                    <a:bodyPr/>
                    <a:lstStyle/>
                    <a:p>
                      <a:pPr marL="0" marR="0">
                        <a:lnSpc>
                          <a:spcPct val="115000"/>
                        </a:lnSpc>
                        <a:spcAft>
                          <a:spcPts val="800"/>
                        </a:spcAft>
                        <a:buNone/>
                      </a:pPr>
                      <a:r>
                        <a:rPr lang="en-US" sz="1600"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Solution Title</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2F3FA"/>
                    </a:solidFill>
                  </a:tcPr>
                </a:tc>
                <a:tc>
                  <a:txBody>
                    <a:bodyPr/>
                    <a:lstStyle/>
                    <a:p>
                      <a:pPr marL="0" marR="0">
                        <a:lnSpc>
                          <a:spcPct val="115000"/>
                        </a:lnSpc>
                        <a:spcAft>
                          <a:spcPts val="800"/>
                        </a:spcAft>
                        <a:buNone/>
                      </a:pPr>
                      <a:r>
                        <a:rPr lang="en-US" sz="1600" kern="10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Foundations of Frontline Leadership Program</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579970926"/>
                  </a:ext>
                </a:extLst>
              </a:tr>
              <a:tr h="987634">
                <a:tc>
                  <a:txBody>
                    <a:bodyPr/>
                    <a:lstStyle/>
                    <a:p>
                      <a:pPr marL="0" marR="0">
                        <a:lnSpc>
                          <a:spcPct val="115000"/>
                        </a:lnSpc>
                        <a:spcAft>
                          <a:spcPts val="800"/>
                        </a:spcAft>
                        <a:buNone/>
                      </a:pPr>
                      <a:r>
                        <a:rPr lang="en-US" sz="1600"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Overview</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2F3FA"/>
                    </a:solidFill>
                  </a:tcPr>
                </a:tc>
                <a:tc>
                  <a:txBody>
                    <a:bodyPr/>
                    <a:lstStyle/>
                    <a:p>
                      <a:pPr marL="0" marR="0">
                        <a:lnSpc>
                          <a:spcPct val="115000"/>
                        </a:lnSpc>
                        <a:spcAft>
                          <a:spcPts val="800"/>
                        </a:spcAft>
                        <a:buNone/>
                      </a:pPr>
                      <a:r>
                        <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A 12-week blended learning program, including workshops and coaching</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991850947"/>
                  </a:ext>
                </a:extLst>
              </a:tr>
              <a:tr h="987634">
                <a:tc>
                  <a:txBody>
                    <a:bodyPr/>
                    <a:lstStyle/>
                    <a:p>
                      <a:pPr marL="0" marR="0">
                        <a:lnSpc>
                          <a:spcPct val="115000"/>
                        </a:lnSpc>
                        <a:spcAft>
                          <a:spcPts val="800"/>
                        </a:spcAft>
                        <a:buNone/>
                      </a:pPr>
                      <a:r>
                        <a:rPr lang="en-US" sz="1600"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Alignment to Need</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2F3FA"/>
                    </a:solidFill>
                  </a:tcPr>
                </a:tc>
                <a:tc>
                  <a:txBody>
                    <a:bodyPr/>
                    <a:lstStyle/>
                    <a:p>
                      <a:pPr marL="0" marR="0">
                        <a:lnSpc>
                          <a:spcPct val="115000"/>
                        </a:lnSpc>
                        <a:spcAft>
                          <a:spcPts val="800"/>
                        </a:spcAft>
                        <a:buNone/>
                      </a:pPr>
                      <a:r>
                        <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Directly targets leadership gaps identified in engagement findings</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131225106"/>
                  </a:ext>
                </a:extLst>
              </a:tr>
              <a:tr h="987634">
                <a:tc>
                  <a:txBody>
                    <a:bodyPr/>
                    <a:lstStyle/>
                    <a:p>
                      <a:pPr marL="0" marR="0">
                        <a:lnSpc>
                          <a:spcPct val="115000"/>
                        </a:lnSpc>
                        <a:spcAft>
                          <a:spcPts val="800"/>
                        </a:spcAft>
                        <a:buNone/>
                      </a:pPr>
                      <a:r>
                        <a:rPr lang="en-US" sz="1600"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Key Features</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2F3FA"/>
                    </a:solidFill>
                  </a:tcPr>
                </a:tc>
                <a:tc>
                  <a:txBody>
                    <a:bodyPr/>
                    <a:lstStyle/>
                    <a:p>
                      <a:pPr marL="0" marR="0">
                        <a:lnSpc>
                          <a:spcPct val="115000"/>
                        </a:lnSpc>
                        <a:spcAft>
                          <a:spcPts val="800"/>
                        </a:spcAft>
                        <a:buNone/>
                      </a:pPr>
                      <a:r>
                        <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Workshops, roleplay, online modules, team assignments, coaching calls</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993981807"/>
                  </a:ext>
                </a:extLst>
              </a:tr>
              <a:tr h="987634">
                <a:tc>
                  <a:txBody>
                    <a:bodyPr/>
                    <a:lstStyle/>
                    <a:p>
                      <a:pPr marL="0" marR="0">
                        <a:lnSpc>
                          <a:spcPct val="115000"/>
                        </a:lnSpc>
                        <a:spcAft>
                          <a:spcPts val="800"/>
                        </a:spcAft>
                        <a:buNone/>
                      </a:pPr>
                      <a:r>
                        <a:rPr lang="en-US" sz="1600"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Optional Add-Ons</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2F3FA"/>
                    </a:solidFill>
                  </a:tcPr>
                </a:tc>
                <a:tc>
                  <a:txBody>
                    <a:bodyPr/>
                    <a:lstStyle/>
                    <a:p>
                      <a:pPr marL="0" marR="0">
                        <a:lnSpc>
                          <a:spcPct val="115000"/>
                        </a:lnSpc>
                        <a:spcAft>
                          <a:spcPts val="800"/>
                        </a:spcAft>
                        <a:buNone/>
                      </a:pPr>
                      <a:r>
                        <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360 feedback, mentoring, train-the-trainer toolkit</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777071756"/>
                  </a:ext>
                </a:extLst>
              </a:tr>
            </a:tbl>
          </a:graphicData>
        </a:graphic>
      </p:graphicFrame>
    </p:spTree>
    <p:extLst>
      <p:ext uri="{BB962C8B-B14F-4D97-AF65-F5344CB8AC3E}">
        <p14:creationId xmlns:p14="http://schemas.microsoft.com/office/powerpoint/2010/main" val="402458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8DDBAD-FF6F-6420-DA47-974EFA6E8EDE}"/>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DA54A6C-EA6C-4C99-EF3B-DFA8F6769A17}"/>
              </a:ext>
            </a:extLst>
          </p:cNvPr>
          <p:cNvSpPr/>
          <p:nvPr/>
        </p:nvSpPr>
        <p:spPr>
          <a:xfrm>
            <a:off x="0" y="6096842"/>
            <a:ext cx="12192000" cy="809638"/>
          </a:xfrm>
          <a:prstGeom prst="rect">
            <a:avLst/>
          </a:prstGeom>
          <a:solidFill>
            <a:srgbClr val="9A97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57BDDB2-A2C1-ED3F-BABE-02A350A9056D}"/>
              </a:ext>
            </a:extLst>
          </p:cNvPr>
          <p:cNvSpPr txBox="1"/>
          <p:nvPr/>
        </p:nvSpPr>
        <p:spPr>
          <a:xfrm>
            <a:off x="0" y="6291727"/>
            <a:ext cx="8389399" cy="430887"/>
          </a:xfrm>
          <a:prstGeom prst="rect">
            <a:avLst/>
          </a:prstGeom>
          <a:noFill/>
        </p:spPr>
        <p:txBody>
          <a:bodyPr wrap="square" rtlCol="0">
            <a:spAutoFit/>
          </a:bodyPr>
          <a:lstStyle/>
          <a:p>
            <a:r>
              <a:rPr lang="en-US" sz="2200" b="1" dirty="0">
                <a:solidFill>
                  <a:schemeClr val="bg1"/>
                </a:solidFill>
                <a:latin typeface="Century Gothic" panose="020B0502020202020204" pitchFamily="34" charset="0"/>
              </a:rPr>
              <a:t>4</a:t>
            </a:r>
            <a:r>
              <a:rPr lang="en-US" sz="2200" dirty="0">
                <a:solidFill>
                  <a:schemeClr val="bg1"/>
                </a:solidFill>
                <a:latin typeface="Century Gothic" panose="020B0502020202020204" pitchFamily="34" charset="0"/>
              </a:rPr>
              <a:t> Benefits and Value Proposition</a:t>
            </a:r>
          </a:p>
        </p:txBody>
      </p:sp>
      <p:sp>
        <p:nvSpPr>
          <p:cNvPr id="4" name="Arrow: Chevron 3">
            <a:extLst>
              <a:ext uri="{FF2B5EF4-FFF2-40B4-BE49-F238E27FC236}">
                <a16:creationId xmlns:a16="http://schemas.microsoft.com/office/drawing/2014/main" id="{B0370996-23DC-0135-3301-7936D0FF8868}"/>
              </a:ext>
            </a:extLst>
          </p:cNvPr>
          <p:cNvSpPr/>
          <p:nvPr/>
        </p:nvSpPr>
        <p:spPr>
          <a:xfrm rot="10800000">
            <a:off x="11512130" y="6408406"/>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Arrow: Chevron 5">
            <a:extLst>
              <a:ext uri="{FF2B5EF4-FFF2-40B4-BE49-F238E27FC236}">
                <a16:creationId xmlns:a16="http://schemas.microsoft.com/office/drawing/2014/main" id="{6B2B5B4D-526F-370D-3DBF-26F150D0C79B}"/>
              </a:ext>
            </a:extLst>
          </p:cNvPr>
          <p:cNvSpPr/>
          <p:nvPr/>
        </p:nvSpPr>
        <p:spPr>
          <a:xfrm rot="10800000">
            <a:off x="11187845" y="6408405"/>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rrow: Chevron 26">
            <a:extLst>
              <a:ext uri="{FF2B5EF4-FFF2-40B4-BE49-F238E27FC236}">
                <a16:creationId xmlns:a16="http://schemas.microsoft.com/office/drawing/2014/main" id="{F17C29A2-96C9-8D8C-6B3B-DFC0999FBFEA}"/>
              </a:ext>
            </a:extLst>
          </p:cNvPr>
          <p:cNvSpPr/>
          <p:nvPr/>
        </p:nvSpPr>
        <p:spPr>
          <a:xfrm rot="10800000">
            <a:off x="11823405" y="6408406"/>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7" name="Table 6">
            <a:extLst>
              <a:ext uri="{FF2B5EF4-FFF2-40B4-BE49-F238E27FC236}">
                <a16:creationId xmlns:a16="http://schemas.microsoft.com/office/drawing/2014/main" id="{DE5C8CCD-2A4D-3DAC-5F47-D0B39D2BF7E3}"/>
              </a:ext>
            </a:extLst>
          </p:cNvPr>
          <p:cNvGraphicFramePr>
            <a:graphicFrameLocks noGrp="1"/>
          </p:cNvGraphicFramePr>
          <p:nvPr>
            <p:extLst>
              <p:ext uri="{D42A27DB-BD31-4B8C-83A1-F6EECF244321}">
                <p14:modId xmlns:p14="http://schemas.microsoft.com/office/powerpoint/2010/main" val="225295103"/>
              </p:ext>
            </p:extLst>
          </p:nvPr>
        </p:nvGraphicFramePr>
        <p:xfrm>
          <a:off x="282803" y="386500"/>
          <a:ext cx="11773034" cy="5415005"/>
        </p:xfrm>
        <a:graphic>
          <a:graphicData uri="http://schemas.openxmlformats.org/drawingml/2006/table">
            <a:tbl>
              <a:tblPr firstRow="1" firstCol="1" bandRow="1"/>
              <a:tblGrid>
                <a:gridCol w="2894030">
                  <a:extLst>
                    <a:ext uri="{9D8B030D-6E8A-4147-A177-3AD203B41FA5}">
                      <a16:colId xmlns:a16="http://schemas.microsoft.com/office/drawing/2014/main" val="379159066"/>
                    </a:ext>
                  </a:extLst>
                </a:gridCol>
                <a:gridCol w="8879004">
                  <a:extLst>
                    <a:ext uri="{9D8B030D-6E8A-4147-A177-3AD203B41FA5}">
                      <a16:colId xmlns:a16="http://schemas.microsoft.com/office/drawing/2014/main" val="1456173260"/>
                    </a:ext>
                  </a:extLst>
                </a:gridCol>
              </a:tblGrid>
              <a:tr h="476835">
                <a:tc>
                  <a:txBody>
                    <a:bodyPr/>
                    <a:lstStyle/>
                    <a:p>
                      <a:pPr marL="0" marR="0">
                        <a:lnSpc>
                          <a:spcPct val="115000"/>
                        </a:lnSpc>
                        <a:spcAft>
                          <a:spcPts val="800"/>
                        </a:spcAft>
                        <a:buNone/>
                      </a:pPr>
                      <a:r>
                        <a:rPr lang="en-US" sz="1800" b="0" kern="100" dirty="0">
                          <a:solidFill>
                            <a:schemeClr val="accent1"/>
                          </a:solidFill>
                          <a:effectLst/>
                          <a:latin typeface="Century Gothic" panose="020B0502020202020204" pitchFamily="34" charset="0"/>
                          <a:ea typeface="Calibri" panose="020F0502020204030204" pitchFamily="34" charset="0"/>
                          <a:cs typeface="Times New Roman" panose="02020603050405020304" pitchFamily="18" charset="0"/>
                        </a:rPr>
                        <a:t>Benefit Category</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BEE3F4"/>
                    </a:solidFill>
                  </a:tcPr>
                </a:tc>
                <a:tc>
                  <a:txBody>
                    <a:bodyPr/>
                    <a:lstStyle/>
                    <a:p>
                      <a:pPr marL="0" marR="0">
                        <a:lnSpc>
                          <a:spcPct val="115000"/>
                        </a:lnSpc>
                        <a:spcAft>
                          <a:spcPts val="800"/>
                        </a:spcAft>
                        <a:buNone/>
                      </a:pPr>
                      <a:r>
                        <a:rPr lang="en-US" sz="1800" b="0" kern="100" dirty="0">
                          <a:solidFill>
                            <a:schemeClr val="accent1"/>
                          </a:solidFill>
                          <a:effectLst/>
                          <a:latin typeface="Century Gothic" panose="020B0502020202020204" pitchFamily="34" charset="0"/>
                          <a:ea typeface="Calibri" panose="020F0502020204030204" pitchFamily="34" charset="0"/>
                          <a:cs typeface="Times New Roman" panose="02020603050405020304" pitchFamily="18" charset="0"/>
                        </a:rPr>
                        <a:t>Client Value</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BEE3F4"/>
                    </a:solidFill>
                  </a:tcPr>
                </a:tc>
                <a:extLst>
                  <a:ext uri="{0D108BD9-81ED-4DB2-BD59-A6C34878D82A}">
                    <a16:rowId xmlns:a16="http://schemas.microsoft.com/office/drawing/2014/main" val="2869120268"/>
                  </a:ext>
                </a:extLst>
              </a:tr>
              <a:tr h="987634">
                <a:tc>
                  <a:txBody>
                    <a:bodyPr/>
                    <a:lstStyle/>
                    <a:p>
                      <a:pPr marL="0" marR="0">
                        <a:lnSpc>
                          <a:spcPct val="115000"/>
                        </a:lnSpc>
                        <a:spcAft>
                          <a:spcPts val="800"/>
                        </a:spcAft>
                        <a:buNone/>
                      </a:pPr>
                      <a:r>
                        <a:rPr lang="en-US" sz="1600"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Operational</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2F3FA"/>
                    </a:solidFill>
                  </a:tcPr>
                </a:tc>
                <a:tc>
                  <a:txBody>
                    <a:bodyPr/>
                    <a:lstStyle/>
                    <a:p>
                      <a:pPr marL="0" marR="0">
                        <a:lnSpc>
                          <a:spcPct val="115000"/>
                        </a:lnSpc>
                        <a:spcAft>
                          <a:spcPts val="800"/>
                        </a:spcAft>
                        <a:buNone/>
                      </a:pPr>
                      <a:r>
                        <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Greater supervisor accountability and consistency across shifts</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579970926"/>
                  </a:ext>
                </a:extLst>
              </a:tr>
              <a:tr h="987634">
                <a:tc>
                  <a:txBody>
                    <a:bodyPr/>
                    <a:lstStyle/>
                    <a:p>
                      <a:pPr marL="0" marR="0">
                        <a:lnSpc>
                          <a:spcPct val="115000"/>
                        </a:lnSpc>
                        <a:spcAft>
                          <a:spcPts val="800"/>
                        </a:spcAft>
                        <a:buNone/>
                      </a:pPr>
                      <a:r>
                        <a:rPr lang="en-US" sz="1600"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Financial</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2F3FA"/>
                    </a:solidFill>
                  </a:tcPr>
                </a:tc>
                <a:tc>
                  <a:txBody>
                    <a:bodyPr/>
                    <a:lstStyle/>
                    <a:p>
                      <a:pPr marL="0" marR="0">
                        <a:lnSpc>
                          <a:spcPct val="115000"/>
                        </a:lnSpc>
                        <a:spcAft>
                          <a:spcPts val="800"/>
                        </a:spcAft>
                        <a:buNone/>
                      </a:pPr>
                      <a:r>
                        <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Lower turnover and fewer quality issues caused by team breakdowns</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991850947"/>
                  </a:ext>
                </a:extLst>
              </a:tr>
              <a:tr h="987634">
                <a:tc>
                  <a:txBody>
                    <a:bodyPr/>
                    <a:lstStyle/>
                    <a:p>
                      <a:pPr marL="0" marR="0">
                        <a:lnSpc>
                          <a:spcPct val="115000"/>
                        </a:lnSpc>
                        <a:spcAft>
                          <a:spcPts val="800"/>
                        </a:spcAft>
                        <a:buNone/>
                      </a:pPr>
                      <a:r>
                        <a:rPr lang="en-US" sz="1600"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Strategic</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2F3FA"/>
                    </a:solidFill>
                  </a:tcPr>
                </a:tc>
                <a:tc>
                  <a:txBody>
                    <a:bodyPr/>
                    <a:lstStyle/>
                    <a:p>
                      <a:pPr marL="0" marR="0">
                        <a:lnSpc>
                          <a:spcPct val="115000"/>
                        </a:lnSpc>
                        <a:spcAft>
                          <a:spcPts val="800"/>
                        </a:spcAft>
                        <a:buNone/>
                      </a:pPr>
                      <a:r>
                        <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Builds internal leadership pipeline aligned with company growth</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131225106"/>
                  </a:ext>
                </a:extLst>
              </a:tr>
              <a:tr h="987634">
                <a:tc>
                  <a:txBody>
                    <a:bodyPr/>
                    <a:lstStyle/>
                    <a:p>
                      <a:pPr marL="0" marR="0">
                        <a:lnSpc>
                          <a:spcPct val="115000"/>
                        </a:lnSpc>
                        <a:spcAft>
                          <a:spcPts val="800"/>
                        </a:spcAft>
                        <a:buNone/>
                      </a:pPr>
                      <a:r>
                        <a:rPr lang="en-US" sz="1600"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End-User Impact</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2F3FA"/>
                    </a:solidFill>
                  </a:tcPr>
                </a:tc>
                <a:tc>
                  <a:txBody>
                    <a:bodyPr/>
                    <a:lstStyle/>
                    <a:p>
                      <a:pPr marL="0" marR="0">
                        <a:lnSpc>
                          <a:spcPct val="115000"/>
                        </a:lnSpc>
                        <a:spcAft>
                          <a:spcPts val="800"/>
                        </a:spcAft>
                        <a:buNone/>
                      </a:pPr>
                      <a:r>
                        <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Stronger team communication and higher engagement</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993981807"/>
                  </a:ext>
                </a:extLst>
              </a:tr>
              <a:tr h="987634">
                <a:tc>
                  <a:txBody>
                    <a:bodyPr/>
                    <a:lstStyle/>
                    <a:p>
                      <a:pPr marL="0" marR="0">
                        <a:lnSpc>
                          <a:spcPct val="115000"/>
                        </a:lnSpc>
                        <a:spcAft>
                          <a:spcPts val="800"/>
                        </a:spcAft>
                        <a:buNone/>
                      </a:pPr>
                      <a:r>
                        <a:rPr lang="en-US" sz="1600"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Support and Service</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2F3FA"/>
                    </a:solidFill>
                  </a:tcPr>
                </a:tc>
                <a:tc>
                  <a:txBody>
                    <a:bodyPr/>
                    <a:lstStyle/>
                    <a:p>
                      <a:pPr marL="0" marR="0">
                        <a:lnSpc>
                          <a:spcPct val="115000"/>
                        </a:lnSpc>
                        <a:spcAft>
                          <a:spcPts val="800"/>
                        </a:spcAft>
                        <a:buNone/>
                      </a:pPr>
                      <a:r>
                        <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Ongoing access to Alpha’s facilitation and digital coaching tools</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777071756"/>
                  </a:ext>
                </a:extLst>
              </a:tr>
            </a:tbl>
          </a:graphicData>
        </a:graphic>
      </p:graphicFrame>
    </p:spTree>
    <p:extLst>
      <p:ext uri="{BB962C8B-B14F-4D97-AF65-F5344CB8AC3E}">
        <p14:creationId xmlns:p14="http://schemas.microsoft.com/office/powerpoint/2010/main" val="2135471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24BFA-46D6-0D33-3F17-171A0F463DB4}"/>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4F03F0E6-B5EA-0767-0075-146A3E7BE111}"/>
              </a:ext>
            </a:extLst>
          </p:cNvPr>
          <p:cNvSpPr/>
          <p:nvPr/>
        </p:nvSpPr>
        <p:spPr>
          <a:xfrm>
            <a:off x="125535" y="480768"/>
            <a:ext cx="1903014" cy="2858676"/>
          </a:xfrm>
          <a:prstGeom prst="rect">
            <a:avLst/>
          </a:prstGeom>
          <a:gradFill>
            <a:gsLst>
              <a:gs pos="0">
                <a:schemeClr val="accent1">
                  <a:lumMod val="5000"/>
                  <a:lumOff val="95000"/>
                </a:schemeClr>
              </a:gs>
              <a:gs pos="100000">
                <a:schemeClr val="accent1">
                  <a:lumMod val="30000"/>
                  <a:lumOff val="70000"/>
                </a:schemeClr>
              </a:gs>
            </a:gsLst>
            <a:lin ang="12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3695091-0D83-26B8-DBE8-325E1FB07921}"/>
              </a:ext>
            </a:extLst>
          </p:cNvPr>
          <p:cNvSpPr/>
          <p:nvPr/>
        </p:nvSpPr>
        <p:spPr>
          <a:xfrm>
            <a:off x="0" y="6096842"/>
            <a:ext cx="12192000" cy="809638"/>
          </a:xfrm>
          <a:prstGeom prst="rect">
            <a:avLst/>
          </a:prstGeom>
          <a:solidFill>
            <a:srgbClr val="9A97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F812AD4-70E4-ADDE-718D-07AF0AFD3767}"/>
              </a:ext>
            </a:extLst>
          </p:cNvPr>
          <p:cNvSpPr txBox="1"/>
          <p:nvPr/>
        </p:nvSpPr>
        <p:spPr>
          <a:xfrm>
            <a:off x="0" y="6291727"/>
            <a:ext cx="8389399" cy="430887"/>
          </a:xfrm>
          <a:prstGeom prst="rect">
            <a:avLst/>
          </a:prstGeom>
          <a:noFill/>
        </p:spPr>
        <p:txBody>
          <a:bodyPr wrap="square" rtlCol="0">
            <a:spAutoFit/>
          </a:bodyPr>
          <a:lstStyle/>
          <a:p>
            <a:r>
              <a:rPr lang="en-US" sz="2200" b="1" dirty="0">
                <a:solidFill>
                  <a:schemeClr val="bg1"/>
                </a:solidFill>
                <a:latin typeface="Century Gothic" panose="020B0502020202020204" pitchFamily="34" charset="0"/>
              </a:rPr>
              <a:t>5</a:t>
            </a:r>
            <a:r>
              <a:rPr lang="en-US" sz="2200" dirty="0">
                <a:solidFill>
                  <a:schemeClr val="bg1"/>
                </a:solidFill>
                <a:latin typeface="Century Gothic" panose="020B0502020202020204" pitchFamily="34" charset="0"/>
              </a:rPr>
              <a:t> Scope of Work and Deliverables</a:t>
            </a:r>
          </a:p>
        </p:txBody>
      </p:sp>
      <p:sp>
        <p:nvSpPr>
          <p:cNvPr id="4" name="Arrow: Chevron 3">
            <a:extLst>
              <a:ext uri="{FF2B5EF4-FFF2-40B4-BE49-F238E27FC236}">
                <a16:creationId xmlns:a16="http://schemas.microsoft.com/office/drawing/2014/main" id="{23B3B20B-B0DF-8BB7-49E1-D5F77E91428A}"/>
              </a:ext>
            </a:extLst>
          </p:cNvPr>
          <p:cNvSpPr/>
          <p:nvPr/>
        </p:nvSpPr>
        <p:spPr>
          <a:xfrm rot="10800000">
            <a:off x="11512130" y="6408406"/>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Arrow: Chevron 5">
            <a:extLst>
              <a:ext uri="{FF2B5EF4-FFF2-40B4-BE49-F238E27FC236}">
                <a16:creationId xmlns:a16="http://schemas.microsoft.com/office/drawing/2014/main" id="{FD68FA7F-EC86-25BA-9A3F-1A371FC50AEA}"/>
              </a:ext>
            </a:extLst>
          </p:cNvPr>
          <p:cNvSpPr/>
          <p:nvPr/>
        </p:nvSpPr>
        <p:spPr>
          <a:xfrm rot="10800000">
            <a:off x="11187845" y="6408405"/>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rrow: Chevron 26">
            <a:extLst>
              <a:ext uri="{FF2B5EF4-FFF2-40B4-BE49-F238E27FC236}">
                <a16:creationId xmlns:a16="http://schemas.microsoft.com/office/drawing/2014/main" id="{41694097-888A-10F1-F2A4-3CC001D0FB00}"/>
              </a:ext>
            </a:extLst>
          </p:cNvPr>
          <p:cNvSpPr/>
          <p:nvPr/>
        </p:nvSpPr>
        <p:spPr>
          <a:xfrm rot="10800000">
            <a:off x="11823405" y="6408406"/>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9AB2178F-3679-C748-9BED-1121EBD5D713}"/>
              </a:ext>
            </a:extLst>
          </p:cNvPr>
          <p:cNvCxnSpPr/>
          <p:nvPr/>
        </p:nvCxnSpPr>
        <p:spPr>
          <a:xfrm>
            <a:off x="160256" y="4458878"/>
            <a:ext cx="11821212" cy="0"/>
          </a:xfrm>
          <a:prstGeom prst="straightConnector1">
            <a:avLst/>
          </a:prstGeom>
          <a:ln w="28575">
            <a:solidFill>
              <a:schemeClr val="accent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9" name="Flowchart: Decision 8">
            <a:extLst>
              <a:ext uri="{FF2B5EF4-FFF2-40B4-BE49-F238E27FC236}">
                <a16:creationId xmlns:a16="http://schemas.microsoft.com/office/drawing/2014/main" id="{FB087BE9-0D5F-DE34-475D-452CC6F00E73}"/>
              </a:ext>
            </a:extLst>
          </p:cNvPr>
          <p:cNvSpPr/>
          <p:nvPr/>
        </p:nvSpPr>
        <p:spPr>
          <a:xfrm>
            <a:off x="801277" y="4303337"/>
            <a:ext cx="464301" cy="311082"/>
          </a:xfrm>
          <a:prstGeom prst="flowChartDecision">
            <a:avLst/>
          </a:prstGeom>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40C6E7C3-1F1D-3F93-E5B2-63668486E49D}"/>
              </a:ext>
            </a:extLst>
          </p:cNvPr>
          <p:cNvCxnSpPr/>
          <p:nvPr/>
        </p:nvCxnSpPr>
        <p:spPr>
          <a:xfrm>
            <a:off x="1033427" y="4703975"/>
            <a:ext cx="0" cy="461914"/>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99FEAC0A-1823-E391-B850-9D71D59A5EA2}"/>
              </a:ext>
            </a:extLst>
          </p:cNvPr>
          <p:cNvSpPr txBox="1"/>
          <p:nvPr/>
        </p:nvSpPr>
        <p:spPr>
          <a:xfrm>
            <a:off x="406544" y="5277861"/>
            <a:ext cx="1253765" cy="311079"/>
          </a:xfrm>
          <a:prstGeom prst="rect">
            <a:avLst/>
          </a:prstGeom>
          <a:noFill/>
        </p:spPr>
        <p:txBody>
          <a:bodyPr wrap="square" rtlCol="0">
            <a:spAutoFit/>
          </a:bodyPr>
          <a:lstStyle/>
          <a:p>
            <a:pPr algn="ctr"/>
            <a:r>
              <a:rPr lang="en-US" sz="1400" b="1" dirty="0">
                <a:solidFill>
                  <a:schemeClr val="accent1"/>
                </a:solidFill>
                <a:latin typeface="Century Gothic" panose="020B0502020202020204" pitchFamily="34" charset="0"/>
              </a:rPr>
              <a:t>Weeks 1-2</a:t>
            </a:r>
          </a:p>
        </p:txBody>
      </p:sp>
      <p:cxnSp>
        <p:nvCxnSpPr>
          <p:cNvPr id="13" name="Straight Connector 12">
            <a:extLst>
              <a:ext uri="{FF2B5EF4-FFF2-40B4-BE49-F238E27FC236}">
                <a16:creationId xmlns:a16="http://schemas.microsoft.com/office/drawing/2014/main" id="{EA08E9E8-5B59-4819-1339-F4791101722E}"/>
              </a:ext>
            </a:extLst>
          </p:cNvPr>
          <p:cNvCxnSpPr>
            <a:cxnSpLocks/>
          </p:cNvCxnSpPr>
          <p:nvPr/>
        </p:nvCxnSpPr>
        <p:spPr>
          <a:xfrm>
            <a:off x="1033426" y="3429000"/>
            <a:ext cx="0" cy="758073"/>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15" name="Arrow: Pentagon 14">
            <a:extLst>
              <a:ext uri="{FF2B5EF4-FFF2-40B4-BE49-F238E27FC236}">
                <a16:creationId xmlns:a16="http://schemas.microsoft.com/office/drawing/2014/main" id="{0AF18EA0-0D39-E5F3-EDCD-F6CC00E0062F}"/>
              </a:ext>
            </a:extLst>
          </p:cNvPr>
          <p:cNvSpPr/>
          <p:nvPr/>
        </p:nvSpPr>
        <p:spPr>
          <a:xfrm rot="5400000">
            <a:off x="583908" y="-458375"/>
            <a:ext cx="986265" cy="1903015"/>
          </a:xfrm>
          <a:prstGeom prst="homePlat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57CF5F6-BDB3-9969-4371-3BB640587AF9}"/>
              </a:ext>
            </a:extLst>
          </p:cNvPr>
          <p:cNvSpPr txBox="1"/>
          <p:nvPr/>
        </p:nvSpPr>
        <p:spPr>
          <a:xfrm>
            <a:off x="125533" y="111557"/>
            <a:ext cx="1903015" cy="311079"/>
          </a:xfrm>
          <a:prstGeom prst="rect">
            <a:avLst/>
          </a:prstGeom>
          <a:noFill/>
        </p:spPr>
        <p:txBody>
          <a:bodyPr wrap="square" rtlCol="0">
            <a:spAutoFit/>
          </a:bodyPr>
          <a:lstStyle/>
          <a:p>
            <a:pPr algn="ctr"/>
            <a:r>
              <a:rPr lang="en-US" sz="1400" dirty="0">
                <a:solidFill>
                  <a:schemeClr val="bg1"/>
                </a:solidFill>
                <a:latin typeface="Century Gothic" panose="020B0502020202020204" pitchFamily="34" charset="0"/>
              </a:rPr>
              <a:t>Phase 1</a:t>
            </a:r>
          </a:p>
        </p:txBody>
      </p:sp>
      <p:sp>
        <p:nvSpPr>
          <p:cNvPr id="18" name="TextBox 17">
            <a:extLst>
              <a:ext uri="{FF2B5EF4-FFF2-40B4-BE49-F238E27FC236}">
                <a16:creationId xmlns:a16="http://schemas.microsoft.com/office/drawing/2014/main" id="{4A09CF7D-F0B6-6417-40CC-125CE339E439}"/>
              </a:ext>
            </a:extLst>
          </p:cNvPr>
          <p:cNvSpPr txBox="1"/>
          <p:nvPr/>
        </p:nvSpPr>
        <p:spPr>
          <a:xfrm>
            <a:off x="160256" y="1355634"/>
            <a:ext cx="1800519" cy="784830"/>
          </a:xfrm>
          <a:prstGeom prst="rect">
            <a:avLst/>
          </a:prstGeom>
          <a:noFill/>
        </p:spPr>
        <p:txBody>
          <a:bodyPr wrap="square" rtlCol="0">
            <a:spAutoFit/>
          </a:bodyPr>
          <a:lstStyle/>
          <a:p>
            <a:r>
              <a:rPr lang="en-US" sz="1500" dirty="0">
                <a:solidFill>
                  <a:schemeClr val="tx1">
                    <a:lumMod val="65000"/>
                    <a:lumOff val="35000"/>
                  </a:schemeClr>
                </a:solidFill>
                <a:latin typeface="Century Gothic" panose="020B0502020202020204" pitchFamily="34" charset="0"/>
              </a:rPr>
              <a:t>Stakeholder alignment and onboarding</a:t>
            </a:r>
          </a:p>
        </p:txBody>
      </p:sp>
      <p:sp>
        <p:nvSpPr>
          <p:cNvPr id="19" name="TextBox 18">
            <a:extLst>
              <a:ext uri="{FF2B5EF4-FFF2-40B4-BE49-F238E27FC236}">
                <a16:creationId xmlns:a16="http://schemas.microsoft.com/office/drawing/2014/main" id="{F09164A3-FF36-FB0D-716A-E8B5A2C6D514}"/>
              </a:ext>
            </a:extLst>
          </p:cNvPr>
          <p:cNvSpPr txBox="1"/>
          <p:nvPr/>
        </p:nvSpPr>
        <p:spPr>
          <a:xfrm>
            <a:off x="133166" y="2724538"/>
            <a:ext cx="1800519" cy="430887"/>
          </a:xfrm>
          <a:prstGeom prst="rect">
            <a:avLst/>
          </a:prstGeom>
          <a:noFill/>
        </p:spPr>
        <p:txBody>
          <a:bodyPr wrap="square" rtlCol="0">
            <a:spAutoFit/>
          </a:bodyPr>
          <a:lstStyle/>
          <a:p>
            <a:r>
              <a:rPr lang="en-US" sz="1100" b="1" dirty="0">
                <a:solidFill>
                  <a:schemeClr val="tx1">
                    <a:lumMod val="65000"/>
                    <a:lumOff val="35000"/>
                  </a:schemeClr>
                </a:solidFill>
                <a:latin typeface="Century Gothic" panose="020B0502020202020204" pitchFamily="34" charset="0"/>
              </a:rPr>
              <a:t>Owner: </a:t>
            </a:r>
            <a:br>
              <a:rPr lang="en-US" sz="1100" b="1" dirty="0">
                <a:solidFill>
                  <a:schemeClr val="tx1">
                    <a:lumMod val="65000"/>
                    <a:lumOff val="35000"/>
                  </a:schemeClr>
                </a:solidFill>
                <a:latin typeface="Century Gothic" panose="020B0502020202020204" pitchFamily="34" charset="0"/>
              </a:rPr>
            </a:br>
            <a:r>
              <a:rPr lang="en-US" sz="1100" b="1" dirty="0">
                <a:solidFill>
                  <a:schemeClr val="tx1">
                    <a:lumMod val="65000"/>
                    <a:lumOff val="35000"/>
                  </a:schemeClr>
                </a:solidFill>
                <a:latin typeface="Century Gothic" panose="020B0502020202020204" pitchFamily="34" charset="0"/>
              </a:rPr>
              <a:t>Learning Consultant</a:t>
            </a:r>
          </a:p>
        </p:txBody>
      </p:sp>
      <p:sp>
        <p:nvSpPr>
          <p:cNvPr id="20" name="Rectangle 19">
            <a:extLst>
              <a:ext uri="{FF2B5EF4-FFF2-40B4-BE49-F238E27FC236}">
                <a16:creationId xmlns:a16="http://schemas.microsoft.com/office/drawing/2014/main" id="{4F6D4535-F6BD-6934-E16B-7FD2CD3B713D}"/>
              </a:ext>
            </a:extLst>
          </p:cNvPr>
          <p:cNvSpPr/>
          <p:nvPr/>
        </p:nvSpPr>
        <p:spPr>
          <a:xfrm>
            <a:off x="2727322" y="480768"/>
            <a:ext cx="1903014" cy="2858676"/>
          </a:xfrm>
          <a:prstGeom prst="rect">
            <a:avLst/>
          </a:prstGeom>
          <a:gradFill>
            <a:gsLst>
              <a:gs pos="0">
                <a:schemeClr val="accent1">
                  <a:lumMod val="5000"/>
                  <a:lumOff val="95000"/>
                </a:schemeClr>
              </a:gs>
              <a:gs pos="100000">
                <a:schemeClr val="accent1">
                  <a:lumMod val="30000"/>
                  <a:lumOff val="70000"/>
                </a:schemeClr>
              </a:gs>
            </a:gsLst>
            <a:lin ang="12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Decision 20">
            <a:extLst>
              <a:ext uri="{FF2B5EF4-FFF2-40B4-BE49-F238E27FC236}">
                <a16:creationId xmlns:a16="http://schemas.microsoft.com/office/drawing/2014/main" id="{D8CFE8F9-3C8F-DDD9-0780-5357B09096EE}"/>
              </a:ext>
            </a:extLst>
          </p:cNvPr>
          <p:cNvSpPr/>
          <p:nvPr/>
        </p:nvSpPr>
        <p:spPr>
          <a:xfrm>
            <a:off x="3403064" y="4303337"/>
            <a:ext cx="464301" cy="311082"/>
          </a:xfrm>
          <a:prstGeom prst="flowChartDecision">
            <a:avLst/>
          </a:prstGeom>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211D3E3A-6170-5B89-6FB5-5838056F4B2F}"/>
              </a:ext>
            </a:extLst>
          </p:cNvPr>
          <p:cNvCxnSpPr/>
          <p:nvPr/>
        </p:nvCxnSpPr>
        <p:spPr>
          <a:xfrm>
            <a:off x="3635214" y="4703975"/>
            <a:ext cx="0" cy="461914"/>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F1AA71A5-91BE-8EEC-337B-4C1A38DF820D}"/>
              </a:ext>
            </a:extLst>
          </p:cNvPr>
          <p:cNvSpPr txBox="1"/>
          <p:nvPr/>
        </p:nvSpPr>
        <p:spPr>
          <a:xfrm>
            <a:off x="3008331" y="5277861"/>
            <a:ext cx="1253765" cy="311079"/>
          </a:xfrm>
          <a:prstGeom prst="rect">
            <a:avLst/>
          </a:prstGeom>
          <a:noFill/>
        </p:spPr>
        <p:txBody>
          <a:bodyPr wrap="square" rtlCol="0">
            <a:spAutoFit/>
          </a:bodyPr>
          <a:lstStyle/>
          <a:p>
            <a:pPr algn="ctr"/>
            <a:r>
              <a:rPr lang="en-US" sz="1400" b="1" dirty="0">
                <a:solidFill>
                  <a:schemeClr val="accent1"/>
                </a:solidFill>
                <a:latin typeface="Century Gothic" panose="020B0502020202020204" pitchFamily="34" charset="0"/>
              </a:rPr>
              <a:t>Weeks 3-6</a:t>
            </a:r>
          </a:p>
        </p:txBody>
      </p:sp>
      <p:cxnSp>
        <p:nvCxnSpPr>
          <p:cNvPr id="24" name="Straight Connector 23">
            <a:extLst>
              <a:ext uri="{FF2B5EF4-FFF2-40B4-BE49-F238E27FC236}">
                <a16:creationId xmlns:a16="http://schemas.microsoft.com/office/drawing/2014/main" id="{A43D1B92-EEBF-ACD7-5DC5-08062D1416D4}"/>
              </a:ext>
            </a:extLst>
          </p:cNvPr>
          <p:cNvCxnSpPr>
            <a:cxnSpLocks/>
          </p:cNvCxnSpPr>
          <p:nvPr/>
        </p:nvCxnSpPr>
        <p:spPr>
          <a:xfrm>
            <a:off x="3635213" y="3429000"/>
            <a:ext cx="0" cy="758073"/>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25" name="Arrow: Pentagon 24">
            <a:extLst>
              <a:ext uri="{FF2B5EF4-FFF2-40B4-BE49-F238E27FC236}">
                <a16:creationId xmlns:a16="http://schemas.microsoft.com/office/drawing/2014/main" id="{D8E8501C-5167-C334-4855-D03087CC8E02}"/>
              </a:ext>
            </a:extLst>
          </p:cNvPr>
          <p:cNvSpPr/>
          <p:nvPr/>
        </p:nvSpPr>
        <p:spPr>
          <a:xfrm rot="5400000">
            <a:off x="3185695" y="-458375"/>
            <a:ext cx="986265" cy="1903015"/>
          </a:xfrm>
          <a:prstGeom prst="homePlat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DC7CB7C-60B5-C775-4E38-BC8D0AC31BD5}"/>
              </a:ext>
            </a:extLst>
          </p:cNvPr>
          <p:cNvSpPr txBox="1"/>
          <p:nvPr/>
        </p:nvSpPr>
        <p:spPr>
          <a:xfrm>
            <a:off x="2727320" y="111557"/>
            <a:ext cx="1903015" cy="311079"/>
          </a:xfrm>
          <a:prstGeom prst="rect">
            <a:avLst/>
          </a:prstGeom>
          <a:noFill/>
        </p:spPr>
        <p:txBody>
          <a:bodyPr wrap="square" rtlCol="0">
            <a:spAutoFit/>
          </a:bodyPr>
          <a:lstStyle/>
          <a:p>
            <a:pPr algn="ctr"/>
            <a:r>
              <a:rPr lang="en-US" sz="1400" dirty="0">
                <a:solidFill>
                  <a:schemeClr val="bg1"/>
                </a:solidFill>
                <a:latin typeface="Century Gothic" panose="020B0502020202020204" pitchFamily="34" charset="0"/>
              </a:rPr>
              <a:t>Phase 2</a:t>
            </a:r>
          </a:p>
        </p:txBody>
      </p:sp>
      <p:sp>
        <p:nvSpPr>
          <p:cNvPr id="28" name="TextBox 27">
            <a:extLst>
              <a:ext uri="{FF2B5EF4-FFF2-40B4-BE49-F238E27FC236}">
                <a16:creationId xmlns:a16="http://schemas.microsoft.com/office/drawing/2014/main" id="{712AE9E8-490F-2A12-13C2-22BB3A22CB07}"/>
              </a:ext>
            </a:extLst>
          </p:cNvPr>
          <p:cNvSpPr txBox="1"/>
          <p:nvPr/>
        </p:nvSpPr>
        <p:spPr>
          <a:xfrm>
            <a:off x="2762043" y="1355634"/>
            <a:ext cx="1800519" cy="784830"/>
          </a:xfrm>
          <a:prstGeom prst="rect">
            <a:avLst/>
          </a:prstGeom>
          <a:noFill/>
        </p:spPr>
        <p:txBody>
          <a:bodyPr wrap="square" rtlCol="0">
            <a:spAutoFit/>
          </a:bodyPr>
          <a:lstStyle/>
          <a:p>
            <a:r>
              <a:rPr lang="en-US" sz="1500" dirty="0">
                <a:solidFill>
                  <a:schemeClr val="tx1">
                    <a:lumMod val="65000"/>
                    <a:lumOff val="35000"/>
                  </a:schemeClr>
                </a:solidFill>
                <a:latin typeface="Century Gothic" panose="020B0502020202020204" pitchFamily="34" charset="0"/>
              </a:rPr>
              <a:t>Program launch and live module delivery</a:t>
            </a:r>
          </a:p>
        </p:txBody>
      </p:sp>
      <p:sp>
        <p:nvSpPr>
          <p:cNvPr id="29" name="TextBox 28">
            <a:extLst>
              <a:ext uri="{FF2B5EF4-FFF2-40B4-BE49-F238E27FC236}">
                <a16:creationId xmlns:a16="http://schemas.microsoft.com/office/drawing/2014/main" id="{24133612-B2C8-18D5-FCF6-DFFF40A7362F}"/>
              </a:ext>
            </a:extLst>
          </p:cNvPr>
          <p:cNvSpPr txBox="1"/>
          <p:nvPr/>
        </p:nvSpPr>
        <p:spPr>
          <a:xfrm>
            <a:off x="2734953" y="2724538"/>
            <a:ext cx="1800519" cy="430887"/>
          </a:xfrm>
          <a:prstGeom prst="rect">
            <a:avLst/>
          </a:prstGeom>
          <a:noFill/>
        </p:spPr>
        <p:txBody>
          <a:bodyPr wrap="square" rtlCol="0">
            <a:spAutoFit/>
          </a:bodyPr>
          <a:lstStyle/>
          <a:p>
            <a:r>
              <a:rPr lang="en-US" sz="1100" b="1" dirty="0">
                <a:solidFill>
                  <a:schemeClr val="tx1">
                    <a:lumMod val="65000"/>
                    <a:lumOff val="35000"/>
                  </a:schemeClr>
                </a:solidFill>
                <a:latin typeface="Century Gothic" panose="020B0502020202020204" pitchFamily="34" charset="0"/>
              </a:rPr>
              <a:t>Owner: </a:t>
            </a:r>
            <a:br>
              <a:rPr lang="en-US" sz="1100" b="1" dirty="0">
                <a:solidFill>
                  <a:schemeClr val="tx1">
                    <a:lumMod val="65000"/>
                    <a:lumOff val="35000"/>
                  </a:schemeClr>
                </a:solidFill>
                <a:latin typeface="Century Gothic" panose="020B0502020202020204" pitchFamily="34" charset="0"/>
              </a:rPr>
            </a:br>
            <a:r>
              <a:rPr lang="en-US" sz="1100" b="1" dirty="0">
                <a:solidFill>
                  <a:schemeClr val="tx1">
                    <a:lumMod val="65000"/>
                    <a:lumOff val="35000"/>
                  </a:schemeClr>
                </a:solidFill>
                <a:latin typeface="Century Gothic" panose="020B0502020202020204" pitchFamily="34" charset="0"/>
              </a:rPr>
              <a:t>Facilitation Lead</a:t>
            </a:r>
          </a:p>
        </p:txBody>
      </p:sp>
      <p:sp>
        <p:nvSpPr>
          <p:cNvPr id="30" name="Rectangle 29">
            <a:extLst>
              <a:ext uri="{FF2B5EF4-FFF2-40B4-BE49-F238E27FC236}">
                <a16:creationId xmlns:a16="http://schemas.microsoft.com/office/drawing/2014/main" id="{9080E34F-D3C7-93E7-52B2-48CAE763602D}"/>
              </a:ext>
            </a:extLst>
          </p:cNvPr>
          <p:cNvSpPr/>
          <p:nvPr/>
        </p:nvSpPr>
        <p:spPr>
          <a:xfrm>
            <a:off x="5285493" y="465269"/>
            <a:ext cx="1903014" cy="2858676"/>
          </a:xfrm>
          <a:prstGeom prst="rect">
            <a:avLst/>
          </a:prstGeom>
          <a:gradFill>
            <a:gsLst>
              <a:gs pos="0">
                <a:schemeClr val="accent1">
                  <a:lumMod val="5000"/>
                  <a:lumOff val="95000"/>
                </a:schemeClr>
              </a:gs>
              <a:gs pos="100000">
                <a:schemeClr val="accent1">
                  <a:lumMod val="30000"/>
                  <a:lumOff val="70000"/>
                </a:schemeClr>
              </a:gs>
            </a:gsLst>
            <a:lin ang="12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Decision 30">
            <a:extLst>
              <a:ext uri="{FF2B5EF4-FFF2-40B4-BE49-F238E27FC236}">
                <a16:creationId xmlns:a16="http://schemas.microsoft.com/office/drawing/2014/main" id="{81E73EA7-324B-8C5A-F437-59AB5F215966}"/>
              </a:ext>
            </a:extLst>
          </p:cNvPr>
          <p:cNvSpPr/>
          <p:nvPr/>
        </p:nvSpPr>
        <p:spPr>
          <a:xfrm>
            <a:off x="5961235" y="4287838"/>
            <a:ext cx="464301" cy="311082"/>
          </a:xfrm>
          <a:prstGeom prst="flowChartDecision">
            <a:avLst/>
          </a:prstGeom>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E4AF53CB-56F8-04E8-1B02-04F4CEE0BC17}"/>
              </a:ext>
            </a:extLst>
          </p:cNvPr>
          <p:cNvCxnSpPr/>
          <p:nvPr/>
        </p:nvCxnSpPr>
        <p:spPr>
          <a:xfrm>
            <a:off x="6193385" y="4688476"/>
            <a:ext cx="0" cy="461914"/>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D0E75B69-2C83-2760-DCC1-BF5629B82102}"/>
              </a:ext>
            </a:extLst>
          </p:cNvPr>
          <p:cNvSpPr txBox="1"/>
          <p:nvPr/>
        </p:nvSpPr>
        <p:spPr>
          <a:xfrm>
            <a:off x="5566502" y="5262362"/>
            <a:ext cx="1253765" cy="311079"/>
          </a:xfrm>
          <a:prstGeom prst="rect">
            <a:avLst/>
          </a:prstGeom>
          <a:noFill/>
        </p:spPr>
        <p:txBody>
          <a:bodyPr wrap="square" rtlCol="0">
            <a:spAutoFit/>
          </a:bodyPr>
          <a:lstStyle/>
          <a:p>
            <a:pPr algn="ctr"/>
            <a:r>
              <a:rPr lang="en-US" sz="1400" b="1" dirty="0">
                <a:solidFill>
                  <a:schemeClr val="accent1"/>
                </a:solidFill>
                <a:latin typeface="Century Gothic" panose="020B0502020202020204" pitchFamily="34" charset="0"/>
              </a:rPr>
              <a:t>Week 7</a:t>
            </a:r>
          </a:p>
        </p:txBody>
      </p:sp>
      <p:cxnSp>
        <p:nvCxnSpPr>
          <p:cNvPr id="34" name="Straight Connector 33">
            <a:extLst>
              <a:ext uri="{FF2B5EF4-FFF2-40B4-BE49-F238E27FC236}">
                <a16:creationId xmlns:a16="http://schemas.microsoft.com/office/drawing/2014/main" id="{0816C17E-7A61-027A-7E40-F9566348E09E}"/>
              </a:ext>
            </a:extLst>
          </p:cNvPr>
          <p:cNvCxnSpPr>
            <a:cxnSpLocks/>
          </p:cNvCxnSpPr>
          <p:nvPr/>
        </p:nvCxnSpPr>
        <p:spPr>
          <a:xfrm>
            <a:off x="6193384" y="3413501"/>
            <a:ext cx="0" cy="758073"/>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35" name="Arrow: Pentagon 34">
            <a:extLst>
              <a:ext uri="{FF2B5EF4-FFF2-40B4-BE49-F238E27FC236}">
                <a16:creationId xmlns:a16="http://schemas.microsoft.com/office/drawing/2014/main" id="{1D0EACCC-8FA9-7FD6-C2A9-88B9484E8ADD}"/>
              </a:ext>
            </a:extLst>
          </p:cNvPr>
          <p:cNvSpPr/>
          <p:nvPr/>
        </p:nvSpPr>
        <p:spPr>
          <a:xfrm rot="5400000">
            <a:off x="5743866" y="-473874"/>
            <a:ext cx="986265" cy="1903015"/>
          </a:xfrm>
          <a:prstGeom prst="homePlat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9608690F-C387-440D-D54D-418DFBABD2C1}"/>
              </a:ext>
            </a:extLst>
          </p:cNvPr>
          <p:cNvSpPr txBox="1"/>
          <p:nvPr/>
        </p:nvSpPr>
        <p:spPr>
          <a:xfrm>
            <a:off x="5285491" y="96058"/>
            <a:ext cx="1903015" cy="311079"/>
          </a:xfrm>
          <a:prstGeom prst="rect">
            <a:avLst/>
          </a:prstGeom>
          <a:noFill/>
        </p:spPr>
        <p:txBody>
          <a:bodyPr wrap="square" rtlCol="0">
            <a:spAutoFit/>
          </a:bodyPr>
          <a:lstStyle/>
          <a:p>
            <a:pPr algn="ctr"/>
            <a:r>
              <a:rPr lang="en-US" sz="1400" dirty="0">
                <a:solidFill>
                  <a:schemeClr val="bg1"/>
                </a:solidFill>
                <a:latin typeface="Century Gothic" panose="020B0502020202020204" pitchFamily="34" charset="0"/>
              </a:rPr>
              <a:t>Phase 3</a:t>
            </a:r>
          </a:p>
        </p:txBody>
      </p:sp>
      <p:sp>
        <p:nvSpPr>
          <p:cNvPr id="37" name="TextBox 36">
            <a:extLst>
              <a:ext uri="{FF2B5EF4-FFF2-40B4-BE49-F238E27FC236}">
                <a16:creationId xmlns:a16="http://schemas.microsoft.com/office/drawing/2014/main" id="{0A14A8C6-8528-8E10-CAE3-2FB19E6355D8}"/>
              </a:ext>
            </a:extLst>
          </p:cNvPr>
          <p:cNvSpPr txBox="1"/>
          <p:nvPr/>
        </p:nvSpPr>
        <p:spPr>
          <a:xfrm>
            <a:off x="5320214" y="1340135"/>
            <a:ext cx="1800519" cy="784830"/>
          </a:xfrm>
          <a:prstGeom prst="rect">
            <a:avLst/>
          </a:prstGeom>
          <a:noFill/>
        </p:spPr>
        <p:txBody>
          <a:bodyPr wrap="square" rtlCol="0">
            <a:spAutoFit/>
          </a:bodyPr>
          <a:lstStyle/>
          <a:p>
            <a:r>
              <a:rPr lang="en-US" sz="1500" dirty="0">
                <a:solidFill>
                  <a:schemeClr val="tx1">
                    <a:lumMod val="65000"/>
                    <a:lumOff val="35000"/>
                  </a:schemeClr>
                </a:solidFill>
                <a:latin typeface="Century Gothic" panose="020B0502020202020204" pitchFamily="34" charset="0"/>
              </a:rPr>
              <a:t>Midpoint coaching and feedback review</a:t>
            </a:r>
          </a:p>
        </p:txBody>
      </p:sp>
      <p:sp>
        <p:nvSpPr>
          <p:cNvPr id="38" name="TextBox 37">
            <a:extLst>
              <a:ext uri="{FF2B5EF4-FFF2-40B4-BE49-F238E27FC236}">
                <a16:creationId xmlns:a16="http://schemas.microsoft.com/office/drawing/2014/main" id="{C11F9EA0-7BDB-2C1A-9A99-46D6B8222C46}"/>
              </a:ext>
            </a:extLst>
          </p:cNvPr>
          <p:cNvSpPr txBox="1"/>
          <p:nvPr/>
        </p:nvSpPr>
        <p:spPr>
          <a:xfrm>
            <a:off x="5293124" y="2709039"/>
            <a:ext cx="1800519" cy="430887"/>
          </a:xfrm>
          <a:prstGeom prst="rect">
            <a:avLst/>
          </a:prstGeom>
          <a:noFill/>
        </p:spPr>
        <p:txBody>
          <a:bodyPr wrap="square" rtlCol="0">
            <a:spAutoFit/>
          </a:bodyPr>
          <a:lstStyle/>
          <a:p>
            <a:r>
              <a:rPr lang="en-US" sz="1100" b="1" dirty="0">
                <a:solidFill>
                  <a:schemeClr val="tx1">
                    <a:lumMod val="65000"/>
                    <a:lumOff val="35000"/>
                  </a:schemeClr>
                </a:solidFill>
                <a:latin typeface="Century Gothic" panose="020B0502020202020204" pitchFamily="34" charset="0"/>
              </a:rPr>
              <a:t>Owner: </a:t>
            </a:r>
            <a:br>
              <a:rPr lang="en-US" sz="1100" b="1" dirty="0">
                <a:solidFill>
                  <a:schemeClr val="tx1">
                    <a:lumMod val="65000"/>
                    <a:lumOff val="35000"/>
                  </a:schemeClr>
                </a:solidFill>
                <a:latin typeface="Century Gothic" panose="020B0502020202020204" pitchFamily="34" charset="0"/>
              </a:rPr>
            </a:br>
            <a:r>
              <a:rPr lang="en-US" sz="1100" b="1" dirty="0">
                <a:solidFill>
                  <a:schemeClr val="tx1">
                    <a:lumMod val="65000"/>
                    <a:lumOff val="35000"/>
                  </a:schemeClr>
                </a:solidFill>
                <a:latin typeface="Century Gothic" panose="020B0502020202020204" pitchFamily="34" charset="0"/>
              </a:rPr>
              <a:t>Program Coach</a:t>
            </a:r>
          </a:p>
        </p:txBody>
      </p:sp>
      <p:sp>
        <p:nvSpPr>
          <p:cNvPr id="39" name="Rectangle 38">
            <a:extLst>
              <a:ext uri="{FF2B5EF4-FFF2-40B4-BE49-F238E27FC236}">
                <a16:creationId xmlns:a16="http://schemas.microsoft.com/office/drawing/2014/main" id="{D14B2C10-2765-1410-7DC9-DA7EB0BA2EE8}"/>
              </a:ext>
            </a:extLst>
          </p:cNvPr>
          <p:cNvSpPr/>
          <p:nvPr/>
        </p:nvSpPr>
        <p:spPr>
          <a:xfrm>
            <a:off x="7695218" y="465269"/>
            <a:ext cx="1903014" cy="2858676"/>
          </a:xfrm>
          <a:prstGeom prst="rect">
            <a:avLst/>
          </a:prstGeom>
          <a:gradFill>
            <a:gsLst>
              <a:gs pos="0">
                <a:schemeClr val="accent1">
                  <a:lumMod val="5000"/>
                  <a:lumOff val="95000"/>
                </a:schemeClr>
              </a:gs>
              <a:gs pos="100000">
                <a:schemeClr val="accent1">
                  <a:lumMod val="30000"/>
                  <a:lumOff val="70000"/>
                </a:schemeClr>
              </a:gs>
            </a:gsLst>
            <a:lin ang="12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Decision 39">
            <a:extLst>
              <a:ext uri="{FF2B5EF4-FFF2-40B4-BE49-F238E27FC236}">
                <a16:creationId xmlns:a16="http://schemas.microsoft.com/office/drawing/2014/main" id="{CFD621CD-D00D-A6D7-CA09-B8190D3C167A}"/>
              </a:ext>
            </a:extLst>
          </p:cNvPr>
          <p:cNvSpPr/>
          <p:nvPr/>
        </p:nvSpPr>
        <p:spPr>
          <a:xfrm>
            <a:off x="8370960" y="4287838"/>
            <a:ext cx="464301" cy="311082"/>
          </a:xfrm>
          <a:prstGeom prst="flowChartDecision">
            <a:avLst/>
          </a:prstGeom>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A3C776AE-1363-6497-9DC5-78CDFD7786CB}"/>
              </a:ext>
            </a:extLst>
          </p:cNvPr>
          <p:cNvCxnSpPr/>
          <p:nvPr/>
        </p:nvCxnSpPr>
        <p:spPr>
          <a:xfrm>
            <a:off x="8603110" y="4688476"/>
            <a:ext cx="0" cy="461914"/>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42" name="TextBox 41">
            <a:extLst>
              <a:ext uri="{FF2B5EF4-FFF2-40B4-BE49-F238E27FC236}">
                <a16:creationId xmlns:a16="http://schemas.microsoft.com/office/drawing/2014/main" id="{B926250E-1188-61D7-9DF7-03ACFE48B910}"/>
              </a:ext>
            </a:extLst>
          </p:cNvPr>
          <p:cNvSpPr txBox="1"/>
          <p:nvPr/>
        </p:nvSpPr>
        <p:spPr>
          <a:xfrm>
            <a:off x="7976227" y="5262362"/>
            <a:ext cx="1253765" cy="311079"/>
          </a:xfrm>
          <a:prstGeom prst="rect">
            <a:avLst/>
          </a:prstGeom>
          <a:noFill/>
        </p:spPr>
        <p:txBody>
          <a:bodyPr wrap="square" rtlCol="0">
            <a:spAutoFit/>
          </a:bodyPr>
          <a:lstStyle/>
          <a:p>
            <a:pPr algn="ctr"/>
            <a:r>
              <a:rPr lang="en-US" sz="1400" b="1" dirty="0">
                <a:solidFill>
                  <a:schemeClr val="accent1"/>
                </a:solidFill>
                <a:latin typeface="Century Gothic" panose="020B0502020202020204" pitchFamily="34" charset="0"/>
              </a:rPr>
              <a:t>Weeks 8-12</a:t>
            </a:r>
          </a:p>
        </p:txBody>
      </p:sp>
      <p:cxnSp>
        <p:nvCxnSpPr>
          <p:cNvPr id="43" name="Straight Connector 42">
            <a:extLst>
              <a:ext uri="{FF2B5EF4-FFF2-40B4-BE49-F238E27FC236}">
                <a16:creationId xmlns:a16="http://schemas.microsoft.com/office/drawing/2014/main" id="{1EDDE56B-795E-0298-6D5D-C82093C79195}"/>
              </a:ext>
            </a:extLst>
          </p:cNvPr>
          <p:cNvCxnSpPr>
            <a:cxnSpLocks/>
          </p:cNvCxnSpPr>
          <p:nvPr/>
        </p:nvCxnSpPr>
        <p:spPr>
          <a:xfrm>
            <a:off x="8603109" y="3413501"/>
            <a:ext cx="0" cy="758073"/>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44" name="Arrow: Pentagon 43">
            <a:extLst>
              <a:ext uri="{FF2B5EF4-FFF2-40B4-BE49-F238E27FC236}">
                <a16:creationId xmlns:a16="http://schemas.microsoft.com/office/drawing/2014/main" id="{4007D9BD-7F0D-DCD8-ECC5-E0CE8693C760}"/>
              </a:ext>
            </a:extLst>
          </p:cNvPr>
          <p:cNvSpPr/>
          <p:nvPr/>
        </p:nvSpPr>
        <p:spPr>
          <a:xfrm rot="5400000">
            <a:off x="8153591" y="-473874"/>
            <a:ext cx="986265" cy="1903015"/>
          </a:xfrm>
          <a:prstGeom prst="homePlat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7DFF6CC-A3A8-F874-2D1F-C444CC4C0197}"/>
              </a:ext>
            </a:extLst>
          </p:cNvPr>
          <p:cNvSpPr txBox="1"/>
          <p:nvPr/>
        </p:nvSpPr>
        <p:spPr>
          <a:xfrm>
            <a:off x="7695216" y="96058"/>
            <a:ext cx="1903015" cy="311079"/>
          </a:xfrm>
          <a:prstGeom prst="rect">
            <a:avLst/>
          </a:prstGeom>
          <a:noFill/>
        </p:spPr>
        <p:txBody>
          <a:bodyPr wrap="square" rtlCol="0">
            <a:spAutoFit/>
          </a:bodyPr>
          <a:lstStyle/>
          <a:p>
            <a:pPr algn="ctr"/>
            <a:r>
              <a:rPr lang="en-US" sz="1400" dirty="0">
                <a:solidFill>
                  <a:schemeClr val="bg1"/>
                </a:solidFill>
                <a:latin typeface="Century Gothic" panose="020B0502020202020204" pitchFamily="34" charset="0"/>
              </a:rPr>
              <a:t>Phase 4</a:t>
            </a:r>
          </a:p>
        </p:txBody>
      </p:sp>
      <p:sp>
        <p:nvSpPr>
          <p:cNvPr id="46" name="TextBox 45">
            <a:extLst>
              <a:ext uri="{FF2B5EF4-FFF2-40B4-BE49-F238E27FC236}">
                <a16:creationId xmlns:a16="http://schemas.microsoft.com/office/drawing/2014/main" id="{676DE34F-E61E-B561-778A-4EFF16D42998}"/>
              </a:ext>
            </a:extLst>
          </p:cNvPr>
          <p:cNvSpPr txBox="1"/>
          <p:nvPr/>
        </p:nvSpPr>
        <p:spPr>
          <a:xfrm>
            <a:off x="7729939" y="1340135"/>
            <a:ext cx="1800519" cy="784830"/>
          </a:xfrm>
          <a:prstGeom prst="rect">
            <a:avLst/>
          </a:prstGeom>
          <a:noFill/>
        </p:spPr>
        <p:txBody>
          <a:bodyPr wrap="square" rtlCol="0">
            <a:spAutoFit/>
          </a:bodyPr>
          <a:lstStyle/>
          <a:p>
            <a:r>
              <a:rPr lang="en-US" sz="1500" dirty="0">
                <a:solidFill>
                  <a:schemeClr val="tx1">
                    <a:lumMod val="65000"/>
                    <a:lumOff val="35000"/>
                  </a:schemeClr>
                </a:solidFill>
                <a:latin typeface="Century Gothic" panose="020B0502020202020204" pitchFamily="34" charset="0"/>
              </a:rPr>
              <a:t>Final sessions and program completion</a:t>
            </a:r>
          </a:p>
        </p:txBody>
      </p:sp>
      <p:sp>
        <p:nvSpPr>
          <p:cNvPr id="47" name="TextBox 46">
            <a:extLst>
              <a:ext uri="{FF2B5EF4-FFF2-40B4-BE49-F238E27FC236}">
                <a16:creationId xmlns:a16="http://schemas.microsoft.com/office/drawing/2014/main" id="{EC57F3E4-0B10-BA50-6392-3EA1C1FD1C57}"/>
              </a:ext>
            </a:extLst>
          </p:cNvPr>
          <p:cNvSpPr txBox="1"/>
          <p:nvPr/>
        </p:nvSpPr>
        <p:spPr>
          <a:xfrm>
            <a:off x="7702849" y="2709039"/>
            <a:ext cx="1895382" cy="430887"/>
          </a:xfrm>
          <a:prstGeom prst="rect">
            <a:avLst/>
          </a:prstGeom>
          <a:noFill/>
        </p:spPr>
        <p:txBody>
          <a:bodyPr wrap="square" rtlCol="0">
            <a:spAutoFit/>
          </a:bodyPr>
          <a:lstStyle/>
          <a:p>
            <a:r>
              <a:rPr lang="en-US" sz="1100" b="1" dirty="0">
                <a:solidFill>
                  <a:schemeClr val="tx1">
                    <a:lumMod val="65000"/>
                    <a:lumOff val="35000"/>
                  </a:schemeClr>
                </a:solidFill>
                <a:latin typeface="Century Gothic" panose="020B0502020202020204" pitchFamily="34" charset="0"/>
              </a:rPr>
              <a:t>Owner: </a:t>
            </a:r>
            <a:br>
              <a:rPr lang="en-US" sz="1100" b="1" dirty="0">
                <a:solidFill>
                  <a:schemeClr val="tx1">
                    <a:lumMod val="65000"/>
                    <a:lumOff val="35000"/>
                  </a:schemeClr>
                </a:solidFill>
                <a:latin typeface="Century Gothic" panose="020B0502020202020204" pitchFamily="34" charset="0"/>
              </a:rPr>
            </a:br>
            <a:r>
              <a:rPr lang="en-US" sz="1100" b="1" dirty="0">
                <a:solidFill>
                  <a:schemeClr val="tx1">
                    <a:lumMod val="65000"/>
                    <a:lumOff val="35000"/>
                  </a:schemeClr>
                </a:solidFill>
                <a:latin typeface="Century Gothic" panose="020B0502020202020204" pitchFamily="34" charset="0"/>
              </a:rPr>
              <a:t>Alpha Program Manager</a:t>
            </a:r>
          </a:p>
        </p:txBody>
      </p:sp>
      <p:sp>
        <p:nvSpPr>
          <p:cNvPr id="48" name="Rectangle 47">
            <a:extLst>
              <a:ext uri="{FF2B5EF4-FFF2-40B4-BE49-F238E27FC236}">
                <a16:creationId xmlns:a16="http://schemas.microsoft.com/office/drawing/2014/main" id="{4671562F-2AC9-7BA8-F0FF-20717E5A4ACC}"/>
              </a:ext>
            </a:extLst>
          </p:cNvPr>
          <p:cNvSpPr/>
          <p:nvPr/>
        </p:nvSpPr>
        <p:spPr>
          <a:xfrm>
            <a:off x="10048329" y="480768"/>
            <a:ext cx="1903014" cy="2858676"/>
          </a:xfrm>
          <a:prstGeom prst="rect">
            <a:avLst/>
          </a:prstGeom>
          <a:gradFill>
            <a:gsLst>
              <a:gs pos="0">
                <a:schemeClr val="accent1">
                  <a:lumMod val="5000"/>
                  <a:lumOff val="95000"/>
                </a:schemeClr>
              </a:gs>
              <a:gs pos="100000">
                <a:schemeClr val="accent1">
                  <a:lumMod val="30000"/>
                  <a:lumOff val="70000"/>
                </a:schemeClr>
              </a:gs>
            </a:gsLst>
            <a:lin ang="12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Decision 48">
            <a:extLst>
              <a:ext uri="{FF2B5EF4-FFF2-40B4-BE49-F238E27FC236}">
                <a16:creationId xmlns:a16="http://schemas.microsoft.com/office/drawing/2014/main" id="{A947C0AF-C726-91F0-5577-26C366A0BF54}"/>
              </a:ext>
            </a:extLst>
          </p:cNvPr>
          <p:cNvSpPr/>
          <p:nvPr/>
        </p:nvSpPr>
        <p:spPr>
          <a:xfrm>
            <a:off x="10724071" y="4303337"/>
            <a:ext cx="464301" cy="311082"/>
          </a:xfrm>
          <a:prstGeom prst="flowChartDecision">
            <a:avLst/>
          </a:prstGeom>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885B5566-037A-CE13-2D86-0C3BDF679AB2}"/>
              </a:ext>
            </a:extLst>
          </p:cNvPr>
          <p:cNvCxnSpPr/>
          <p:nvPr/>
        </p:nvCxnSpPr>
        <p:spPr>
          <a:xfrm>
            <a:off x="10956221" y="4703975"/>
            <a:ext cx="0" cy="461914"/>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51" name="TextBox 50">
            <a:extLst>
              <a:ext uri="{FF2B5EF4-FFF2-40B4-BE49-F238E27FC236}">
                <a16:creationId xmlns:a16="http://schemas.microsoft.com/office/drawing/2014/main" id="{94874892-B7ED-9840-C47B-9B2AEC192644}"/>
              </a:ext>
            </a:extLst>
          </p:cNvPr>
          <p:cNvSpPr txBox="1"/>
          <p:nvPr/>
        </p:nvSpPr>
        <p:spPr>
          <a:xfrm>
            <a:off x="10329338" y="5277861"/>
            <a:ext cx="1253765" cy="311079"/>
          </a:xfrm>
          <a:prstGeom prst="rect">
            <a:avLst/>
          </a:prstGeom>
          <a:noFill/>
        </p:spPr>
        <p:txBody>
          <a:bodyPr wrap="square" rtlCol="0">
            <a:spAutoFit/>
          </a:bodyPr>
          <a:lstStyle/>
          <a:p>
            <a:pPr algn="ctr"/>
            <a:r>
              <a:rPr lang="en-US" sz="1400" b="1" dirty="0">
                <a:solidFill>
                  <a:schemeClr val="accent1"/>
                </a:solidFill>
                <a:latin typeface="Century Gothic" panose="020B0502020202020204" pitchFamily="34" charset="0"/>
              </a:rPr>
              <a:t>Week 13</a:t>
            </a:r>
          </a:p>
        </p:txBody>
      </p:sp>
      <p:cxnSp>
        <p:nvCxnSpPr>
          <p:cNvPr id="52" name="Straight Connector 51">
            <a:extLst>
              <a:ext uri="{FF2B5EF4-FFF2-40B4-BE49-F238E27FC236}">
                <a16:creationId xmlns:a16="http://schemas.microsoft.com/office/drawing/2014/main" id="{63B46838-38A3-4E5B-81CF-B0A448924393}"/>
              </a:ext>
            </a:extLst>
          </p:cNvPr>
          <p:cNvCxnSpPr>
            <a:cxnSpLocks/>
          </p:cNvCxnSpPr>
          <p:nvPr/>
        </p:nvCxnSpPr>
        <p:spPr>
          <a:xfrm>
            <a:off x="10956220" y="3429000"/>
            <a:ext cx="0" cy="758073"/>
          </a:xfrm>
          <a:prstGeom prst="line">
            <a:avLst/>
          </a:prstGeom>
          <a:ln>
            <a:solidFill>
              <a:schemeClr val="tx1">
                <a:lumMod val="65000"/>
                <a:lumOff val="35000"/>
              </a:schemeClr>
            </a:solidFill>
          </a:ln>
        </p:spPr>
        <p:style>
          <a:lnRef idx="2">
            <a:schemeClr val="accent1"/>
          </a:lnRef>
          <a:fillRef idx="0">
            <a:schemeClr val="accent1"/>
          </a:fillRef>
          <a:effectRef idx="1">
            <a:schemeClr val="accent1"/>
          </a:effectRef>
          <a:fontRef idx="minor">
            <a:schemeClr val="tx1"/>
          </a:fontRef>
        </p:style>
      </p:cxnSp>
      <p:sp>
        <p:nvSpPr>
          <p:cNvPr id="53" name="Arrow: Pentagon 52">
            <a:extLst>
              <a:ext uri="{FF2B5EF4-FFF2-40B4-BE49-F238E27FC236}">
                <a16:creationId xmlns:a16="http://schemas.microsoft.com/office/drawing/2014/main" id="{93DAA15E-EF6E-5538-9E58-34716F176F4C}"/>
              </a:ext>
            </a:extLst>
          </p:cNvPr>
          <p:cNvSpPr/>
          <p:nvPr/>
        </p:nvSpPr>
        <p:spPr>
          <a:xfrm rot="5400000">
            <a:off x="10506702" y="-458375"/>
            <a:ext cx="986265" cy="1903015"/>
          </a:xfrm>
          <a:prstGeom prst="homePlat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7CF4CF97-6726-B528-E5D2-954D9D73AA96}"/>
              </a:ext>
            </a:extLst>
          </p:cNvPr>
          <p:cNvSpPr txBox="1"/>
          <p:nvPr/>
        </p:nvSpPr>
        <p:spPr>
          <a:xfrm>
            <a:off x="10048327" y="111557"/>
            <a:ext cx="1903015" cy="311079"/>
          </a:xfrm>
          <a:prstGeom prst="rect">
            <a:avLst/>
          </a:prstGeom>
          <a:noFill/>
        </p:spPr>
        <p:txBody>
          <a:bodyPr wrap="square" rtlCol="0">
            <a:spAutoFit/>
          </a:bodyPr>
          <a:lstStyle/>
          <a:p>
            <a:pPr algn="ctr"/>
            <a:r>
              <a:rPr lang="en-US" sz="1400" dirty="0">
                <a:solidFill>
                  <a:schemeClr val="bg1"/>
                </a:solidFill>
                <a:latin typeface="Century Gothic" panose="020B0502020202020204" pitchFamily="34" charset="0"/>
              </a:rPr>
              <a:t>Phase 5</a:t>
            </a:r>
          </a:p>
        </p:txBody>
      </p:sp>
      <p:sp>
        <p:nvSpPr>
          <p:cNvPr id="55" name="TextBox 54">
            <a:extLst>
              <a:ext uri="{FF2B5EF4-FFF2-40B4-BE49-F238E27FC236}">
                <a16:creationId xmlns:a16="http://schemas.microsoft.com/office/drawing/2014/main" id="{3BEDEEE0-9B4F-C1F0-5CC4-C4C4DEE085EE}"/>
              </a:ext>
            </a:extLst>
          </p:cNvPr>
          <p:cNvSpPr txBox="1"/>
          <p:nvPr/>
        </p:nvSpPr>
        <p:spPr>
          <a:xfrm>
            <a:off x="10083050" y="1355634"/>
            <a:ext cx="1800519" cy="553998"/>
          </a:xfrm>
          <a:prstGeom prst="rect">
            <a:avLst/>
          </a:prstGeom>
          <a:noFill/>
        </p:spPr>
        <p:txBody>
          <a:bodyPr wrap="square" rtlCol="0">
            <a:spAutoFit/>
          </a:bodyPr>
          <a:lstStyle/>
          <a:p>
            <a:r>
              <a:rPr lang="en-US" sz="1500" dirty="0">
                <a:solidFill>
                  <a:schemeClr val="tx1">
                    <a:lumMod val="65000"/>
                    <a:lumOff val="35000"/>
                  </a:schemeClr>
                </a:solidFill>
                <a:latin typeface="Century Gothic" panose="020B0502020202020204" pitchFamily="34" charset="0"/>
              </a:rPr>
              <a:t>Reporting and future strategy</a:t>
            </a:r>
          </a:p>
        </p:txBody>
      </p:sp>
      <p:sp>
        <p:nvSpPr>
          <p:cNvPr id="56" name="TextBox 55">
            <a:extLst>
              <a:ext uri="{FF2B5EF4-FFF2-40B4-BE49-F238E27FC236}">
                <a16:creationId xmlns:a16="http://schemas.microsoft.com/office/drawing/2014/main" id="{1E0358F1-DB5A-3AEC-9D9A-9BE440E68746}"/>
              </a:ext>
            </a:extLst>
          </p:cNvPr>
          <p:cNvSpPr txBox="1"/>
          <p:nvPr/>
        </p:nvSpPr>
        <p:spPr>
          <a:xfrm>
            <a:off x="10055960" y="2724538"/>
            <a:ext cx="1800519" cy="430887"/>
          </a:xfrm>
          <a:prstGeom prst="rect">
            <a:avLst/>
          </a:prstGeom>
          <a:noFill/>
        </p:spPr>
        <p:txBody>
          <a:bodyPr wrap="square" rtlCol="0">
            <a:spAutoFit/>
          </a:bodyPr>
          <a:lstStyle/>
          <a:p>
            <a:r>
              <a:rPr lang="en-US" sz="1100" b="1" dirty="0">
                <a:solidFill>
                  <a:schemeClr val="tx1">
                    <a:lumMod val="65000"/>
                    <a:lumOff val="35000"/>
                  </a:schemeClr>
                </a:solidFill>
                <a:latin typeface="Century Gothic" panose="020B0502020202020204" pitchFamily="34" charset="0"/>
              </a:rPr>
              <a:t>Owner: </a:t>
            </a:r>
            <a:br>
              <a:rPr lang="en-US" sz="1100" b="1" dirty="0">
                <a:solidFill>
                  <a:schemeClr val="tx1">
                    <a:lumMod val="65000"/>
                    <a:lumOff val="35000"/>
                  </a:schemeClr>
                </a:solidFill>
                <a:latin typeface="Century Gothic" panose="020B0502020202020204" pitchFamily="34" charset="0"/>
              </a:rPr>
            </a:br>
            <a:r>
              <a:rPr lang="en-US" sz="1100" b="1" dirty="0">
                <a:solidFill>
                  <a:schemeClr val="tx1">
                    <a:lumMod val="65000"/>
                    <a:lumOff val="35000"/>
                  </a:schemeClr>
                </a:solidFill>
                <a:latin typeface="Century Gothic" panose="020B0502020202020204" pitchFamily="34" charset="0"/>
              </a:rPr>
              <a:t>Client Success Lead</a:t>
            </a:r>
          </a:p>
        </p:txBody>
      </p:sp>
    </p:spTree>
    <p:extLst>
      <p:ext uri="{BB962C8B-B14F-4D97-AF65-F5344CB8AC3E}">
        <p14:creationId xmlns:p14="http://schemas.microsoft.com/office/powerpoint/2010/main" val="19687217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E9D8E2-40F6-B989-C725-9BF6888CEE4C}"/>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A5D3B034-5B0D-F714-0F94-38A468AD0A47}"/>
              </a:ext>
            </a:extLst>
          </p:cNvPr>
          <p:cNvSpPr/>
          <p:nvPr/>
        </p:nvSpPr>
        <p:spPr>
          <a:xfrm>
            <a:off x="0" y="6096842"/>
            <a:ext cx="12192000" cy="809638"/>
          </a:xfrm>
          <a:prstGeom prst="rect">
            <a:avLst/>
          </a:prstGeom>
          <a:solidFill>
            <a:srgbClr val="9A97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CFAA8E0-096C-21AE-632A-8C40AAF52C12}"/>
              </a:ext>
            </a:extLst>
          </p:cNvPr>
          <p:cNvSpPr txBox="1"/>
          <p:nvPr/>
        </p:nvSpPr>
        <p:spPr>
          <a:xfrm>
            <a:off x="0" y="6291727"/>
            <a:ext cx="8389399" cy="430887"/>
          </a:xfrm>
          <a:prstGeom prst="rect">
            <a:avLst/>
          </a:prstGeom>
          <a:noFill/>
        </p:spPr>
        <p:txBody>
          <a:bodyPr wrap="square" rtlCol="0">
            <a:spAutoFit/>
          </a:bodyPr>
          <a:lstStyle/>
          <a:p>
            <a:r>
              <a:rPr lang="en-US" sz="2200" b="1" dirty="0">
                <a:solidFill>
                  <a:schemeClr val="bg1"/>
                </a:solidFill>
                <a:latin typeface="Century Gothic" panose="020B0502020202020204" pitchFamily="34" charset="0"/>
              </a:rPr>
              <a:t>6</a:t>
            </a:r>
            <a:r>
              <a:rPr lang="en-US" sz="2200" dirty="0">
                <a:solidFill>
                  <a:schemeClr val="bg1"/>
                </a:solidFill>
                <a:latin typeface="Century Gothic" panose="020B0502020202020204" pitchFamily="34" charset="0"/>
              </a:rPr>
              <a:t> Pricing and Investment</a:t>
            </a:r>
          </a:p>
        </p:txBody>
      </p:sp>
      <p:sp>
        <p:nvSpPr>
          <p:cNvPr id="4" name="Arrow: Chevron 3">
            <a:extLst>
              <a:ext uri="{FF2B5EF4-FFF2-40B4-BE49-F238E27FC236}">
                <a16:creationId xmlns:a16="http://schemas.microsoft.com/office/drawing/2014/main" id="{A2B9C0C7-9719-0B1B-426C-F7F3249AF8F6}"/>
              </a:ext>
            </a:extLst>
          </p:cNvPr>
          <p:cNvSpPr/>
          <p:nvPr/>
        </p:nvSpPr>
        <p:spPr>
          <a:xfrm rot="10800000">
            <a:off x="11512130" y="6408406"/>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Arrow: Chevron 5">
            <a:extLst>
              <a:ext uri="{FF2B5EF4-FFF2-40B4-BE49-F238E27FC236}">
                <a16:creationId xmlns:a16="http://schemas.microsoft.com/office/drawing/2014/main" id="{55043793-A801-F0C2-C8F9-12DAD17F145B}"/>
              </a:ext>
            </a:extLst>
          </p:cNvPr>
          <p:cNvSpPr/>
          <p:nvPr/>
        </p:nvSpPr>
        <p:spPr>
          <a:xfrm rot="10800000">
            <a:off x="11187845" y="6408405"/>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rrow: Chevron 26">
            <a:extLst>
              <a:ext uri="{FF2B5EF4-FFF2-40B4-BE49-F238E27FC236}">
                <a16:creationId xmlns:a16="http://schemas.microsoft.com/office/drawing/2014/main" id="{9B49E24F-C37D-CA54-EF95-B6422BA70ED2}"/>
              </a:ext>
            </a:extLst>
          </p:cNvPr>
          <p:cNvSpPr/>
          <p:nvPr/>
        </p:nvSpPr>
        <p:spPr>
          <a:xfrm rot="10800000">
            <a:off x="11823405" y="6408406"/>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aphicFrame>
        <p:nvGraphicFramePr>
          <p:cNvPr id="7" name="Table 6">
            <a:extLst>
              <a:ext uri="{FF2B5EF4-FFF2-40B4-BE49-F238E27FC236}">
                <a16:creationId xmlns:a16="http://schemas.microsoft.com/office/drawing/2014/main" id="{7C32664D-2350-5E92-166F-93995A58C3D6}"/>
              </a:ext>
            </a:extLst>
          </p:cNvPr>
          <p:cNvGraphicFramePr>
            <a:graphicFrameLocks noGrp="1"/>
          </p:cNvGraphicFramePr>
          <p:nvPr>
            <p:extLst>
              <p:ext uri="{D42A27DB-BD31-4B8C-83A1-F6EECF244321}">
                <p14:modId xmlns:p14="http://schemas.microsoft.com/office/powerpoint/2010/main" val="2577383010"/>
              </p:ext>
            </p:extLst>
          </p:nvPr>
        </p:nvGraphicFramePr>
        <p:xfrm>
          <a:off x="282803" y="386501"/>
          <a:ext cx="11773032" cy="3883839"/>
        </p:xfrm>
        <a:graphic>
          <a:graphicData uri="http://schemas.openxmlformats.org/drawingml/2006/table">
            <a:tbl>
              <a:tblPr firstRow="1" firstCol="1" bandRow="1"/>
              <a:tblGrid>
                <a:gridCol w="4722830">
                  <a:extLst>
                    <a:ext uri="{9D8B030D-6E8A-4147-A177-3AD203B41FA5}">
                      <a16:colId xmlns:a16="http://schemas.microsoft.com/office/drawing/2014/main" val="379159066"/>
                    </a:ext>
                  </a:extLst>
                </a:gridCol>
                <a:gridCol w="2865748">
                  <a:extLst>
                    <a:ext uri="{9D8B030D-6E8A-4147-A177-3AD203B41FA5}">
                      <a16:colId xmlns:a16="http://schemas.microsoft.com/office/drawing/2014/main" val="1456173260"/>
                    </a:ext>
                  </a:extLst>
                </a:gridCol>
                <a:gridCol w="2055044">
                  <a:extLst>
                    <a:ext uri="{9D8B030D-6E8A-4147-A177-3AD203B41FA5}">
                      <a16:colId xmlns:a16="http://schemas.microsoft.com/office/drawing/2014/main" val="3952565475"/>
                    </a:ext>
                  </a:extLst>
                </a:gridCol>
                <a:gridCol w="2129410">
                  <a:extLst>
                    <a:ext uri="{9D8B030D-6E8A-4147-A177-3AD203B41FA5}">
                      <a16:colId xmlns:a16="http://schemas.microsoft.com/office/drawing/2014/main" val="248021517"/>
                    </a:ext>
                  </a:extLst>
                </a:gridCol>
              </a:tblGrid>
              <a:tr h="342004">
                <a:tc>
                  <a:txBody>
                    <a:bodyPr/>
                    <a:lstStyle/>
                    <a:p>
                      <a:pPr marL="0" marR="0">
                        <a:lnSpc>
                          <a:spcPct val="115000"/>
                        </a:lnSpc>
                        <a:spcAft>
                          <a:spcPts val="800"/>
                        </a:spcAft>
                        <a:buNone/>
                      </a:pPr>
                      <a:r>
                        <a:rPr lang="en-US" sz="1800" b="0" kern="100" dirty="0">
                          <a:solidFill>
                            <a:schemeClr val="accent1"/>
                          </a:solidFill>
                          <a:effectLst/>
                          <a:latin typeface="Century Gothic" panose="020B0502020202020204" pitchFamily="34" charset="0"/>
                          <a:ea typeface="Calibri" panose="020F0502020204030204" pitchFamily="34" charset="0"/>
                          <a:cs typeface="Times New Roman" panose="02020603050405020304" pitchFamily="18" charset="0"/>
                        </a:rPr>
                        <a:t>Service / Item</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3E335"/>
                    </a:solidFill>
                  </a:tcPr>
                </a:tc>
                <a:tc>
                  <a:txBody>
                    <a:bodyPr/>
                    <a:lstStyle/>
                    <a:p>
                      <a:pPr marL="0" marR="0" algn="ctr">
                        <a:lnSpc>
                          <a:spcPct val="115000"/>
                        </a:lnSpc>
                        <a:spcAft>
                          <a:spcPts val="800"/>
                        </a:spcAft>
                        <a:buNone/>
                      </a:pPr>
                      <a:r>
                        <a:rPr lang="en-US" sz="1800" b="0" kern="100" dirty="0">
                          <a:solidFill>
                            <a:schemeClr val="accent1"/>
                          </a:solidFill>
                          <a:effectLst/>
                          <a:latin typeface="Century Gothic" panose="020B0502020202020204" pitchFamily="34" charset="0"/>
                          <a:ea typeface="Calibri" panose="020F0502020204030204" pitchFamily="34" charset="0"/>
                          <a:cs typeface="Times New Roman" panose="02020603050405020304" pitchFamily="18" charset="0"/>
                        </a:rPr>
                        <a:t>Quantity / Period</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3E335"/>
                    </a:solidFill>
                  </a:tcPr>
                </a:tc>
                <a:tc>
                  <a:txBody>
                    <a:bodyPr/>
                    <a:lstStyle/>
                    <a:p>
                      <a:pPr marL="0" marR="0" algn="ctr">
                        <a:lnSpc>
                          <a:spcPct val="115000"/>
                        </a:lnSpc>
                        <a:spcAft>
                          <a:spcPts val="800"/>
                        </a:spcAft>
                        <a:buNone/>
                      </a:pPr>
                      <a:r>
                        <a:rPr lang="en-US" sz="1800" b="0" kern="100" dirty="0">
                          <a:solidFill>
                            <a:schemeClr val="accent1"/>
                          </a:solidFill>
                          <a:effectLst/>
                          <a:latin typeface="Century Gothic" panose="020B0502020202020204" pitchFamily="34" charset="0"/>
                          <a:ea typeface="Calibri" panose="020F0502020204030204" pitchFamily="34" charset="0"/>
                          <a:cs typeface="Times New Roman" panose="02020603050405020304" pitchFamily="18" charset="0"/>
                        </a:rPr>
                        <a:t>Unit Cost</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3E335"/>
                    </a:solidFill>
                  </a:tcPr>
                </a:tc>
                <a:tc>
                  <a:txBody>
                    <a:bodyPr/>
                    <a:lstStyle/>
                    <a:p>
                      <a:pPr marL="0" marR="0" algn="ctr">
                        <a:lnSpc>
                          <a:spcPct val="115000"/>
                        </a:lnSpc>
                        <a:spcAft>
                          <a:spcPts val="800"/>
                        </a:spcAft>
                        <a:buNone/>
                      </a:pPr>
                      <a:r>
                        <a:rPr lang="en-US" sz="1800" b="0" kern="100" dirty="0">
                          <a:solidFill>
                            <a:schemeClr val="accent1"/>
                          </a:solidFill>
                          <a:effectLst/>
                          <a:latin typeface="Century Gothic" panose="020B0502020202020204" pitchFamily="34" charset="0"/>
                          <a:ea typeface="Calibri" panose="020F0502020204030204" pitchFamily="34" charset="0"/>
                          <a:cs typeface="Times New Roman" panose="02020603050405020304" pitchFamily="18" charset="0"/>
                        </a:rPr>
                        <a:t>Line Total</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E3E335"/>
                    </a:solidFill>
                  </a:tcPr>
                </a:tc>
                <a:extLst>
                  <a:ext uri="{0D108BD9-81ED-4DB2-BD59-A6C34878D82A}">
                    <a16:rowId xmlns:a16="http://schemas.microsoft.com/office/drawing/2014/main" val="2869120268"/>
                  </a:ext>
                </a:extLst>
              </a:tr>
              <a:tr h="708367">
                <a:tc>
                  <a:txBody>
                    <a:bodyPr/>
                    <a:lstStyle/>
                    <a:p>
                      <a:pPr marL="0" marR="0">
                        <a:lnSpc>
                          <a:spcPct val="115000"/>
                        </a:lnSpc>
                        <a:spcAft>
                          <a:spcPts val="800"/>
                        </a:spcAft>
                        <a:buNone/>
                      </a:pPr>
                      <a:r>
                        <a:rPr lang="en-US" sz="1600" b="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Leadership Program – Cohort 1</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AF9D3"/>
                    </a:solidFill>
                  </a:tcPr>
                </a:tc>
                <a:tc>
                  <a:txBody>
                    <a:bodyPr/>
                    <a:lstStyle/>
                    <a:p>
                      <a:pPr marL="0" marR="0" algn="ctr">
                        <a:lnSpc>
                          <a:spcPct val="115000"/>
                        </a:lnSpc>
                        <a:spcAft>
                          <a:spcPts val="800"/>
                        </a:spcAft>
                        <a:buNone/>
                      </a:pPr>
                      <a:r>
                        <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12 weeks</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$12,000</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$12,000</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579970926"/>
                  </a:ext>
                </a:extLst>
              </a:tr>
              <a:tr h="708367">
                <a:tc>
                  <a:txBody>
                    <a:bodyPr/>
                    <a:lstStyle/>
                    <a:p>
                      <a:pPr marL="0" marR="0">
                        <a:lnSpc>
                          <a:spcPct val="115000"/>
                        </a:lnSpc>
                        <a:spcAft>
                          <a:spcPts val="800"/>
                        </a:spcAft>
                        <a:buNone/>
                      </a:pPr>
                      <a:r>
                        <a:rPr lang="en-US" sz="1600" b="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Online Learning Access</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AF9D3"/>
                    </a:solidFill>
                  </a:tcPr>
                </a:tc>
                <a:tc>
                  <a:txBody>
                    <a:bodyPr/>
                    <a:lstStyle/>
                    <a:p>
                      <a:pPr marL="0" marR="0" algn="ctr">
                        <a:lnSpc>
                          <a:spcPct val="115000"/>
                        </a:lnSpc>
                        <a:spcAft>
                          <a:spcPts val="800"/>
                        </a:spcAft>
                        <a:buNone/>
                      </a:pPr>
                      <a:r>
                        <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6 months</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$1,200</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$1,200</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991850947"/>
                  </a:ext>
                </a:extLst>
              </a:tr>
              <a:tr h="708367">
                <a:tc>
                  <a:txBody>
                    <a:bodyPr/>
                    <a:lstStyle/>
                    <a:p>
                      <a:pPr marL="0" marR="0">
                        <a:lnSpc>
                          <a:spcPct val="115000"/>
                        </a:lnSpc>
                        <a:spcAft>
                          <a:spcPts val="800"/>
                        </a:spcAft>
                        <a:buNone/>
                      </a:pPr>
                      <a:r>
                        <a:rPr lang="en-US" sz="1600" b="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Coaching &amp; Materials</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AF9D3"/>
                    </a:solidFill>
                  </a:tcPr>
                </a:tc>
                <a:tc>
                  <a:txBody>
                    <a:bodyPr/>
                    <a:lstStyle/>
                    <a:p>
                      <a:pPr marL="0" marR="0" algn="ctr">
                        <a:lnSpc>
                          <a:spcPct val="115000"/>
                        </a:lnSpc>
                        <a:spcAft>
                          <a:spcPts val="800"/>
                        </a:spcAft>
                        <a:buNone/>
                      </a:pPr>
                      <a:r>
                        <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One Time</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$1,000</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$1,000</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131225106"/>
                  </a:ext>
                </a:extLst>
              </a:tr>
              <a:tr h="708367">
                <a:tc>
                  <a:txBody>
                    <a:bodyPr/>
                    <a:lstStyle/>
                    <a:p>
                      <a:pPr marL="0" marR="0">
                        <a:lnSpc>
                          <a:spcPct val="115000"/>
                        </a:lnSpc>
                        <a:spcAft>
                          <a:spcPts val="800"/>
                        </a:spcAft>
                        <a:buNone/>
                      </a:pPr>
                      <a:r>
                        <a:rPr lang="en-US" sz="1600" b="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360 Feedback (Optional)</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rgbClr val="FAF9D3"/>
                    </a:solidFill>
                  </a:tcPr>
                </a:tc>
                <a:tc>
                  <a:txBody>
                    <a:bodyPr/>
                    <a:lstStyle/>
                    <a:p>
                      <a:pPr marL="0" marR="0" algn="ctr">
                        <a:lnSpc>
                          <a:spcPct val="115000"/>
                        </a:lnSpc>
                        <a:spcAft>
                          <a:spcPts val="800"/>
                        </a:spcAft>
                        <a:buNone/>
                      </a:pPr>
                      <a:r>
                        <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12 participants</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$250</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marL="0" marR="0" algn="ctr">
                        <a:lnSpc>
                          <a:spcPct val="115000"/>
                        </a:lnSpc>
                        <a:spcAft>
                          <a:spcPts val="800"/>
                        </a:spcAft>
                        <a:buNone/>
                      </a:pPr>
                      <a:r>
                        <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$3,000</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993981807"/>
                  </a:ext>
                </a:extLst>
              </a:tr>
              <a:tr h="708367">
                <a:tc>
                  <a:txBody>
                    <a:bodyPr/>
                    <a:lstStyle/>
                    <a:p>
                      <a:pPr marL="0" marR="0" algn="r">
                        <a:lnSpc>
                          <a:spcPct val="115000"/>
                        </a:lnSpc>
                        <a:spcAft>
                          <a:spcPts val="800"/>
                        </a:spcAft>
                        <a:buNone/>
                      </a:pPr>
                      <a:r>
                        <a:rPr lang="en-US" sz="1600"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Total Investment</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buNone/>
                      </a:pPr>
                      <a:endPar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buNone/>
                      </a:pPr>
                      <a:endParaRPr lang="en-US" sz="1600"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tc>
                  <a:txBody>
                    <a:bodyPr/>
                    <a:lstStyle/>
                    <a:p>
                      <a:pPr marL="0" marR="0" algn="ctr">
                        <a:lnSpc>
                          <a:spcPct val="115000"/>
                        </a:lnSpc>
                        <a:spcAft>
                          <a:spcPts val="800"/>
                        </a:spcAft>
                        <a:buNone/>
                      </a:pPr>
                      <a:r>
                        <a:rPr lang="en-US" sz="1600" b="1" kern="1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$17,200</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77071756"/>
                  </a:ext>
                </a:extLst>
              </a:tr>
            </a:tbl>
          </a:graphicData>
        </a:graphic>
      </p:graphicFrame>
      <p:sp>
        <p:nvSpPr>
          <p:cNvPr id="5" name="TextBox 4">
            <a:extLst>
              <a:ext uri="{FF2B5EF4-FFF2-40B4-BE49-F238E27FC236}">
                <a16:creationId xmlns:a16="http://schemas.microsoft.com/office/drawing/2014/main" id="{35037F64-E167-40E0-C878-4F4FDE0014CD}"/>
              </a:ext>
            </a:extLst>
          </p:cNvPr>
          <p:cNvSpPr txBox="1"/>
          <p:nvPr/>
        </p:nvSpPr>
        <p:spPr>
          <a:xfrm>
            <a:off x="282803" y="5074588"/>
            <a:ext cx="11773032" cy="369332"/>
          </a:xfrm>
          <a:prstGeom prst="rect">
            <a:avLst/>
          </a:prstGeom>
          <a:noFill/>
        </p:spPr>
        <p:txBody>
          <a:bodyPr wrap="square" rtlCol="0">
            <a:spAutoFit/>
          </a:bodyPr>
          <a:lstStyle/>
          <a:p>
            <a:r>
              <a:rPr lang="en-US" sz="1600" b="1" dirty="0">
                <a:solidFill>
                  <a:schemeClr val="tx1">
                    <a:lumMod val="65000"/>
                    <a:lumOff val="35000"/>
                  </a:schemeClr>
                </a:solidFill>
                <a:latin typeface="Century Gothic" panose="020B0502020202020204" pitchFamily="34" charset="0"/>
              </a:rPr>
              <a:t>Payment Terms: </a:t>
            </a:r>
            <a:r>
              <a:rPr lang="en-US" sz="18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50% deposit due upon agreement. Remaining balance due </a:t>
            </a:r>
            <a:r>
              <a:rPr lang="en-US" dirty="0">
                <a:solidFill>
                  <a:schemeClr val="tx1">
                    <a:lumMod val="65000"/>
                    <a:lumOff val="35000"/>
                  </a:schemeClr>
                </a:solidFill>
                <a:latin typeface="Century Gothic" panose="020B0502020202020204" pitchFamily="34" charset="0"/>
                <a:ea typeface="Calibri" panose="020F0502020204030204" pitchFamily="34" charset="0"/>
                <a:cs typeface="Times New Roman" panose="02020603050405020304" pitchFamily="18" charset="0"/>
              </a:rPr>
              <a:t>upon</a:t>
            </a:r>
            <a:r>
              <a:rPr lang="en-US" sz="1800" dirty="0">
                <a:solidFill>
                  <a:schemeClr val="tx1">
                    <a:lumMod val="65000"/>
                    <a:lumOff val="35000"/>
                  </a:schemeClr>
                </a:solidFill>
                <a:effectLst/>
                <a:latin typeface="Century Gothic" panose="020B0502020202020204" pitchFamily="34" charset="0"/>
                <a:ea typeface="Calibri" panose="020F0502020204030204" pitchFamily="34" charset="0"/>
                <a:cs typeface="Times New Roman" panose="02020603050405020304" pitchFamily="18" charset="0"/>
              </a:rPr>
              <a:t> program completion.</a:t>
            </a:r>
            <a:endParaRPr lang="en-US" sz="1600" b="1" dirty="0">
              <a:solidFill>
                <a:schemeClr val="tx1">
                  <a:lumMod val="65000"/>
                  <a:lumOff val="35000"/>
                </a:schemeClr>
              </a:solidFill>
              <a:latin typeface="Century Gothic" panose="020B0502020202020204" pitchFamily="34" charset="0"/>
            </a:endParaRPr>
          </a:p>
        </p:txBody>
      </p:sp>
    </p:spTree>
    <p:extLst>
      <p:ext uri="{BB962C8B-B14F-4D97-AF65-F5344CB8AC3E}">
        <p14:creationId xmlns:p14="http://schemas.microsoft.com/office/powerpoint/2010/main" val="1994122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244F6-0FF8-2585-272F-5F443F75F686}"/>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F4DA99A2-EACE-8E6D-514D-953475347EAA}"/>
              </a:ext>
            </a:extLst>
          </p:cNvPr>
          <p:cNvSpPr/>
          <p:nvPr/>
        </p:nvSpPr>
        <p:spPr>
          <a:xfrm>
            <a:off x="0" y="6096842"/>
            <a:ext cx="12192000" cy="809638"/>
          </a:xfrm>
          <a:prstGeom prst="rect">
            <a:avLst/>
          </a:prstGeom>
          <a:solidFill>
            <a:srgbClr val="9A97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54613E1C-7139-203A-75BB-B16FBAC3360F}"/>
              </a:ext>
            </a:extLst>
          </p:cNvPr>
          <p:cNvSpPr txBox="1"/>
          <p:nvPr/>
        </p:nvSpPr>
        <p:spPr>
          <a:xfrm>
            <a:off x="0" y="6291727"/>
            <a:ext cx="8389399" cy="430887"/>
          </a:xfrm>
          <a:prstGeom prst="rect">
            <a:avLst/>
          </a:prstGeom>
          <a:noFill/>
        </p:spPr>
        <p:txBody>
          <a:bodyPr wrap="square" rtlCol="0">
            <a:spAutoFit/>
          </a:bodyPr>
          <a:lstStyle/>
          <a:p>
            <a:r>
              <a:rPr lang="en-US" sz="2200" b="1" dirty="0">
                <a:solidFill>
                  <a:schemeClr val="bg1"/>
                </a:solidFill>
                <a:latin typeface="Century Gothic" panose="020B0502020202020204" pitchFamily="34" charset="0"/>
              </a:rPr>
              <a:t>7</a:t>
            </a:r>
            <a:r>
              <a:rPr lang="en-US" sz="2200" dirty="0">
                <a:solidFill>
                  <a:schemeClr val="bg1"/>
                </a:solidFill>
                <a:latin typeface="Century Gothic" panose="020B0502020202020204" pitchFamily="34" charset="0"/>
              </a:rPr>
              <a:t> Timeline</a:t>
            </a:r>
          </a:p>
        </p:txBody>
      </p:sp>
      <p:sp>
        <p:nvSpPr>
          <p:cNvPr id="4" name="Arrow: Chevron 3">
            <a:extLst>
              <a:ext uri="{FF2B5EF4-FFF2-40B4-BE49-F238E27FC236}">
                <a16:creationId xmlns:a16="http://schemas.microsoft.com/office/drawing/2014/main" id="{0F79F787-BA8A-38E5-0A5D-1CE73CC4CD47}"/>
              </a:ext>
            </a:extLst>
          </p:cNvPr>
          <p:cNvSpPr/>
          <p:nvPr/>
        </p:nvSpPr>
        <p:spPr>
          <a:xfrm rot="10800000">
            <a:off x="11512130" y="6408406"/>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Arrow: Chevron 5">
            <a:extLst>
              <a:ext uri="{FF2B5EF4-FFF2-40B4-BE49-F238E27FC236}">
                <a16:creationId xmlns:a16="http://schemas.microsoft.com/office/drawing/2014/main" id="{8F7423FB-59A7-0578-8A49-1FF5DDC18715}"/>
              </a:ext>
            </a:extLst>
          </p:cNvPr>
          <p:cNvSpPr/>
          <p:nvPr/>
        </p:nvSpPr>
        <p:spPr>
          <a:xfrm rot="10800000">
            <a:off x="11187845" y="6408405"/>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Arrow: Chevron 26">
            <a:extLst>
              <a:ext uri="{FF2B5EF4-FFF2-40B4-BE49-F238E27FC236}">
                <a16:creationId xmlns:a16="http://schemas.microsoft.com/office/drawing/2014/main" id="{A6E19D98-F01E-1D9A-C1CE-19B261C0AFBC}"/>
              </a:ext>
            </a:extLst>
          </p:cNvPr>
          <p:cNvSpPr/>
          <p:nvPr/>
        </p:nvSpPr>
        <p:spPr>
          <a:xfrm rot="10800000">
            <a:off x="11823405" y="6408406"/>
            <a:ext cx="232432" cy="287577"/>
          </a:xfrm>
          <a:prstGeom prst="chevron">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8" name="Straight Arrow Connector 7">
            <a:extLst>
              <a:ext uri="{FF2B5EF4-FFF2-40B4-BE49-F238E27FC236}">
                <a16:creationId xmlns:a16="http://schemas.microsoft.com/office/drawing/2014/main" id="{119F29E4-7C69-AF9C-5A10-5867D284DC45}"/>
              </a:ext>
            </a:extLst>
          </p:cNvPr>
          <p:cNvCxnSpPr>
            <a:cxnSpLocks/>
          </p:cNvCxnSpPr>
          <p:nvPr/>
        </p:nvCxnSpPr>
        <p:spPr>
          <a:xfrm>
            <a:off x="414779" y="151883"/>
            <a:ext cx="0" cy="5756367"/>
          </a:xfrm>
          <a:prstGeom prst="straightConnector1">
            <a:avLst/>
          </a:prstGeom>
          <a:ln w="28575">
            <a:solidFill>
              <a:schemeClr val="accent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1" name="Flowchart: Decision 20">
            <a:extLst>
              <a:ext uri="{FF2B5EF4-FFF2-40B4-BE49-F238E27FC236}">
                <a16:creationId xmlns:a16="http://schemas.microsoft.com/office/drawing/2014/main" id="{13A40A7D-45CA-4345-7423-4CC214E0477E}"/>
              </a:ext>
            </a:extLst>
          </p:cNvPr>
          <p:cNvSpPr/>
          <p:nvPr/>
        </p:nvSpPr>
        <p:spPr>
          <a:xfrm>
            <a:off x="182628" y="429020"/>
            <a:ext cx="464301" cy="311082"/>
          </a:xfrm>
          <a:prstGeom prst="flowChartDecision">
            <a:avLst/>
          </a:prstGeom>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CBFAB929-9620-819D-2FD4-24A6CC028117}"/>
              </a:ext>
            </a:extLst>
          </p:cNvPr>
          <p:cNvSpPr txBox="1"/>
          <p:nvPr/>
        </p:nvSpPr>
        <p:spPr>
          <a:xfrm>
            <a:off x="7695216" y="96058"/>
            <a:ext cx="1903015" cy="311079"/>
          </a:xfrm>
          <a:prstGeom prst="rect">
            <a:avLst/>
          </a:prstGeom>
          <a:noFill/>
        </p:spPr>
        <p:txBody>
          <a:bodyPr wrap="square" rtlCol="0">
            <a:spAutoFit/>
          </a:bodyPr>
          <a:lstStyle/>
          <a:p>
            <a:pPr algn="ctr"/>
            <a:r>
              <a:rPr lang="en-US" sz="1400" dirty="0">
                <a:solidFill>
                  <a:schemeClr val="bg1"/>
                </a:solidFill>
                <a:latin typeface="Century Gothic" panose="020B0502020202020204" pitchFamily="34" charset="0"/>
              </a:rPr>
              <a:t>Phase4</a:t>
            </a:r>
          </a:p>
        </p:txBody>
      </p:sp>
      <p:sp>
        <p:nvSpPr>
          <p:cNvPr id="58" name="Rectangle: Rounded Corners 57">
            <a:extLst>
              <a:ext uri="{FF2B5EF4-FFF2-40B4-BE49-F238E27FC236}">
                <a16:creationId xmlns:a16="http://schemas.microsoft.com/office/drawing/2014/main" id="{F83E5BEA-46A1-CE19-0B4B-12D893D1A8AE}"/>
              </a:ext>
            </a:extLst>
          </p:cNvPr>
          <p:cNvSpPr/>
          <p:nvPr/>
        </p:nvSpPr>
        <p:spPr>
          <a:xfrm>
            <a:off x="810704" y="355884"/>
            <a:ext cx="11198667" cy="461914"/>
          </a:xfrm>
          <a:prstGeom prst="roundRect">
            <a:avLst/>
          </a:prstGeom>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18449B13-C02B-5581-9B73-259689DB1DD1}"/>
              </a:ext>
            </a:extLst>
          </p:cNvPr>
          <p:cNvSpPr txBox="1"/>
          <p:nvPr/>
        </p:nvSpPr>
        <p:spPr>
          <a:xfrm>
            <a:off x="879079" y="443113"/>
            <a:ext cx="11130289" cy="307777"/>
          </a:xfrm>
          <a:prstGeom prst="rect">
            <a:avLst/>
          </a:prstGeom>
          <a:noFill/>
        </p:spPr>
        <p:txBody>
          <a:bodyPr wrap="square" rtlCol="0">
            <a:spAutoFit/>
          </a:bodyPr>
          <a:lstStyle/>
          <a:p>
            <a:r>
              <a:rPr lang="en-US" sz="1400" b="1" dirty="0">
                <a:solidFill>
                  <a:schemeClr val="bg1"/>
                </a:solidFill>
                <a:latin typeface="Century Gothic" panose="020B0502020202020204" pitchFamily="34" charset="0"/>
              </a:rPr>
              <a:t>March 1, 20XX  |  Agreement Finalized: </a:t>
            </a:r>
            <a:r>
              <a:rPr lang="en-US" sz="1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Confirm start date and access to onboarding materials.</a:t>
            </a:r>
            <a:endParaRPr lang="en-US" sz="1400" b="1" dirty="0">
              <a:solidFill>
                <a:schemeClr val="bg1"/>
              </a:solidFill>
              <a:latin typeface="Century Gothic" panose="020B0502020202020204" pitchFamily="34" charset="0"/>
            </a:endParaRPr>
          </a:p>
        </p:txBody>
      </p:sp>
      <p:sp>
        <p:nvSpPr>
          <p:cNvPr id="61" name="Flowchart: Decision 60">
            <a:extLst>
              <a:ext uri="{FF2B5EF4-FFF2-40B4-BE49-F238E27FC236}">
                <a16:creationId xmlns:a16="http://schemas.microsoft.com/office/drawing/2014/main" id="{04C04E6A-BD2D-6EF4-65B9-91BFF0C7CC9D}"/>
              </a:ext>
            </a:extLst>
          </p:cNvPr>
          <p:cNvSpPr/>
          <p:nvPr/>
        </p:nvSpPr>
        <p:spPr>
          <a:xfrm>
            <a:off x="182628" y="1505247"/>
            <a:ext cx="464301" cy="311082"/>
          </a:xfrm>
          <a:prstGeom prst="flowChartDecision">
            <a:avLst/>
          </a:prstGeom>
          <a:solidFill>
            <a:schemeClr val="tx2">
              <a:lumMod val="75000"/>
              <a:lumOff val="25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Rounded Corners 61">
            <a:extLst>
              <a:ext uri="{FF2B5EF4-FFF2-40B4-BE49-F238E27FC236}">
                <a16:creationId xmlns:a16="http://schemas.microsoft.com/office/drawing/2014/main" id="{1379844F-4AC8-2418-B23F-71BC046746BA}"/>
              </a:ext>
            </a:extLst>
          </p:cNvPr>
          <p:cNvSpPr/>
          <p:nvPr/>
        </p:nvSpPr>
        <p:spPr>
          <a:xfrm>
            <a:off x="810704" y="1432111"/>
            <a:ext cx="11198667" cy="461914"/>
          </a:xfrm>
          <a:prstGeom prst="roundRect">
            <a:avLst/>
          </a:prstGeom>
          <a:solidFill>
            <a:schemeClr val="tx2">
              <a:lumMod val="75000"/>
              <a:lumOff val="25000"/>
            </a:schemeClr>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6DF78029-F0FE-BF4C-52F3-6BD45FCDE00E}"/>
              </a:ext>
            </a:extLst>
          </p:cNvPr>
          <p:cNvSpPr txBox="1"/>
          <p:nvPr/>
        </p:nvSpPr>
        <p:spPr>
          <a:xfrm>
            <a:off x="879079" y="1519340"/>
            <a:ext cx="11130289" cy="307777"/>
          </a:xfrm>
          <a:prstGeom prst="rect">
            <a:avLst/>
          </a:prstGeom>
          <a:noFill/>
        </p:spPr>
        <p:txBody>
          <a:bodyPr wrap="square" rtlCol="0">
            <a:spAutoFit/>
          </a:bodyPr>
          <a:lstStyle/>
          <a:p>
            <a:r>
              <a:rPr lang="en-US" sz="1400" b="1" dirty="0">
                <a:solidFill>
                  <a:schemeClr val="bg1"/>
                </a:solidFill>
                <a:latin typeface="Century Gothic" panose="020B0502020202020204" pitchFamily="34" charset="0"/>
              </a:rPr>
              <a:t>March 15, 20XX  |  Program Kickoff – Cohort 1: </a:t>
            </a:r>
            <a:r>
              <a:rPr lang="en-US" sz="1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The first session begins.</a:t>
            </a:r>
            <a:endParaRPr lang="en-US" sz="1400" b="1" dirty="0">
              <a:solidFill>
                <a:schemeClr val="bg1"/>
              </a:solidFill>
              <a:latin typeface="Century Gothic" panose="020B0502020202020204" pitchFamily="34" charset="0"/>
            </a:endParaRPr>
          </a:p>
        </p:txBody>
      </p:sp>
      <p:sp>
        <p:nvSpPr>
          <p:cNvPr id="64" name="Flowchart: Decision 63">
            <a:extLst>
              <a:ext uri="{FF2B5EF4-FFF2-40B4-BE49-F238E27FC236}">
                <a16:creationId xmlns:a16="http://schemas.microsoft.com/office/drawing/2014/main" id="{CEFC1667-7CB4-6755-8C3E-ADDBA66703E1}"/>
              </a:ext>
            </a:extLst>
          </p:cNvPr>
          <p:cNvSpPr/>
          <p:nvPr/>
        </p:nvSpPr>
        <p:spPr>
          <a:xfrm>
            <a:off x="182628" y="2654610"/>
            <a:ext cx="464301" cy="311082"/>
          </a:xfrm>
          <a:prstGeom prst="flowChartDecision">
            <a:avLst/>
          </a:prstGeom>
          <a:solidFill>
            <a:srgbClr val="0070C0"/>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Rounded Corners 64">
            <a:extLst>
              <a:ext uri="{FF2B5EF4-FFF2-40B4-BE49-F238E27FC236}">
                <a16:creationId xmlns:a16="http://schemas.microsoft.com/office/drawing/2014/main" id="{B6E48F04-585F-303D-B7C2-375845C1429B}"/>
              </a:ext>
            </a:extLst>
          </p:cNvPr>
          <p:cNvSpPr/>
          <p:nvPr/>
        </p:nvSpPr>
        <p:spPr>
          <a:xfrm>
            <a:off x="810704" y="2581474"/>
            <a:ext cx="11198667" cy="461914"/>
          </a:xfrm>
          <a:prstGeom prst="roundRect">
            <a:avLst/>
          </a:prstGeom>
          <a:solidFill>
            <a:srgbClr val="0070C0"/>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25F4B095-DCC6-E929-4FD6-B6AFE5F4CBEB}"/>
              </a:ext>
            </a:extLst>
          </p:cNvPr>
          <p:cNvSpPr txBox="1"/>
          <p:nvPr/>
        </p:nvSpPr>
        <p:spPr>
          <a:xfrm>
            <a:off x="879079" y="2668703"/>
            <a:ext cx="11130289" cy="307777"/>
          </a:xfrm>
          <a:prstGeom prst="rect">
            <a:avLst/>
          </a:prstGeom>
          <a:noFill/>
        </p:spPr>
        <p:txBody>
          <a:bodyPr wrap="square" rtlCol="0">
            <a:spAutoFit/>
          </a:bodyPr>
          <a:lstStyle/>
          <a:p>
            <a:r>
              <a:rPr lang="en-US" sz="1400" b="1" dirty="0">
                <a:solidFill>
                  <a:schemeClr val="bg1"/>
                </a:solidFill>
                <a:latin typeface="Century Gothic" panose="020B0502020202020204" pitchFamily="34" charset="0"/>
              </a:rPr>
              <a:t>April 26, 20XX  |  Midpoint Review: </a:t>
            </a:r>
            <a:r>
              <a:rPr lang="en-US" sz="1400" dirty="0">
                <a:solidFill>
                  <a:schemeClr val="bg1"/>
                </a:solidFill>
                <a:latin typeface="Century Gothic" panose="020B0502020202020204" pitchFamily="34" charset="0"/>
                <a:cs typeface="Times New Roman" panose="02020603050405020304" pitchFamily="18" charset="0"/>
              </a:rPr>
              <a:t>Get p</a:t>
            </a:r>
            <a:r>
              <a:rPr lang="en-US" sz="1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articipant feedback and check in with instructors.</a:t>
            </a:r>
            <a:endParaRPr lang="en-US" sz="1400" b="1" dirty="0">
              <a:solidFill>
                <a:schemeClr val="bg1"/>
              </a:solidFill>
              <a:latin typeface="Century Gothic" panose="020B0502020202020204" pitchFamily="34" charset="0"/>
            </a:endParaRPr>
          </a:p>
        </p:txBody>
      </p:sp>
      <p:sp>
        <p:nvSpPr>
          <p:cNvPr id="67" name="Flowchart: Decision 66">
            <a:extLst>
              <a:ext uri="{FF2B5EF4-FFF2-40B4-BE49-F238E27FC236}">
                <a16:creationId xmlns:a16="http://schemas.microsoft.com/office/drawing/2014/main" id="{35AB2FF2-B89F-FF33-ADEA-82C950936D91}"/>
              </a:ext>
            </a:extLst>
          </p:cNvPr>
          <p:cNvSpPr/>
          <p:nvPr/>
        </p:nvSpPr>
        <p:spPr>
          <a:xfrm>
            <a:off x="182628" y="3817236"/>
            <a:ext cx="464301" cy="311082"/>
          </a:xfrm>
          <a:prstGeom prst="flowChartDecision">
            <a:avLst/>
          </a:prstGeom>
          <a:solidFill>
            <a:srgbClr val="002060"/>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Rounded Corners 67">
            <a:extLst>
              <a:ext uri="{FF2B5EF4-FFF2-40B4-BE49-F238E27FC236}">
                <a16:creationId xmlns:a16="http://schemas.microsoft.com/office/drawing/2014/main" id="{47139A4F-F8F6-52FD-3A56-6B17E4B78365}"/>
              </a:ext>
            </a:extLst>
          </p:cNvPr>
          <p:cNvSpPr/>
          <p:nvPr/>
        </p:nvSpPr>
        <p:spPr>
          <a:xfrm>
            <a:off x="810704" y="3744100"/>
            <a:ext cx="11198667" cy="461914"/>
          </a:xfrm>
          <a:prstGeom prst="roundRect">
            <a:avLst/>
          </a:prstGeom>
          <a:solidFill>
            <a:srgbClr val="002060"/>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E4DE4289-7F80-7037-5352-B85A914C9F27}"/>
              </a:ext>
            </a:extLst>
          </p:cNvPr>
          <p:cNvSpPr txBox="1"/>
          <p:nvPr/>
        </p:nvSpPr>
        <p:spPr>
          <a:xfrm>
            <a:off x="879079" y="3831329"/>
            <a:ext cx="11130289" cy="307777"/>
          </a:xfrm>
          <a:prstGeom prst="rect">
            <a:avLst/>
          </a:prstGeom>
          <a:noFill/>
        </p:spPr>
        <p:txBody>
          <a:bodyPr wrap="square" rtlCol="0">
            <a:spAutoFit/>
          </a:bodyPr>
          <a:lstStyle/>
          <a:p>
            <a:r>
              <a:rPr lang="en-US" sz="1400" b="1" dirty="0">
                <a:solidFill>
                  <a:schemeClr val="bg1"/>
                </a:solidFill>
                <a:latin typeface="Century Gothic" panose="020B0502020202020204" pitchFamily="34" charset="0"/>
              </a:rPr>
              <a:t>May 31, 20XX  |  Program Complete: </a:t>
            </a:r>
            <a:r>
              <a:rPr lang="en-US" sz="1400" dirty="0">
                <a:solidFill>
                  <a:schemeClr val="bg1"/>
                </a:solidFill>
                <a:latin typeface="Century Gothic" panose="020B0502020202020204" pitchFamily="34" charset="0"/>
                <a:cs typeface="Times New Roman" panose="02020603050405020304" pitchFamily="18" charset="0"/>
              </a:rPr>
              <a:t>Teams c</a:t>
            </a:r>
            <a:r>
              <a:rPr lang="en-US" sz="1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omplete capstone and evaluations.</a:t>
            </a:r>
            <a:endParaRPr lang="en-US" sz="1400" b="1" dirty="0">
              <a:solidFill>
                <a:schemeClr val="bg1"/>
              </a:solidFill>
              <a:latin typeface="Century Gothic" panose="020B0502020202020204" pitchFamily="34" charset="0"/>
            </a:endParaRPr>
          </a:p>
        </p:txBody>
      </p:sp>
      <p:sp>
        <p:nvSpPr>
          <p:cNvPr id="70" name="Flowchart: Decision 69">
            <a:extLst>
              <a:ext uri="{FF2B5EF4-FFF2-40B4-BE49-F238E27FC236}">
                <a16:creationId xmlns:a16="http://schemas.microsoft.com/office/drawing/2014/main" id="{AF7473F9-249B-09C4-7D80-0C18BF8CFB8C}"/>
              </a:ext>
            </a:extLst>
          </p:cNvPr>
          <p:cNvSpPr/>
          <p:nvPr/>
        </p:nvSpPr>
        <p:spPr>
          <a:xfrm>
            <a:off x="182625" y="4852006"/>
            <a:ext cx="464301" cy="311082"/>
          </a:xfrm>
          <a:prstGeom prst="flowChartDecision">
            <a:avLst/>
          </a:prstGeom>
          <a:solidFill>
            <a:schemeClr val="tx2"/>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Rounded Corners 70">
            <a:extLst>
              <a:ext uri="{FF2B5EF4-FFF2-40B4-BE49-F238E27FC236}">
                <a16:creationId xmlns:a16="http://schemas.microsoft.com/office/drawing/2014/main" id="{B86835F9-E707-3ADB-DEA5-5278F2D523A7}"/>
              </a:ext>
            </a:extLst>
          </p:cNvPr>
          <p:cNvSpPr/>
          <p:nvPr/>
        </p:nvSpPr>
        <p:spPr>
          <a:xfrm>
            <a:off x="810701" y="4778870"/>
            <a:ext cx="11198667" cy="461914"/>
          </a:xfrm>
          <a:prstGeom prst="roundRect">
            <a:avLst/>
          </a:prstGeom>
          <a:solidFill>
            <a:schemeClr val="tx2"/>
          </a:solidFill>
          <a:ln>
            <a:solidFill>
              <a:schemeClr val="tx1">
                <a:lumMod val="65000"/>
                <a:lumOff val="3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3D274BB7-A271-8D83-3244-0DF675A8E314}"/>
              </a:ext>
            </a:extLst>
          </p:cNvPr>
          <p:cNvSpPr txBox="1"/>
          <p:nvPr/>
        </p:nvSpPr>
        <p:spPr>
          <a:xfrm>
            <a:off x="879076" y="4866099"/>
            <a:ext cx="11130289" cy="307777"/>
          </a:xfrm>
          <a:prstGeom prst="rect">
            <a:avLst/>
          </a:prstGeom>
          <a:noFill/>
        </p:spPr>
        <p:txBody>
          <a:bodyPr wrap="square" rtlCol="0">
            <a:spAutoFit/>
          </a:bodyPr>
          <a:lstStyle/>
          <a:p>
            <a:r>
              <a:rPr lang="en-US" sz="1400" b="1" dirty="0">
                <a:solidFill>
                  <a:schemeClr val="bg1"/>
                </a:solidFill>
                <a:latin typeface="Century Gothic" panose="020B0502020202020204" pitchFamily="34" charset="0"/>
              </a:rPr>
              <a:t>May 31, 20XX  |  Final Report Delivered: </a:t>
            </a:r>
            <a:r>
              <a:rPr lang="en-US" sz="1400" dirty="0">
                <a:solidFill>
                  <a:schemeClr val="bg1"/>
                </a:solidFill>
                <a:latin typeface="Century Gothic" panose="020B0502020202020204" pitchFamily="34" charset="0"/>
                <a:cs typeface="Times New Roman" panose="02020603050405020304" pitchFamily="18" charset="0"/>
              </a:rPr>
              <a:t>Review c</a:t>
            </a:r>
            <a:r>
              <a:rPr lang="en-US" sz="1400" dirty="0">
                <a:solidFill>
                  <a:schemeClr val="bg1"/>
                </a:solidFill>
                <a:effectLst/>
                <a:latin typeface="Century Gothic" panose="020B0502020202020204" pitchFamily="34" charset="0"/>
                <a:ea typeface="Calibri" panose="020F0502020204030204" pitchFamily="34" charset="0"/>
                <a:cs typeface="Times New Roman" panose="02020603050405020304" pitchFamily="18" charset="0"/>
              </a:rPr>
              <a:t>ompletion metrics, recommendations, and insights.</a:t>
            </a:r>
            <a:endParaRPr lang="en-US" sz="1400" b="1" dirty="0">
              <a:solidFill>
                <a:schemeClr val="bg1"/>
              </a:solidFill>
              <a:latin typeface="Century Gothic" panose="020B0502020202020204" pitchFamily="34" charset="0"/>
            </a:endParaRPr>
          </a:p>
        </p:txBody>
      </p:sp>
      <p:sp>
        <p:nvSpPr>
          <p:cNvPr id="75" name="TextBox 74">
            <a:extLst>
              <a:ext uri="{FF2B5EF4-FFF2-40B4-BE49-F238E27FC236}">
                <a16:creationId xmlns:a16="http://schemas.microsoft.com/office/drawing/2014/main" id="{9D258135-C9EA-2EB5-D5E9-414AE8ECAE04}"/>
              </a:ext>
            </a:extLst>
          </p:cNvPr>
          <p:cNvSpPr txBox="1"/>
          <p:nvPr/>
        </p:nvSpPr>
        <p:spPr>
          <a:xfrm>
            <a:off x="646926" y="5351680"/>
            <a:ext cx="8389399" cy="553998"/>
          </a:xfrm>
          <a:prstGeom prst="rect">
            <a:avLst/>
          </a:prstGeom>
          <a:noFill/>
        </p:spPr>
        <p:txBody>
          <a:bodyPr wrap="square" rtlCol="0">
            <a:spAutoFit/>
          </a:bodyPr>
          <a:lstStyle/>
          <a:p>
            <a:r>
              <a:rPr lang="en-US" sz="3000" dirty="0">
                <a:solidFill>
                  <a:schemeClr val="accent1"/>
                </a:solidFill>
                <a:latin typeface="Century Gothic" panose="020B0502020202020204" pitchFamily="34" charset="0"/>
              </a:rPr>
              <a:t>Milestones and Target Dates</a:t>
            </a:r>
          </a:p>
        </p:txBody>
      </p:sp>
    </p:spTree>
    <p:extLst>
      <p:ext uri="{BB962C8B-B14F-4D97-AF65-F5344CB8AC3E}">
        <p14:creationId xmlns:p14="http://schemas.microsoft.com/office/powerpoint/2010/main" val="28301875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63</TotalTime>
  <Words>824</Words>
  <Application>Microsoft Office PowerPoint</Application>
  <PresentationFormat>Widescreen</PresentationFormat>
  <Paragraphs>153</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Aptos</vt:lpstr>
      <vt:lpstr>Aptos Display</vt:lpstr>
      <vt:lpstr>Arial</vt:lpstr>
      <vt:lpstr>Calibri</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Walsh Group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Dunlevy, Bess</dc:creator>
  <cp:lastModifiedBy>Bess</cp:lastModifiedBy>
  <cp:revision>4</cp:revision>
  <dcterms:created xsi:type="dcterms:W3CDTF">2025-05-29T13:39:50Z</dcterms:created>
  <dcterms:modified xsi:type="dcterms:W3CDTF">2025-05-31T12:51:19Z</dcterms:modified>
</cp:coreProperties>
</file>