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8" r:id="rId7"/>
    <p:sldId id="261" r:id="rId8"/>
    <p:sldId id="263" r:id="rId9"/>
    <p:sldId id="264" r:id="rId10"/>
    <p:sldId id="265" r:id="rId11"/>
    <p:sldId id="266" r:id="rId12"/>
    <p:sldId id="267" r:id="rId13"/>
    <p:sldId id="29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9D3"/>
    <a:srgbClr val="763F04"/>
    <a:srgbClr val="CDB265"/>
    <a:srgbClr val="5C4C1E"/>
    <a:srgbClr val="BA993C"/>
    <a:srgbClr val="9F8333"/>
    <a:srgbClr val="7C6628"/>
    <a:srgbClr val="EE8008"/>
    <a:srgbClr val="E3E335"/>
    <a:srgbClr val="E2F3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A8CB97-C736-44BB-B968-9808640BF86A}" v="2" dt="2025-05-30T15:43:17.8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353" autoAdjust="0"/>
    <p:restoredTop sz="94660"/>
  </p:normalViewPr>
  <p:slideViewPr>
    <p:cSldViewPr snapToGrid="0">
      <p:cViewPr varScale="1">
        <p:scale>
          <a:sx n="89" d="100"/>
          <a:sy n="89" d="100"/>
        </p:scale>
        <p:origin x="114"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77A8CB97-C736-44BB-B968-9808640BF86A}"/>
    <pc:docChg chg="undo custSel modSld">
      <pc:chgData name="Bess Dunlevy" userId="dd4b9a8537dbe9d0" providerId="LiveId" clId="{77A8CB97-C736-44BB-B968-9808640BF86A}" dt="2025-05-31T13:14:41.148" v="1" actId="478"/>
      <pc:docMkLst>
        <pc:docMk/>
      </pc:docMkLst>
      <pc:sldChg chg="addSp delSp mod">
        <pc:chgData name="Bess Dunlevy" userId="dd4b9a8537dbe9d0" providerId="LiveId" clId="{77A8CB97-C736-44BB-B968-9808640BF86A}" dt="2025-05-31T13:14:41.148" v="1" actId="478"/>
        <pc:sldMkLst>
          <pc:docMk/>
          <pc:sldMk cId="1889534648" sldId="256"/>
        </pc:sldMkLst>
        <pc:spChg chg="add del">
          <ac:chgData name="Bess Dunlevy" userId="dd4b9a8537dbe9d0" providerId="LiveId" clId="{77A8CB97-C736-44BB-B968-9808640BF86A}" dt="2025-05-31T13:14:41.148" v="1" actId="478"/>
          <ac:spMkLst>
            <pc:docMk/>
            <pc:sldMk cId="1889534648" sldId="256"/>
            <ac:spMk id="4" creationId="{256D91EC-DE0E-49EA-2DF6-E75B3753A10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6504A0-64EE-4512-BD4D-FA3E80176FC7}" type="datetimeFigureOut">
              <a:rPr lang="en-US" smtClean="0"/>
              <a:t>5/31/2025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536E7D-1E32-4F6C-82A0-84844C7109F9}" type="slidenum">
              <a:rPr lang="en-US" smtClean="0"/>
              <a:t>‹#›</a:t>
            </a:fld>
            <a:endParaRPr lang="en-US"/>
          </a:p>
        </p:txBody>
      </p:sp>
    </p:spTree>
    <p:extLst>
      <p:ext uri="{BB962C8B-B14F-4D97-AF65-F5344CB8AC3E}">
        <p14:creationId xmlns:p14="http://schemas.microsoft.com/office/powerpoint/2010/main" val="2041328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13</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64152-F907-9D7E-FF7D-50B4213E0F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955A58-73F8-14F4-5A60-F5F887C5DB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B6E83-1ABE-E64E-328C-C0D326004966}"/>
              </a:ext>
            </a:extLst>
          </p:cNvPr>
          <p:cNvSpPr>
            <a:spLocks noGrp="1"/>
          </p:cNvSpPr>
          <p:nvPr>
            <p:ph type="dt" sz="half" idx="10"/>
          </p:nvPr>
        </p:nvSpPr>
        <p:spPr/>
        <p:txBody>
          <a:bodyPr/>
          <a:lstStyle/>
          <a:p>
            <a:fld id="{5213ED28-C258-4B32-86FA-7B9535E15008}" type="datetimeFigureOut">
              <a:rPr lang="en-US" smtClean="0"/>
              <a:t>5/31/2025</a:t>
            </a:fld>
            <a:endParaRPr lang="en-US"/>
          </a:p>
        </p:txBody>
      </p:sp>
      <p:sp>
        <p:nvSpPr>
          <p:cNvPr id="5" name="Footer Placeholder 4">
            <a:extLst>
              <a:ext uri="{FF2B5EF4-FFF2-40B4-BE49-F238E27FC236}">
                <a16:creationId xmlns:a16="http://schemas.microsoft.com/office/drawing/2014/main" id="{1522F631-CA22-82FB-BB07-23999D277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3D1846-27C3-1316-EE4A-12D38606EEFD}"/>
              </a:ext>
            </a:extLst>
          </p:cNvPr>
          <p:cNvSpPr>
            <a:spLocks noGrp="1"/>
          </p:cNvSpPr>
          <p:nvPr>
            <p:ph type="sldNum" sz="quarter" idx="12"/>
          </p:nvPr>
        </p:nvSpPr>
        <p:spPr/>
        <p:txBody>
          <a:bodyPr/>
          <a:lstStyle/>
          <a:p>
            <a:fld id="{1CD548BE-8493-46DA-8A40-64098EEA5881}" type="slidenum">
              <a:rPr lang="en-US" smtClean="0"/>
              <a:t>‹#›</a:t>
            </a:fld>
            <a:endParaRPr lang="en-US"/>
          </a:p>
        </p:txBody>
      </p:sp>
    </p:spTree>
    <p:extLst>
      <p:ext uri="{BB962C8B-B14F-4D97-AF65-F5344CB8AC3E}">
        <p14:creationId xmlns:p14="http://schemas.microsoft.com/office/powerpoint/2010/main" val="1009849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69098-F8D1-7560-ADD4-17A2292D71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A74191-75F2-C82E-DDCE-33F6B24245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72342B-715D-A6C2-E645-D83215D910C5}"/>
              </a:ext>
            </a:extLst>
          </p:cNvPr>
          <p:cNvSpPr>
            <a:spLocks noGrp="1"/>
          </p:cNvSpPr>
          <p:nvPr>
            <p:ph type="dt" sz="half" idx="10"/>
          </p:nvPr>
        </p:nvSpPr>
        <p:spPr/>
        <p:txBody>
          <a:bodyPr/>
          <a:lstStyle/>
          <a:p>
            <a:fld id="{5213ED28-C258-4B32-86FA-7B9535E15008}" type="datetimeFigureOut">
              <a:rPr lang="en-US" smtClean="0"/>
              <a:t>5/31/2025</a:t>
            </a:fld>
            <a:endParaRPr lang="en-US"/>
          </a:p>
        </p:txBody>
      </p:sp>
      <p:sp>
        <p:nvSpPr>
          <p:cNvPr id="5" name="Footer Placeholder 4">
            <a:extLst>
              <a:ext uri="{FF2B5EF4-FFF2-40B4-BE49-F238E27FC236}">
                <a16:creationId xmlns:a16="http://schemas.microsoft.com/office/drawing/2014/main" id="{9F6C3800-9835-AD71-13D6-E592F61E0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48D6A2-F380-0100-F121-615C2D2C09E7}"/>
              </a:ext>
            </a:extLst>
          </p:cNvPr>
          <p:cNvSpPr>
            <a:spLocks noGrp="1"/>
          </p:cNvSpPr>
          <p:nvPr>
            <p:ph type="sldNum" sz="quarter" idx="12"/>
          </p:nvPr>
        </p:nvSpPr>
        <p:spPr/>
        <p:txBody>
          <a:bodyPr/>
          <a:lstStyle/>
          <a:p>
            <a:fld id="{1CD548BE-8493-46DA-8A40-64098EEA5881}" type="slidenum">
              <a:rPr lang="en-US" smtClean="0"/>
              <a:t>‹#›</a:t>
            </a:fld>
            <a:endParaRPr lang="en-US"/>
          </a:p>
        </p:txBody>
      </p:sp>
    </p:spTree>
    <p:extLst>
      <p:ext uri="{BB962C8B-B14F-4D97-AF65-F5344CB8AC3E}">
        <p14:creationId xmlns:p14="http://schemas.microsoft.com/office/powerpoint/2010/main" val="396529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F2AE03-EA86-8866-9C4C-D5C61866A1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DC8BCB-98F6-3BBA-DFAD-E493CF99F1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013C70-D678-7F59-5A88-22F17C67423E}"/>
              </a:ext>
            </a:extLst>
          </p:cNvPr>
          <p:cNvSpPr>
            <a:spLocks noGrp="1"/>
          </p:cNvSpPr>
          <p:nvPr>
            <p:ph type="dt" sz="half" idx="10"/>
          </p:nvPr>
        </p:nvSpPr>
        <p:spPr/>
        <p:txBody>
          <a:bodyPr/>
          <a:lstStyle/>
          <a:p>
            <a:fld id="{5213ED28-C258-4B32-86FA-7B9535E15008}" type="datetimeFigureOut">
              <a:rPr lang="en-US" smtClean="0"/>
              <a:t>5/31/2025</a:t>
            </a:fld>
            <a:endParaRPr lang="en-US"/>
          </a:p>
        </p:txBody>
      </p:sp>
      <p:sp>
        <p:nvSpPr>
          <p:cNvPr id="5" name="Footer Placeholder 4">
            <a:extLst>
              <a:ext uri="{FF2B5EF4-FFF2-40B4-BE49-F238E27FC236}">
                <a16:creationId xmlns:a16="http://schemas.microsoft.com/office/drawing/2014/main" id="{EF0E9B56-CE7B-CA4C-5846-FE9B4932E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8832C0-1605-8C28-A816-0D63190FF636}"/>
              </a:ext>
            </a:extLst>
          </p:cNvPr>
          <p:cNvSpPr>
            <a:spLocks noGrp="1"/>
          </p:cNvSpPr>
          <p:nvPr>
            <p:ph type="sldNum" sz="quarter" idx="12"/>
          </p:nvPr>
        </p:nvSpPr>
        <p:spPr/>
        <p:txBody>
          <a:bodyPr/>
          <a:lstStyle/>
          <a:p>
            <a:fld id="{1CD548BE-8493-46DA-8A40-64098EEA5881}" type="slidenum">
              <a:rPr lang="en-US" smtClean="0"/>
              <a:t>‹#›</a:t>
            </a:fld>
            <a:endParaRPr lang="en-US"/>
          </a:p>
        </p:txBody>
      </p:sp>
    </p:spTree>
    <p:extLst>
      <p:ext uri="{BB962C8B-B14F-4D97-AF65-F5344CB8AC3E}">
        <p14:creationId xmlns:p14="http://schemas.microsoft.com/office/powerpoint/2010/main" val="2669798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DC3D6-281C-69B6-D6D9-CFDA435FD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59E3EC-C334-7D38-1FD1-A2F4B97F93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671C3-F375-AFD7-C961-BE1AA2D867BE}"/>
              </a:ext>
            </a:extLst>
          </p:cNvPr>
          <p:cNvSpPr>
            <a:spLocks noGrp="1"/>
          </p:cNvSpPr>
          <p:nvPr>
            <p:ph type="dt" sz="half" idx="10"/>
          </p:nvPr>
        </p:nvSpPr>
        <p:spPr/>
        <p:txBody>
          <a:bodyPr/>
          <a:lstStyle/>
          <a:p>
            <a:fld id="{5213ED28-C258-4B32-86FA-7B9535E15008}" type="datetimeFigureOut">
              <a:rPr lang="en-US" smtClean="0"/>
              <a:t>5/31/2025</a:t>
            </a:fld>
            <a:endParaRPr lang="en-US"/>
          </a:p>
        </p:txBody>
      </p:sp>
      <p:sp>
        <p:nvSpPr>
          <p:cNvPr id="5" name="Footer Placeholder 4">
            <a:extLst>
              <a:ext uri="{FF2B5EF4-FFF2-40B4-BE49-F238E27FC236}">
                <a16:creationId xmlns:a16="http://schemas.microsoft.com/office/drawing/2014/main" id="{0BC8F8B7-175C-379C-1935-789CFC0C37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1A9E2B-4C8A-15B5-9C73-90E6D325F6D0}"/>
              </a:ext>
            </a:extLst>
          </p:cNvPr>
          <p:cNvSpPr>
            <a:spLocks noGrp="1"/>
          </p:cNvSpPr>
          <p:nvPr>
            <p:ph type="sldNum" sz="quarter" idx="12"/>
          </p:nvPr>
        </p:nvSpPr>
        <p:spPr/>
        <p:txBody>
          <a:bodyPr/>
          <a:lstStyle/>
          <a:p>
            <a:fld id="{1CD548BE-8493-46DA-8A40-64098EEA5881}" type="slidenum">
              <a:rPr lang="en-US" smtClean="0"/>
              <a:t>‹#›</a:t>
            </a:fld>
            <a:endParaRPr lang="en-US"/>
          </a:p>
        </p:txBody>
      </p:sp>
    </p:spTree>
    <p:extLst>
      <p:ext uri="{BB962C8B-B14F-4D97-AF65-F5344CB8AC3E}">
        <p14:creationId xmlns:p14="http://schemas.microsoft.com/office/powerpoint/2010/main" val="3758582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205F-D9C1-2A2E-1297-82735BA9B7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C91CF1-041D-C78A-7443-29149468F5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4892B5-80DB-E857-3F73-7224C95977E5}"/>
              </a:ext>
            </a:extLst>
          </p:cNvPr>
          <p:cNvSpPr>
            <a:spLocks noGrp="1"/>
          </p:cNvSpPr>
          <p:nvPr>
            <p:ph type="dt" sz="half" idx="10"/>
          </p:nvPr>
        </p:nvSpPr>
        <p:spPr/>
        <p:txBody>
          <a:bodyPr/>
          <a:lstStyle/>
          <a:p>
            <a:fld id="{5213ED28-C258-4B32-86FA-7B9535E15008}" type="datetimeFigureOut">
              <a:rPr lang="en-US" smtClean="0"/>
              <a:t>5/31/2025</a:t>
            </a:fld>
            <a:endParaRPr lang="en-US"/>
          </a:p>
        </p:txBody>
      </p:sp>
      <p:sp>
        <p:nvSpPr>
          <p:cNvPr id="5" name="Footer Placeholder 4">
            <a:extLst>
              <a:ext uri="{FF2B5EF4-FFF2-40B4-BE49-F238E27FC236}">
                <a16:creationId xmlns:a16="http://schemas.microsoft.com/office/drawing/2014/main" id="{26DCE983-29E5-2F1D-28B7-0A208036CA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9DE40-DB55-BB60-5A37-06EB43BA50ED}"/>
              </a:ext>
            </a:extLst>
          </p:cNvPr>
          <p:cNvSpPr>
            <a:spLocks noGrp="1"/>
          </p:cNvSpPr>
          <p:nvPr>
            <p:ph type="sldNum" sz="quarter" idx="12"/>
          </p:nvPr>
        </p:nvSpPr>
        <p:spPr/>
        <p:txBody>
          <a:bodyPr/>
          <a:lstStyle/>
          <a:p>
            <a:fld id="{1CD548BE-8493-46DA-8A40-64098EEA5881}" type="slidenum">
              <a:rPr lang="en-US" smtClean="0"/>
              <a:t>‹#›</a:t>
            </a:fld>
            <a:endParaRPr lang="en-US"/>
          </a:p>
        </p:txBody>
      </p:sp>
    </p:spTree>
    <p:extLst>
      <p:ext uri="{BB962C8B-B14F-4D97-AF65-F5344CB8AC3E}">
        <p14:creationId xmlns:p14="http://schemas.microsoft.com/office/powerpoint/2010/main" val="797937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F6AD2-3AAD-CFEE-1FAA-0E4EBAD9C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FC565B-EB78-2011-CEA2-661B212045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196213-B524-ADD0-F367-A9192DC2AD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630A71-9B5D-69C7-369B-58D693AB5017}"/>
              </a:ext>
            </a:extLst>
          </p:cNvPr>
          <p:cNvSpPr>
            <a:spLocks noGrp="1"/>
          </p:cNvSpPr>
          <p:nvPr>
            <p:ph type="dt" sz="half" idx="10"/>
          </p:nvPr>
        </p:nvSpPr>
        <p:spPr/>
        <p:txBody>
          <a:bodyPr/>
          <a:lstStyle/>
          <a:p>
            <a:fld id="{5213ED28-C258-4B32-86FA-7B9535E15008}" type="datetimeFigureOut">
              <a:rPr lang="en-US" smtClean="0"/>
              <a:t>5/31/2025</a:t>
            </a:fld>
            <a:endParaRPr lang="en-US"/>
          </a:p>
        </p:txBody>
      </p:sp>
      <p:sp>
        <p:nvSpPr>
          <p:cNvPr id="6" name="Footer Placeholder 5">
            <a:extLst>
              <a:ext uri="{FF2B5EF4-FFF2-40B4-BE49-F238E27FC236}">
                <a16:creationId xmlns:a16="http://schemas.microsoft.com/office/drawing/2014/main" id="{2E157FB9-C473-B2BF-EADC-6993A0BD78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D37A8D-623E-1AAF-6BAD-4A873060EB0F}"/>
              </a:ext>
            </a:extLst>
          </p:cNvPr>
          <p:cNvSpPr>
            <a:spLocks noGrp="1"/>
          </p:cNvSpPr>
          <p:nvPr>
            <p:ph type="sldNum" sz="quarter" idx="12"/>
          </p:nvPr>
        </p:nvSpPr>
        <p:spPr/>
        <p:txBody>
          <a:bodyPr/>
          <a:lstStyle/>
          <a:p>
            <a:fld id="{1CD548BE-8493-46DA-8A40-64098EEA5881}" type="slidenum">
              <a:rPr lang="en-US" smtClean="0"/>
              <a:t>‹#›</a:t>
            </a:fld>
            <a:endParaRPr lang="en-US"/>
          </a:p>
        </p:txBody>
      </p:sp>
    </p:spTree>
    <p:extLst>
      <p:ext uri="{BB962C8B-B14F-4D97-AF65-F5344CB8AC3E}">
        <p14:creationId xmlns:p14="http://schemas.microsoft.com/office/powerpoint/2010/main" val="336012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0917C-F88D-5850-A301-C439DBC65E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DA01EE-7E81-27CC-A1B0-7F9DD93AA2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E13F03-6704-7A50-66C0-2534FADA29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18C8FC-DF39-1350-4379-5B1DC49F3B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E0B099-1B97-FDBF-BE60-9A00FDFE71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FB6D90-F4FE-E341-3F49-2A40B2CD8295}"/>
              </a:ext>
            </a:extLst>
          </p:cNvPr>
          <p:cNvSpPr>
            <a:spLocks noGrp="1"/>
          </p:cNvSpPr>
          <p:nvPr>
            <p:ph type="dt" sz="half" idx="10"/>
          </p:nvPr>
        </p:nvSpPr>
        <p:spPr/>
        <p:txBody>
          <a:bodyPr/>
          <a:lstStyle/>
          <a:p>
            <a:fld id="{5213ED28-C258-4B32-86FA-7B9535E15008}" type="datetimeFigureOut">
              <a:rPr lang="en-US" smtClean="0"/>
              <a:t>5/31/2025</a:t>
            </a:fld>
            <a:endParaRPr lang="en-US"/>
          </a:p>
        </p:txBody>
      </p:sp>
      <p:sp>
        <p:nvSpPr>
          <p:cNvPr id="8" name="Footer Placeholder 7">
            <a:extLst>
              <a:ext uri="{FF2B5EF4-FFF2-40B4-BE49-F238E27FC236}">
                <a16:creationId xmlns:a16="http://schemas.microsoft.com/office/drawing/2014/main" id="{EDDCAB2A-F1BC-20DD-0C91-74187F8FCB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96E768-8300-AE62-8C37-5A0714B45727}"/>
              </a:ext>
            </a:extLst>
          </p:cNvPr>
          <p:cNvSpPr>
            <a:spLocks noGrp="1"/>
          </p:cNvSpPr>
          <p:nvPr>
            <p:ph type="sldNum" sz="quarter" idx="12"/>
          </p:nvPr>
        </p:nvSpPr>
        <p:spPr/>
        <p:txBody>
          <a:bodyPr/>
          <a:lstStyle/>
          <a:p>
            <a:fld id="{1CD548BE-8493-46DA-8A40-64098EEA5881}" type="slidenum">
              <a:rPr lang="en-US" smtClean="0"/>
              <a:t>‹#›</a:t>
            </a:fld>
            <a:endParaRPr lang="en-US"/>
          </a:p>
        </p:txBody>
      </p:sp>
    </p:spTree>
    <p:extLst>
      <p:ext uri="{BB962C8B-B14F-4D97-AF65-F5344CB8AC3E}">
        <p14:creationId xmlns:p14="http://schemas.microsoft.com/office/powerpoint/2010/main" val="908290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374AC-A20B-259B-95BD-ABB27AAAD2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CB5C59-7CBB-FCA6-950F-091522F00855}"/>
              </a:ext>
            </a:extLst>
          </p:cNvPr>
          <p:cNvSpPr>
            <a:spLocks noGrp="1"/>
          </p:cNvSpPr>
          <p:nvPr>
            <p:ph type="dt" sz="half" idx="10"/>
          </p:nvPr>
        </p:nvSpPr>
        <p:spPr/>
        <p:txBody>
          <a:bodyPr/>
          <a:lstStyle/>
          <a:p>
            <a:fld id="{5213ED28-C258-4B32-86FA-7B9535E15008}" type="datetimeFigureOut">
              <a:rPr lang="en-US" smtClean="0"/>
              <a:t>5/31/2025</a:t>
            </a:fld>
            <a:endParaRPr lang="en-US"/>
          </a:p>
        </p:txBody>
      </p:sp>
      <p:sp>
        <p:nvSpPr>
          <p:cNvPr id="4" name="Footer Placeholder 3">
            <a:extLst>
              <a:ext uri="{FF2B5EF4-FFF2-40B4-BE49-F238E27FC236}">
                <a16:creationId xmlns:a16="http://schemas.microsoft.com/office/drawing/2014/main" id="{105B30ED-7B48-C913-1B9D-278D29724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CB87E9-A20B-6522-2930-D0AEA2DB6031}"/>
              </a:ext>
            </a:extLst>
          </p:cNvPr>
          <p:cNvSpPr>
            <a:spLocks noGrp="1"/>
          </p:cNvSpPr>
          <p:nvPr>
            <p:ph type="sldNum" sz="quarter" idx="12"/>
          </p:nvPr>
        </p:nvSpPr>
        <p:spPr/>
        <p:txBody>
          <a:bodyPr/>
          <a:lstStyle/>
          <a:p>
            <a:fld id="{1CD548BE-8493-46DA-8A40-64098EEA5881}" type="slidenum">
              <a:rPr lang="en-US" smtClean="0"/>
              <a:t>‹#›</a:t>
            </a:fld>
            <a:endParaRPr lang="en-US"/>
          </a:p>
        </p:txBody>
      </p:sp>
    </p:spTree>
    <p:extLst>
      <p:ext uri="{BB962C8B-B14F-4D97-AF65-F5344CB8AC3E}">
        <p14:creationId xmlns:p14="http://schemas.microsoft.com/office/powerpoint/2010/main" val="1754969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F2CA89-FFB4-0AE4-2ADC-53A245AC31B8}"/>
              </a:ext>
            </a:extLst>
          </p:cNvPr>
          <p:cNvSpPr>
            <a:spLocks noGrp="1"/>
          </p:cNvSpPr>
          <p:nvPr>
            <p:ph type="dt" sz="half" idx="10"/>
          </p:nvPr>
        </p:nvSpPr>
        <p:spPr/>
        <p:txBody>
          <a:bodyPr/>
          <a:lstStyle/>
          <a:p>
            <a:fld id="{5213ED28-C258-4B32-86FA-7B9535E15008}" type="datetimeFigureOut">
              <a:rPr lang="en-US" smtClean="0"/>
              <a:t>5/31/2025</a:t>
            </a:fld>
            <a:endParaRPr lang="en-US"/>
          </a:p>
        </p:txBody>
      </p:sp>
      <p:sp>
        <p:nvSpPr>
          <p:cNvPr id="3" name="Footer Placeholder 2">
            <a:extLst>
              <a:ext uri="{FF2B5EF4-FFF2-40B4-BE49-F238E27FC236}">
                <a16:creationId xmlns:a16="http://schemas.microsoft.com/office/drawing/2014/main" id="{FFBB1D07-4FD8-E3F1-BC92-A94B600032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32BBE0-ED5A-91E9-0D2B-B85D3DFAE248}"/>
              </a:ext>
            </a:extLst>
          </p:cNvPr>
          <p:cNvSpPr>
            <a:spLocks noGrp="1"/>
          </p:cNvSpPr>
          <p:nvPr>
            <p:ph type="sldNum" sz="quarter" idx="12"/>
          </p:nvPr>
        </p:nvSpPr>
        <p:spPr/>
        <p:txBody>
          <a:bodyPr/>
          <a:lstStyle/>
          <a:p>
            <a:fld id="{1CD548BE-8493-46DA-8A40-64098EEA5881}" type="slidenum">
              <a:rPr lang="en-US" smtClean="0"/>
              <a:t>‹#›</a:t>
            </a:fld>
            <a:endParaRPr lang="en-US"/>
          </a:p>
        </p:txBody>
      </p:sp>
    </p:spTree>
    <p:extLst>
      <p:ext uri="{BB962C8B-B14F-4D97-AF65-F5344CB8AC3E}">
        <p14:creationId xmlns:p14="http://schemas.microsoft.com/office/powerpoint/2010/main" val="2088651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8454F-E62E-2990-8E71-F0C5601704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AFE5D7-8D17-ABBE-67F9-726EDD4F88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43917D-23A6-D1DC-5705-7F65A62A4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151C5E-4621-9453-6369-97732E8006C7}"/>
              </a:ext>
            </a:extLst>
          </p:cNvPr>
          <p:cNvSpPr>
            <a:spLocks noGrp="1"/>
          </p:cNvSpPr>
          <p:nvPr>
            <p:ph type="dt" sz="half" idx="10"/>
          </p:nvPr>
        </p:nvSpPr>
        <p:spPr/>
        <p:txBody>
          <a:bodyPr/>
          <a:lstStyle/>
          <a:p>
            <a:fld id="{5213ED28-C258-4B32-86FA-7B9535E15008}" type="datetimeFigureOut">
              <a:rPr lang="en-US" smtClean="0"/>
              <a:t>5/31/2025</a:t>
            </a:fld>
            <a:endParaRPr lang="en-US"/>
          </a:p>
        </p:txBody>
      </p:sp>
      <p:sp>
        <p:nvSpPr>
          <p:cNvPr id="6" name="Footer Placeholder 5">
            <a:extLst>
              <a:ext uri="{FF2B5EF4-FFF2-40B4-BE49-F238E27FC236}">
                <a16:creationId xmlns:a16="http://schemas.microsoft.com/office/drawing/2014/main" id="{6A36982B-90EC-DEAD-F6D8-E2E604F02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EA193-D674-6EB6-5A9B-BFB5E83CBA8F}"/>
              </a:ext>
            </a:extLst>
          </p:cNvPr>
          <p:cNvSpPr>
            <a:spLocks noGrp="1"/>
          </p:cNvSpPr>
          <p:nvPr>
            <p:ph type="sldNum" sz="quarter" idx="12"/>
          </p:nvPr>
        </p:nvSpPr>
        <p:spPr/>
        <p:txBody>
          <a:bodyPr/>
          <a:lstStyle/>
          <a:p>
            <a:fld id="{1CD548BE-8493-46DA-8A40-64098EEA5881}" type="slidenum">
              <a:rPr lang="en-US" smtClean="0"/>
              <a:t>‹#›</a:t>
            </a:fld>
            <a:endParaRPr lang="en-US"/>
          </a:p>
        </p:txBody>
      </p:sp>
    </p:spTree>
    <p:extLst>
      <p:ext uri="{BB962C8B-B14F-4D97-AF65-F5344CB8AC3E}">
        <p14:creationId xmlns:p14="http://schemas.microsoft.com/office/powerpoint/2010/main" val="498744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65A74-EE61-B89B-1B05-03A9E72EF8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FB1A24-D036-0C55-4260-1437EFB5EC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713753-BAA1-CC4C-953F-F1C99F3112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C5F21B-53BC-885E-12A0-97B3E32FBD42}"/>
              </a:ext>
            </a:extLst>
          </p:cNvPr>
          <p:cNvSpPr>
            <a:spLocks noGrp="1"/>
          </p:cNvSpPr>
          <p:nvPr>
            <p:ph type="dt" sz="half" idx="10"/>
          </p:nvPr>
        </p:nvSpPr>
        <p:spPr/>
        <p:txBody>
          <a:bodyPr/>
          <a:lstStyle/>
          <a:p>
            <a:fld id="{5213ED28-C258-4B32-86FA-7B9535E15008}" type="datetimeFigureOut">
              <a:rPr lang="en-US" smtClean="0"/>
              <a:t>5/31/2025</a:t>
            </a:fld>
            <a:endParaRPr lang="en-US"/>
          </a:p>
        </p:txBody>
      </p:sp>
      <p:sp>
        <p:nvSpPr>
          <p:cNvPr id="6" name="Footer Placeholder 5">
            <a:extLst>
              <a:ext uri="{FF2B5EF4-FFF2-40B4-BE49-F238E27FC236}">
                <a16:creationId xmlns:a16="http://schemas.microsoft.com/office/drawing/2014/main" id="{65F7CF15-867E-7E06-1D77-37EB6657F4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3B65C5-4C01-0C83-DE5F-4D34E253F13A}"/>
              </a:ext>
            </a:extLst>
          </p:cNvPr>
          <p:cNvSpPr>
            <a:spLocks noGrp="1"/>
          </p:cNvSpPr>
          <p:nvPr>
            <p:ph type="sldNum" sz="quarter" idx="12"/>
          </p:nvPr>
        </p:nvSpPr>
        <p:spPr/>
        <p:txBody>
          <a:bodyPr/>
          <a:lstStyle/>
          <a:p>
            <a:fld id="{1CD548BE-8493-46DA-8A40-64098EEA5881}" type="slidenum">
              <a:rPr lang="en-US" smtClean="0"/>
              <a:t>‹#›</a:t>
            </a:fld>
            <a:endParaRPr lang="en-US"/>
          </a:p>
        </p:txBody>
      </p:sp>
    </p:spTree>
    <p:extLst>
      <p:ext uri="{BB962C8B-B14F-4D97-AF65-F5344CB8AC3E}">
        <p14:creationId xmlns:p14="http://schemas.microsoft.com/office/powerpoint/2010/main" val="3104203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4ABA30-01AB-29F2-2C69-44B3FE01DF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098638-A209-906C-5E21-8F427D81F9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EA383D-AD60-E78E-A764-FD601E78F3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13ED28-C258-4B32-86FA-7B9535E15008}" type="datetimeFigureOut">
              <a:rPr lang="en-US" smtClean="0"/>
              <a:t>5/31/2025</a:t>
            </a:fld>
            <a:endParaRPr lang="en-US"/>
          </a:p>
        </p:txBody>
      </p:sp>
      <p:sp>
        <p:nvSpPr>
          <p:cNvPr id="5" name="Footer Placeholder 4">
            <a:extLst>
              <a:ext uri="{FF2B5EF4-FFF2-40B4-BE49-F238E27FC236}">
                <a16:creationId xmlns:a16="http://schemas.microsoft.com/office/drawing/2014/main" id="{072EBD03-510B-125B-8E24-50EA1CE456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4198EB0-AA5F-9EC7-D3F4-44E02BCF68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D548BE-8493-46DA-8A40-64098EEA5881}" type="slidenum">
              <a:rPr lang="en-US" smtClean="0"/>
              <a:t>‹#›</a:t>
            </a:fld>
            <a:endParaRPr lang="en-US"/>
          </a:p>
        </p:txBody>
      </p:sp>
    </p:spTree>
    <p:extLst>
      <p:ext uri="{BB962C8B-B14F-4D97-AF65-F5344CB8AC3E}">
        <p14:creationId xmlns:p14="http://schemas.microsoft.com/office/powerpoint/2010/main" val="3861758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6D91EC-DE0E-49EA-2DF6-E75B3753A105}"/>
              </a:ext>
            </a:extLst>
          </p:cNvPr>
          <p:cNvSpPr txBox="1"/>
          <p:nvPr/>
        </p:nvSpPr>
        <p:spPr>
          <a:xfrm>
            <a:off x="417250" y="372862"/>
            <a:ext cx="6116715" cy="1077218"/>
          </a:xfrm>
          <a:prstGeom prst="rect">
            <a:avLst/>
          </a:prstGeom>
          <a:noFill/>
        </p:spPr>
        <p:txBody>
          <a:bodyPr wrap="square" rtlCol="0">
            <a:spAutoFit/>
          </a:bodyPr>
          <a:lstStyle/>
          <a:p>
            <a:r>
              <a:rPr lang="en-US" sz="3200" b="1" dirty="0">
                <a:solidFill>
                  <a:schemeClr val="tx1">
                    <a:lumMod val="65000"/>
                    <a:lumOff val="35000"/>
                  </a:schemeClr>
                </a:solidFill>
                <a:latin typeface="Century Gothic" panose="020B0502020202020204" pitchFamily="34" charset="0"/>
              </a:rPr>
              <a:t>Café Business Proposal Presentation Template</a:t>
            </a:r>
          </a:p>
        </p:txBody>
      </p:sp>
      <p:sp>
        <p:nvSpPr>
          <p:cNvPr id="5" name="TextBox 4">
            <a:extLst>
              <a:ext uri="{FF2B5EF4-FFF2-40B4-BE49-F238E27FC236}">
                <a16:creationId xmlns:a16="http://schemas.microsoft.com/office/drawing/2014/main" id="{971C3D7E-4AE1-9C05-B44C-6F54149025BB}"/>
              </a:ext>
            </a:extLst>
          </p:cNvPr>
          <p:cNvSpPr txBox="1"/>
          <p:nvPr/>
        </p:nvSpPr>
        <p:spPr>
          <a:xfrm>
            <a:off x="169683" y="3541946"/>
            <a:ext cx="8512403" cy="784830"/>
          </a:xfrm>
          <a:prstGeom prst="rect">
            <a:avLst/>
          </a:prstGeom>
          <a:noFill/>
        </p:spPr>
        <p:txBody>
          <a:bodyPr wrap="square" rtlCol="0">
            <a:spAutoFit/>
          </a:bodyPr>
          <a:lstStyle/>
          <a:p>
            <a:r>
              <a:rPr lang="en-US" sz="4500" dirty="0">
                <a:solidFill>
                  <a:srgbClr val="763F04"/>
                </a:solidFill>
                <a:latin typeface="Century Gothic" panose="020B0502020202020204" pitchFamily="34" charset="0"/>
              </a:rPr>
              <a:t>Café Business Proposal</a:t>
            </a:r>
          </a:p>
        </p:txBody>
      </p:sp>
      <p:sp>
        <p:nvSpPr>
          <p:cNvPr id="20" name="TextBox 19">
            <a:extLst>
              <a:ext uri="{FF2B5EF4-FFF2-40B4-BE49-F238E27FC236}">
                <a16:creationId xmlns:a16="http://schemas.microsoft.com/office/drawing/2014/main" id="{59CE6E96-1ED4-9009-3F2B-51ED6B391544}"/>
              </a:ext>
            </a:extLst>
          </p:cNvPr>
          <p:cNvSpPr txBox="1"/>
          <p:nvPr/>
        </p:nvSpPr>
        <p:spPr>
          <a:xfrm>
            <a:off x="169684" y="4581682"/>
            <a:ext cx="6511770" cy="2031325"/>
          </a:xfrm>
          <a:prstGeom prst="rect">
            <a:avLst/>
          </a:prstGeom>
          <a:noFill/>
        </p:spPr>
        <p:txBody>
          <a:bodyPr wrap="square">
            <a:spAutoFit/>
          </a:bodyPr>
          <a:lstStyle/>
          <a:p>
            <a:r>
              <a:rPr lang="en-US" b="1" dirty="0">
                <a:solidFill>
                  <a:srgbClr val="763F04"/>
                </a:solidFill>
                <a:latin typeface="Century Gothic" panose="020B0502020202020204" pitchFamily="34" charset="0"/>
              </a:rPr>
              <a:t>Proposal For</a:t>
            </a:r>
            <a:r>
              <a:rPr lang="en-US" dirty="0">
                <a:solidFill>
                  <a:srgbClr val="763F04"/>
                </a:solidFill>
                <a:latin typeface="Century Gothic" panose="020B0502020202020204" pitchFamily="34" charset="0"/>
              </a:rPr>
              <a:t>: Name</a:t>
            </a:r>
          </a:p>
          <a:p>
            <a:r>
              <a:rPr lang="en-US" b="1" dirty="0">
                <a:solidFill>
                  <a:srgbClr val="763F04"/>
                </a:solidFill>
                <a:latin typeface="Century Gothic" panose="020B0502020202020204" pitchFamily="34" charset="0"/>
              </a:rPr>
              <a:t>Proposed By</a:t>
            </a:r>
            <a:r>
              <a:rPr lang="en-US" dirty="0">
                <a:solidFill>
                  <a:srgbClr val="763F04"/>
                </a:solidFill>
                <a:latin typeface="Century Gothic" panose="020B0502020202020204" pitchFamily="34" charset="0"/>
              </a:rPr>
              <a:t>: Name</a:t>
            </a:r>
          </a:p>
          <a:p>
            <a:endParaRPr lang="en-US" dirty="0">
              <a:solidFill>
                <a:srgbClr val="763F04"/>
              </a:solidFill>
              <a:latin typeface="Century Gothic" panose="020B0502020202020204" pitchFamily="34" charset="0"/>
            </a:endParaRPr>
          </a:p>
          <a:p>
            <a:r>
              <a:rPr lang="en-US" b="1" dirty="0">
                <a:solidFill>
                  <a:srgbClr val="763F04"/>
                </a:solidFill>
                <a:latin typeface="Century Gothic" panose="020B0502020202020204" pitchFamily="34" charset="0"/>
              </a:rPr>
              <a:t>Contact Information</a:t>
            </a:r>
            <a:r>
              <a:rPr lang="en-US" dirty="0">
                <a:solidFill>
                  <a:srgbClr val="763F04"/>
                </a:solidFill>
                <a:latin typeface="Century Gothic" panose="020B0502020202020204" pitchFamily="34" charset="0"/>
              </a:rPr>
              <a:t>: email  | phone</a:t>
            </a:r>
          </a:p>
          <a:p>
            <a:endParaRPr lang="en-US" b="1" dirty="0">
              <a:solidFill>
                <a:srgbClr val="763F04"/>
              </a:solidFill>
              <a:latin typeface="Century Gothic" panose="020B0502020202020204" pitchFamily="34" charset="0"/>
            </a:endParaRPr>
          </a:p>
          <a:p>
            <a:r>
              <a:rPr lang="en-US" b="1" dirty="0">
                <a:solidFill>
                  <a:srgbClr val="763F04"/>
                </a:solidFill>
                <a:latin typeface="Century Gothic" panose="020B0502020202020204" pitchFamily="34" charset="0"/>
              </a:rPr>
              <a:t>Date</a:t>
            </a:r>
            <a:r>
              <a:rPr lang="en-US" dirty="0">
                <a:solidFill>
                  <a:srgbClr val="763F04"/>
                </a:solidFill>
                <a:latin typeface="Century Gothic" panose="020B0502020202020204" pitchFamily="34" charset="0"/>
              </a:rPr>
              <a:t>: MM/DD/YY</a:t>
            </a:r>
          </a:p>
          <a:p>
            <a:r>
              <a:rPr lang="en-US" b="1" dirty="0">
                <a:solidFill>
                  <a:srgbClr val="763F04"/>
                </a:solidFill>
                <a:latin typeface="Century Gothic" panose="020B0502020202020204" pitchFamily="34" charset="0"/>
              </a:rPr>
              <a:t>Proposal ID</a:t>
            </a:r>
            <a:r>
              <a:rPr lang="en-US" dirty="0">
                <a:solidFill>
                  <a:srgbClr val="763F04"/>
                </a:solidFill>
                <a:latin typeface="Century Gothic" panose="020B0502020202020204" pitchFamily="34" charset="0"/>
              </a:rPr>
              <a:t>: 001</a:t>
            </a:r>
          </a:p>
        </p:txBody>
      </p:sp>
      <p:pic>
        <p:nvPicPr>
          <p:cNvPr id="3" name="Picture 2" descr="Two coffee cups">
            <a:extLst>
              <a:ext uri="{FF2B5EF4-FFF2-40B4-BE49-F238E27FC236}">
                <a16:creationId xmlns:a16="http://schemas.microsoft.com/office/drawing/2014/main" id="{EC9831B1-0021-9668-66A8-D19AAD6F4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477001" y="1142999"/>
            <a:ext cx="6858001" cy="4572000"/>
          </a:xfrm>
          <a:prstGeom prst="rect">
            <a:avLst/>
          </a:prstGeom>
        </p:spPr>
      </p:pic>
      <p:cxnSp>
        <p:nvCxnSpPr>
          <p:cNvPr id="7" name="Straight Connector 6">
            <a:extLst>
              <a:ext uri="{FF2B5EF4-FFF2-40B4-BE49-F238E27FC236}">
                <a16:creationId xmlns:a16="http://schemas.microsoft.com/office/drawing/2014/main" id="{3DF4B0B3-8897-FF6E-5B32-7ADF024A5607}"/>
              </a:ext>
            </a:extLst>
          </p:cNvPr>
          <p:cNvCxnSpPr>
            <a:cxnSpLocks/>
          </p:cNvCxnSpPr>
          <p:nvPr/>
        </p:nvCxnSpPr>
        <p:spPr>
          <a:xfrm>
            <a:off x="292231" y="4421171"/>
            <a:ext cx="6241734" cy="0"/>
          </a:xfrm>
          <a:prstGeom prst="line">
            <a:avLst/>
          </a:prstGeom>
          <a:ln w="381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9534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3C750-029A-2257-0AC9-D0602F6BF708}"/>
            </a:ext>
          </a:extLst>
        </p:cNvPr>
        <p:cNvGrpSpPr/>
        <p:nvPr/>
      </p:nvGrpSpPr>
      <p:grpSpPr>
        <a:xfrm>
          <a:off x="0" y="0"/>
          <a:ext cx="0" cy="0"/>
          <a:chOff x="0" y="0"/>
          <a:chExt cx="0" cy="0"/>
        </a:xfrm>
      </p:grpSpPr>
      <p:pic>
        <p:nvPicPr>
          <p:cNvPr id="8" name="Picture 7" descr="Beige canvas background">
            <a:extLst>
              <a:ext uri="{FF2B5EF4-FFF2-40B4-BE49-F238E27FC236}">
                <a16:creationId xmlns:a16="http://schemas.microsoft.com/office/drawing/2014/main" id="{A5603E26-7069-2659-73AC-E5DF4FDE9B7C}"/>
              </a:ext>
            </a:extLst>
          </p:cNvPr>
          <p:cNvPicPr>
            <a:picLocks noChangeAspect="1"/>
          </p:cNvPicPr>
          <p:nvPr/>
        </p:nvPicPr>
        <p:blipFill>
          <a:blip r:embed="rId2">
            <a:extLst>
              <a:ext uri="{28A0092B-C50C-407E-A947-70E740481C1C}">
                <a14:useLocalDpi xmlns:a14="http://schemas.microsoft.com/office/drawing/2010/main" val="0"/>
              </a:ext>
            </a:extLst>
          </a:blip>
          <a:srcRect r="1451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29533220-C3A7-D970-C0CD-7068BEAB8DD4}"/>
              </a:ext>
            </a:extLst>
          </p:cNvPr>
          <p:cNvSpPr/>
          <p:nvPr/>
        </p:nvSpPr>
        <p:spPr>
          <a:xfrm>
            <a:off x="0" y="6096842"/>
            <a:ext cx="12192000" cy="809638"/>
          </a:xfrm>
          <a:prstGeom prst="rect">
            <a:avLst/>
          </a:prstGeom>
          <a:solidFill>
            <a:srgbClr val="763F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B84FDE4-6817-3D99-8850-308E66A5040D}"/>
              </a:ext>
            </a:extLst>
          </p:cNvPr>
          <p:cNvSpPr txBox="1"/>
          <p:nvPr/>
        </p:nvSpPr>
        <p:spPr>
          <a:xfrm>
            <a:off x="0" y="6291727"/>
            <a:ext cx="8389399" cy="430887"/>
          </a:xfrm>
          <a:prstGeom prst="rect">
            <a:avLst/>
          </a:prstGeom>
          <a:noFill/>
        </p:spPr>
        <p:txBody>
          <a:bodyPr wrap="square" rtlCol="0">
            <a:spAutoFit/>
          </a:bodyPr>
          <a:lstStyle/>
          <a:p>
            <a:r>
              <a:rPr lang="en-US" sz="2200" b="1" dirty="0">
                <a:solidFill>
                  <a:schemeClr val="bg1"/>
                </a:solidFill>
                <a:latin typeface="Century Gothic" panose="020B0502020202020204" pitchFamily="34" charset="0"/>
              </a:rPr>
              <a:t>8</a:t>
            </a:r>
            <a:r>
              <a:rPr lang="en-US" sz="2200" dirty="0">
                <a:solidFill>
                  <a:schemeClr val="bg1"/>
                </a:solidFill>
                <a:latin typeface="Century Gothic" panose="020B0502020202020204" pitchFamily="34" charset="0"/>
              </a:rPr>
              <a:t> Terms and Conditions</a:t>
            </a:r>
          </a:p>
        </p:txBody>
      </p:sp>
      <p:graphicFrame>
        <p:nvGraphicFramePr>
          <p:cNvPr id="7" name="Table 6">
            <a:extLst>
              <a:ext uri="{FF2B5EF4-FFF2-40B4-BE49-F238E27FC236}">
                <a16:creationId xmlns:a16="http://schemas.microsoft.com/office/drawing/2014/main" id="{639C56D7-E281-B430-A23F-28EFB03964A8}"/>
              </a:ext>
            </a:extLst>
          </p:cNvPr>
          <p:cNvGraphicFramePr>
            <a:graphicFrameLocks noGrp="1"/>
          </p:cNvGraphicFramePr>
          <p:nvPr>
            <p:extLst>
              <p:ext uri="{D42A27DB-BD31-4B8C-83A1-F6EECF244321}">
                <p14:modId xmlns:p14="http://schemas.microsoft.com/office/powerpoint/2010/main" val="27696443"/>
              </p:ext>
            </p:extLst>
          </p:nvPr>
        </p:nvGraphicFramePr>
        <p:xfrm>
          <a:off x="282803" y="386500"/>
          <a:ext cx="11773034" cy="5415005"/>
        </p:xfrm>
        <a:graphic>
          <a:graphicData uri="http://schemas.openxmlformats.org/drawingml/2006/table">
            <a:tbl>
              <a:tblPr firstRow="1" firstCol="1" bandRow="1"/>
              <a:tblGrid>
                <a:gridCol w="2894030">
                  <a:extLst>
                    <a:ext uri="{9D8B030D-6E8A-4147-A177-3AD203B41FA5}">
                      <a16:colId xmlns:a16="http://schemas.microsoft.com/office/drawing/2014/main" val="379159066"/>
                    </a:ext>
                  </a:extLst>
                </a:gridCol>
                <a:gridCol w="8879004">
                  <a:extLst>
                    <a:ext uri="{9D8B030D-6E8A-4147-A177-3AD203B41FA5}">
                      <a16:colId xmlns:a16="http://schemas.microsoft.com/office/drawing/2014/main" val="1456173260"/>
                    </a:ext>
                  </a:extLst>
                </a:gridCol>
              </a:tblGrid>
              <a:tr h="476835">
                <a:tc>
                  <a:txBody>
                    <a:bodyPr/>
                    <a:lstStyle/>
                    <a:p>
                      <a:pPr marL="0" marR="0">
                        <a:lnSpc>
                          <a:spcPct val="115000"/>
                        </a:lnSpc>
                        <a:spcAft>
                          <a:spcPts val="800"/>
                        </a:spcAft>
                        <a:buNone/>
                      </a:pPr>
                      <a:r>
                        <a:rPr lang="en-US" sz="1800" b="1"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Clause</a:t>
                      </a:r>
                    </a:p>
                  </a:txBody>
                  <a:tcPr marL="68580" marR="68580" marT="0" marB="0" anchor="ctr">
                    <a:lnL w="6350" cap="flat" cmpd="sng" algn="ctr">
                      <a:solidFill>
                        <a:schemeClr val="bg1">
                          <a:lumMod val="75000"/>
                        </a:schemeClr>
                      </a:solidFill>
                      <a:prstDash val="solid"/>
                      <a:round/>
                      <a:headEnd type="none" w="med" len="med"/>
                      <a:tailEnd type="none" w="med" len="med"/>
                    </a:lnL>
                    <a:lnR w="38100" cap="flat" cmpd="sng" algn="ctr">
                      <a:solidFill>
                        <a:srgbClr val="763F04"/>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AF9D3"/>
                    </a:solidFill>
                  </a:tcPr>
                </a:tc>
                <a:tc>
                  <a:txBody>
                    <a:bodyPr/>
                    <a:lstStyle/>
                    <a:p>
                      <a:pPr marL="0" marR="0">
                        <a:lnSpc>
                          <a:spcPct val="115000"/>
                        </a:lnSpc>
                        <a:spcAft>
                          <a:spcPts val="800"/>
                        </a:spcAft>
                        <a:buNone/>
                      </a:pPr>
                      <a:r>
                        <a:rPr lang="en-US" sz="1800" b="1"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Description</a:t>
                      </a:r>
                    </a:p>
                  </a:txBody>
                  <a:tcPr marL="68580" marR="68580" marT="0" marB="0" anchor="ctr">
                    <a:lnL w="38100" cap="flat" cmpd="sng" algn="ctr">
                      <a:solidFill>
                        <a:srgbClr val="763F04"/>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AF9D3"/>
                    </a:solidFill>
                  </a:tcPr>
                </a:tc>
                <a:extLst>
                  <a:ext uri="{0D108BD9-81ED-4DB2-BD59-A6C34878D82A}">
                    <a16:rowId xmlns:a16="http://schemas.microsoft.com/office/drawing/2014/main" val="2869120268"/>
                  </a:ext>
                </a:extLst>
              </a:tr>
              <a:tr h="987634">
                <a:tc>
                  <a:txBody>
                    <a:bodyPr/>
                    <a:lstStyle/>
                    <a:p>
                      <a:pPr marL="0" marR="0">
                        <a:lnSpc>
                          <a:spcPct val="115000"/>
                        </a:lnSpc>
                        <a:spcAft>
                          <a:spcPts val="800"/>
                        </a:spcAft>
                        <a:buNone/>
                      </a:pPr>
                      <a:r>
                        <a:rPr lang="en-US" sz="1600" b="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Proposal Validity</a:t>
                      </a:r>
                    </a:p>
                  </a:txBody>
                  <a:tcPr marL="68580" marR="68580" marT="0" marB="0" anchor="ctr">
                    <a:lnL w="6350" cap="flat" cmpd="sng" algn="ctr">
                      <a:solidFill>
                        <a:schemeClr val="bg1">
                          <a:lumMod val="75000"/>
                        </a:schemeClr>
                      </a:solidFill>
                      <a:prstDash val="solid"/>
                      <a:round/>
                      <a:headEnd type="none" w="med" len="med"/>
                      <a:tailEnd type="none" w="med" len="med"/>
                    </a:lnL>
                    <a:lnR w="38100" cap="flat" cmpd="sng" algn="ctr">
                      <a:solidFill>
                        <a:srgbClr val="763F04"/>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763F04"/>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79970926"/>
                  </a:ext>
                </a:extLst>
              </a:tr>
              <a:tr h="987634">
                <a:tc>
                  <a:txBody>
                    <a:bodyPr/>
                    <a:lstStyle/>
                    <a:p>
                      <a:pPr marL="0" marR="0">
                        <a:lnSpc>
                          <a:spcPct val="115000"/>
                        </a:lnSpc>
                        <a:spcAft>
                          <a:spcPts val="800"/>
                        </a:spcAft>
                        <a:buNone/>
                      </a:pPr>
                      <a:r>
                        <a:rPr lang="en-US" sz="1600" b="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Scope Change</a:t>
                      </a:r>
                    </a:p>
                  </a:txBody>
                  <a:tcPr marL="68580" marR="68580" marT="0" marB="0" anchor="ctr">
                    <a:lnL w="6350" cap="flat" cmpd="sng" algn="ctr">
                      <a:solidFill>
                        <a:schemeClr val="bg1">
                          <a:lumMod val="75000"/>
                        </a:schemeClr>
                      </a:solidFill>
                      <a:prstDash val="solid"/>
                      <a:round/>
                      <a:headEnd type="none" w="med" len="med"/>
                      <a:tailEnd type="none" w="med" len="med"/>
                    </a:lnL>
                    <a:lnR w="38100" cap="flat" cmpd="sng" algn="ctr">
                      <a:solidFill>
                        <a:srgbClr val="763F04"/>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763F04"/>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91850947"/>
                  </a:ext>
                </a:extLst>
              </a:tr>
              <a:tr h="987634">
                <a:tc>
                  <a:txBody>
                    <a:bodyPr/>
                    <a:lstStyle/>
                    <a:p>
                      <a:pPr marL="0" marR="0">
                        <a:lnSpc>
                          <a:spcPct val="115000"/>
                        </a:lnSpc>
                        <a:spcAft>
                          <a:spcPts val="800"/>
                        </a:spcAft>
                        <a:buNone/>
                      </a:pPr>
                      <a:r>
                        <a:rPr lang="en-US" sz="1600" b="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Payment Terms</a:t>
                      </a:r>
                    </a:p>
                  </a:txBody>
                  <a:tcPr marL="68580" marR="68580" marT="0" marB="0" anchor="ctr">
                    <a:lnL w="6350" cap="flat" cmpd="sng" algn="ctr">
                      <a:solidFill>
                        <a:schemeClr val="bg1">
                          <a:lumMod val="75000"/>
                        </a:schemeClr>
                      </a:solidFill>
                      <a:prstDash val="solid"/>
                      <a:round/>
                      <a:headEnd type="none" w="med" len="med"/>
                      <a:tailEnd type="none" w="med" len="med"/>
                    </a:lnL>
                    <a:lnR w="38100" cap="flat" cmpd="sng" algn="ctr">
                      <a:solidFill>
                        <a:srgbClr val="763F04"/>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763F04"/>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31225106"/>
                  </a:ext>
                </a:extLst>
              </a:tr>
              <a:tr h="987634">
                <a:tc>
                  <a:txBody>
                    <a:bodyPr/>
                    <a:lstStyle/>
                    <a:p>
                      <a:pPr marL="0" marR="0">
                        <a:lnSpc>
                          <a:spcPct val="115000"/>
                        </a:lnSpc>
                        <a:spcAft>
                          <a:spcPts val="800"/>
                        </a:spcAft>
                        <a:buNone/>
                      </a:pPr>
                      <a:r>
                        <a:rPr lang="en-US" sz="1600" b="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Confidentiality</a:t>
                      </a:r>
                    </a:p>
                  </a:txBody>
                  <a:tcPr marL="68580" marR="68580" marT="0" marB="0" anchor="ctr">
                    <a:lnL w="6350" cap="flat" cmpd="sng" algn="ctr">
                      <a:solidFill>
                        <a:schemeClr val="bg1">
                          <a:lumMod val="75000"/>
                        </a:schemeClr>
                      </a:solidFill>
                      <a:prstDash val="solid"/>
                      <a:round/>
                      <a:headEnd type="none" w="med" len="med"/>
                      <a:tailEnd type="none" w="med" len="med"/>
                    </a:lnL>
                    <a:lnR w="38100" cap="flat" cmpd="sng" algn="ctr">
                      <a:solidFill>
                        <a:srgbClr val="763F04"/>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763F04"/>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93981807"/>
                  </a:ext>
                </a:extLst>
              </a:tr>
              <a:tr h="987634">
                <a:tc>
                  <a:txBody>
                    <a:bodyPr/>
                    <a:lstStyle/>
                    <a:p>
                      <a:pPr marL="0" marR="0">
                        <a:lnSpc>
                          <a:spcPct val="115000"/>
                        </a:lnSpc>
                        <a:spcAft>
                          <a:spcPts val="800"/>
                        </a:spcAft>
                        <a:buNone/>
                      </a:pPr>
                      <a:r>
                        <a:rPr lang="en-US" sz="1600" b="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Support Terms</a:t>
                      </a:r>
                    </a:p>
                  </a:txBody>
                  <a:tcPr marL="68580" marR="68580" marT="0" marB="0" anchor="ctr">
                    <a:lnL w="6350" cap="flat" cmpd="sng" algn="ctr">
                      <a:solidFill>
                        <a:schemeClr val="bg1">
                          <a:lumMod val="75000"/>
                        </a:schemeClr>
                      </a:solidFill>
                      <a:prstDash val="solid"/>
                      <a:round/>
                      <a:headEnd type="none" w="med" len="med"/>
                      <a:tailEnd type="none" w="med" len="med"/>
                    </a:lnL>
                    <a:lnR w="38100" cap="flat" cmpd="sng" algn="ctr">
                      <a:solidFill>
                        <a:srgbClr val="763F04"/>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763F04"/>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77071756"/>
                  </a:ext>
                </a:extLst>
              </a:tr>
            </a:tbl>
          </a:graphicData>
        </a:graphic>
      </p:graphicFrame>
      <p:pic>
        <p:nvPicPr>
          <p:cNvPr id="5" name="Graphic 4" descr="Coffee Beans with solid fill">
            <a:extLst>
              <a:ext uri="{FF2B5EF4-FFF2-40B4-BE49-F238E27FC236}">
                <a16:creationId xmlns:a16="http://schemas.microsoft.com/office/drawing/2014/main" id="{638B2AA5-0275-E27D-FA87-C2BB089100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0194" y="6212217"/>
            <a:ext cx="595460" cy="595460"/>
          </a:xfrm>
          <a:prstGeom prst="rect">
            <a:avLst/>
          </a:prstGeom>
        </p:spPr>
      </p:pic>
    </p:spTree>
    <p:extLst>
      <p:ext uri="{BB962C8B-B14F-4D97-AF65-F5344CB8AC3E}">
        <p14:creationId xmlns:p14="http://schemas.microsoft.com/office/powerpoint/2010/main" val="1732849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1DA79-CDE1-628F-9207-E4340F6FDBF5}"/>
            </a:ext>
          </a:extLst>
        </p:cNvPr>
        <p:cNvGrpSpPr/>
        <p:nvPr/>
      </p:nvGrpSpPr>
      <p:grpSpPr>
        <a:xfrm>
          <a:off x="0" y="0"/>
          <a:ext cx="0" cy="0"/>
          <a:chOff x="0" y="0"/>
          <a:chExt cx="0" cy="0"/>
        </a:xfrm>
      </p:grpSpPr>
      <p:pic>
        <p:nvPicPr>
          <p:cNvPr id="14" name="Picture 13" descr="Beige canvas background">
            <a:extLst>
              <a:ext uri="{FF2B5EF4-FFF2-40B4-BE49-F238E27FC236}">
                <a16:creationId xmlns:a16="http://schemas.microsoft.com/office/drawing/2014/main" id="{4E218C6D-4210-5F11-0D9F-6DE2D4EFCF67}"/>
              </a:ext>
            </a:extLst>
          </p:cNvPr>
          <p:cNvPicPr>
            <a:picLocks noChangeAspect="1"/>
          </p:cNvPicPr>
          <p:nvPr/>
        </p:nvPicPr>
        <p:blipFill>
          <a:blip r:embed="rId2">
            <a:extLst>
              <a:ext uri="{28A0092B-C50C-407E-A947-70E740481C1C}">
                <a14:useLocalDpi xmlns:a14="http://schemas.microsoft.com/office/drawing/2010/main" val="0"/>
              </a:ext>
            </a:extLst>
          </a:blip>
          <a:srcRect r="1451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B6089F8-81C6-8A1E-B309-748D59055003}"/>
              </a:ext>
            </a:extLst>
          </p:cNvPr>
          <p:cNvSpPr/>
          <p:nvPr/>
        </p:nvSpPr>
        <p:spPr>
          <a:xfrm>
            <a:off x="0" y="6096842"/>
            <a:ext cx="12192000" cy="809638"/>
          </a:xfrm>
          <a:prstGeom prst="rect">
            <a:avLst/>
          </a:prstGeom>
          <a:solidFill>
            <a:srgbClr val="763F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D42A75B-68AF-8924-6A99-0A36B6A3DB41}"/>
              </a:ext>
            </a:extLst>
          </p:cNvPr>
          <p:cNvSpPr txBox="1"/>
          <p:nvPr/>
        </p:nvSpPr>
        <p:spPr>
          <a:xfrm>
            <a:off x="0" y="6291727"/>
            <a:ext cx="8389399" cy="430887"/>
          </a:xfrm>
          <a:prstGeom prst="rect">
            <a:avLst/>
          </a:prstGeom>
          <a:noFill/>
        </p:spPr>
        <p:txBody>
          <a:bodyPr wrap="square" rtlCol="0">
            <a:spAutoFit/>
          </a:bodyPr>
          <a:lstStyle/>
          <a:p>
            <a:r>
              <a:rPr lang="en-US" sz="2200" b="1" dirty="0">
                <a:solidFill>
                  <a:schemeClr val="bg1"/>
                </a:solidFill>
                <a:latin typeface="Century Gothic" panose="020B0502020202020204" pitchFamily="34" charset="0"/>
              </a:rPr>
              <a:t>9</a:t>
            </a:r>
            <a:r>
              <a:rPr lang="en-US" sz="2200" dirty="0">
                <a:solidFill>
                  <a:schemeClr val="bg1"/>
                </a:solidFill>
                <a:latin typeface="Century Gothic" panose="020B0502020202020204" pitchFamily="34" charset="0"/>
              </a:rPr>
              <a:t> Call to Action and Contact</a:t>
            </a:r>
          </a:p>
        </p:txBody>
      </p:sp>
      <p:pic>
        <p:nvPicPr>
          <p:cNvPr id="5" name="Graphic 4" descr="Coffee Beans with solid fill">
            <a:extLst>
              <a:ext uri="{FF2B5EF4-FFF2-40B4-BE49-F238E27FC236}">
                <a16:creationId xmlns:a16="http://schemas.microsoft.com/office/drawing/2014/main" id="{38F90B55-1206-4BAD-A027-EECF186993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0194" y="6212217"/>
            <a:ext cx="595460" cy="595460"/>
          </a:xfrm>
          <a:prstGeom prst="rect">
            <a:avLst/>
          </a:prstGeom>
        </p:spPr>
      </p:pic>
      <p:sp>
        <p:nvSpPr>
          <p:cNvPr id="8" name="Rectangle: Rounded Corners 7">
            <a:extLst>
              <a:ext uri="{FF2B5EF4-FFF2-40B4-BE49-F238E27FC236}">
                <a16:creationId xmlns:a16="http://schemas.microsoft.com/office/drawing/2014/main" id="{899661DB-22BA-DA04-7931-BB8A3CE3E01A}"/>
              </a:ext>
            </a:extLst>
          </p:cNvPr>
          <p:cNvSpPr/>
          <p:nvPr/>
        </p:nvSpPr>
        <p:spPr>
          <a:xfrm>
            <a:off x="2914650" y="135386"/>
            <a:ext cx="9161393" cy="2301591"/>
          </a:xfrm>
          <a:prstGeom prst="roundRect">
            <a:avLst/>
          </a:prstGeom>
          <a:solidFill>
            <a:srgbClr val="5C4C1E"/>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CD3329A-824D-C1CE-00D7-B584A93D48EF}"/>
              </a:ext>
            </a:extLst>
          </p:cNvPr>
          <p:cNvSpPr txBox="1"/>
          <p:nvPr/>
        </p:nvSpPr>
        <p:spPr>
          <a:xfrm>
            <a:off x="3238500" y="1022792"/>
            <a:ext cx="6389618" cy="430887"/>
          </a:xfrm>
          <a:prstGeom prst="rect">
            <a:avLst/>
          </a:prstGeom>
          <a:noFill/>
        </p:spPr>
        <p:txBody>
          <a:bodyPr wrap="square" rtlCol="0">
            <a:spAutoFit/>
          </a:bodyPr>
          <a:lstStyle/>
          <a:p>
            <a:r>
              <a:rPr lang="en-US" sz="2200" b="1" dirty="0">
                <a:solidFill>
                  <a:schemeClr val="bg1"/>
                </a:solidFill>
                <a:latin typeface="Century Gothic" panose="020B0502020202020204" pitchFamily="34" charset="0"/>
              </a:rPr>
              <a:t>Next Steps: </a:t>
            </a:r>
            <a:r>
              <a:rPr lang="en-US" sz="2200" dirty="0">
                <a:solidFill>
                  <a:schemeClr val="bg1"/>
                </a:solidFill>
                <a:latin typeface="Century Gothic" panose="020B0502020202020204" pitchFamily="34" charset="0"/>
              </a:rPr>
              <a:t>Description</a:t>
            </a:r>
          </a:p>
        </p:txBody>
      </p:sp>
      <p:pic>
        <p:nvPicPr>
          <p:cNvPr id="10" name="Graphic 9" descr="Latte Cup outline">
            <a:extLst>
              <a:ext uri="{FF2B5EF4-FFF2-40B4-BE49-F238E27FC236}">
                <a16:creationId xmlns:a16="http://schemas.microsoft.com/office/drawing/2014/main" id="{CB64D3B5-9CBE-5446-8961-2F1A5254FF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957" y="461394"/>
            <a:ext cx="1553685" cy="1553685"/>
          </a:xfrm>
          <a:prstGeom prst="rect">
            <a:avLst/>
          </a:prstGeom>
        </p:spPr>
      </p:pic>
      <p:sp>
        <p:nvSpPr>
          <p:cNvPr id="11" name="Rectangle: Rounded Corners 10">
            <a:extLst>
              <a:ext uri="{FF2B5EF4-FFF2-40B4-BE49-F238E27FC236}">
                <a16:creationId xmlns:a16="http://schemas.microsoft.com/office/drawing/2014/main" id="{A64CE2C7-350F-E679-9820-5075F4BF6519}"/>
              </a:ext>
            </a:extLst>
          </p:cNvPr>
          <p:cNvSpPr/>
          <p:nvPr/>
        </p:nvSpPr>
        <p:spPr>
          <a:xfrm>
            <a:off x="2914650" y="3083318"/>
            <a:ext cx="9161393" cy="2301591"/>
          </a:xfrm>
          <a:prstGeom prst="roundRect">
            <a:avLst/>
          </a:prstGeom>
          <a:solidFill>
            <a:srgbClr val="CDB265"/>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75DA6F2-93EC-E8AE-613E-6F9D0DF030B1}"/>
              </a:ext>
            </a:extLst>
          </p:cNvPr>
          <p:cNvSpPr txBox="1"/>
          <p:nvPr/>
        </p:nvSpPr>
        <p:spPr>
          <a:xfrm>
            <a:off x="3238500" y="3970724"/>
            <a:ext cx="6389618" cy="430887"/>
          </a:xfrm>
          <a:prstGeom prst="rect">
            <a:avLst/>
          </a:prstGeom>
          <a:noFill/>
        </p:spPr>
        <p:txBody>
          <a:bodyPr wrap="square" rtlCol="0">
            <a:spAutoFit/>
          </a:bodyPr>
          <a:lstStyle/>
          <a:p>
            <a:r>
              <a:rPr lang="en-US" sz="2200" b="1" dirty="0">
                <a:solidFill>
                  <a:schemeClr val="bg1"/>
                </a:solidFill>
                <a:latin typeface="Century Gothic" panose="020B0502020202020204" pitchFamily="34" charset="0"/>
              </a:rPr>
              <a:t>Primary Contact: </a:t>
            </a:r>
            <a:r>
              <a:rPr lang="en-US" sz="2200" dirty="0">
                <a:solidFill>
                  <a:schemeClr val="bg1"/>
                </a:solidFill>
                <a:latin typeface="Century Gothic" panose="020B0502020202020204" pitchFamily="34" charset="0"/>
              </a:rPr>
              <a:t>Name, Contact Information</a:t>
            </a:r>
          </a:p>
        </p:txBody>
      </p:sp>
      <p:pic>
        <p:nvPicPr>
          <p:cNvPr id="13" name="Graphic 12" descr="Latte Cup outline">
            <a:extLst>
              <a:ext uri="{FF2B5EF4-FFF2-40B4-BE49-F238E27FC236}">
                <a16:creationId xmlns:a16="http://schemas.microsoft.com/office/drawing/2014/main" id="{4AE0CC5E-CA11-F3A8-A31A-40720C989A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957" y="3409326"/>
            <a:ext cx="1553685" cy="1553685"/>
          </a:xfrm>
          <a:prstGeom prst="rect">
            <a:avLst/>
          </a:prstGeom>
        </p:spPr>
      </p:pic>
    </p:spTree>
    <p:extLst>
      <p:ext uri="{BB962C8B-B14F-4D97-AF65-F5344CB8AC3E}">
        <p14:creationId xmlns:p14="http://schemas.microsoft.com/office/powerpoint/2010/main" val="1048604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C7DAA-304F-D333-ACB5-0719D661375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91B2335-A8AA-3FC8-AD31-B571A40CF2AA}"/>
              </a:ext>
            </a:extLst>
          </p:cNvPr>
          <p:cNvSpPr/>
          <p:nvPr/>
        </p:nvSpPr>
        <p:spPr>
          <a:xfrm>
            <a:off x="0" y="6096842"/>
            <a:ext cx="12192000" cy="809638"/>
          </a:xfrm>
          <a:prstGeom prst="rect">
            <a:avLst/>
          </a:prstGeom>
          <a:solidFill>
            <a:srgbClr val="763F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2503C42-D893-CD4A-D68C-957E85380F3F}"/>
              </a:ext>
            </a:extLst>
          </p:cNvPr>
          <p:cNvSpPr txBox="1"/>
          <p:nvPr/>
        </p:nvSpPr>
        <p:spPr>
          <a:xfrm>
            <a:off x="0" y="6291727"/>
            <a:ext cx="8389399" cy="430887"/>
          </a:xfrm>
          <a:prstGeom prst="rect">
            <a:avLst/>
          </a:prstGeom>
          <a:noFill/>
        </p:spPr>
        <p:txBody>
          <a:bodyPr wrap="square" rtlCol="0">
            <a:spAutoFit/>
          </a:bodyPr>
          <a:lstStyle/>
          <a:p>
            <a:r>
              <a:rPr lang="en-US" sz="2200" b="1" dirty="0">
                <a:solidFill>
                  <a:schemeClr val="bg1"/>
                </a:solidFill>
                <a:latin typeface="Century Gothic" panose="020B0502020202020204" pitchFamily="34" charset="0"/>
              </a:rPr>
              <a:t>10</a:t>
            </a:r>
            <a:r>
              <a:rPr lang="en-US" sz="2200" dirty="0">
                <a:solidFill>
                  <a:schemeClr val="bg1"/>
                </a:solidFill>
                <a:latin typeface="Century Gothic" panose="020B0502020202020204" pitchFamily="34" charset="0"/>
              </a:rPr>
              <a:t> Appendices</a:t>
            </a:r>
          </a:p>
        </p:txBody>
      </p:sp>
      <p:graphicFrame>
        <p:nvGraphicFramePr>
          <p:cNvPr id="7" name="Table 6">
            <a:extLst>
              <a:ext uri="{FF2B5EF4-FFF2-40B4-BE49-F238E27FC236}">
                <a16:creationId xmlns:a16="http://schemas.microsoft.com/office/drawing/2014/main" id="{F63FFD45-F101-B1DB-EB26-E703D19CCDA0}"/>
              </a:ext>
            </a:extLst>
          </p:cNvPr>
          <p:cNvGraphicFramePr>
            <a:graphicFrameLocks noGrp="1"/>
          </p:cNvGraphicFramePr>
          <p:nvPr>
            <p:extLst>
              <p:ext uri="{D42A27DB-BD31-4B8C-83A1-F6EECF244321}">
                <p14:modId xmlns:p14="http://schemas.microsoft.com/office/powerpoint/2010/main" val="1855850045"/>
              </p:ext>
            </p:extLst>
          </p:nvPr>
        </p:nvGraphicFramePr>
        <p:xfrm>
          <a:off x="282803" y="386500"/>
          <a:ext cx="11773034" cy="5231715"/>
        </p:xfrm>
        <a:graphic>
          <a:graphicData uri="http://schemas.openxmlformats.org/drawingml/2006/table">
            <a:tbl>
              <a:tblPr firstRow="1" firstCol="1" bandRow="1"/>
              <a:tblGrid>
                <a:gridCol w="2894030">
                  <a:extLst>
                    <a:ext uri="{9D8B030D-6E8A-4147-A177-3AD203B41FA5}">
                      <a16:colId xmlns:a16="http://schemas.microsoft.com/office/drawing/2014/main" val="379159066"/>
                    </a:ext>
                  </a:extLst>
                </a:gridCol>
                <a:gridCol w="8879004">
                  <a:extLst>
                    <a:ext uri="{9D8B030D-6E8A-4147-A177-3AD203B41FA5}">
                      <a16:colId xmlns:a16="http://schemas.microsoft.com/office/drawing/2014/main" val="1456173260"/>
                    </a:ext>
                  </a:extLst>
                </a:gridCol>
              </a:tblGrid>
              <a:tr h="476835">
                <a:tc>
                  <a:txBody>
                    <a:bodyPr/>
                    <a:lstStyle/>
                    <a:p>
                      <a:pPr marL="0" marR="0">
                        <a:lnSpc>
                          <a:spcPct val="115000"/>
                        </a:lnSpc>
                        <a:spcAft>
                          <a:spcPts val="800"/>
                        </a:spcAft>
                        <a:buNone/>
                      </a:pPr>
                      <a:r>
                        <a:rPr lang="en-US" sz="1800" b="1"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Appendix</a:t>
                      </a:r>
                    </a:p>
                  </a:txBody>
                  <a:tcPr marL="68580" marR="68580" marT="0" marB="0" anchor="ctr">
                    <a:lnL w="6350" cap="flat" cmpd="sng" algn="ctr">
                      <a:solidFill>
                        <a:schemeClr val="bg1">
                          <a:lumMod val="75000"/>
                        </a:schemeClr>
                      </a:solidFill>
                      <a:prstDash val="solid"/>
                      <a:round/>
                      <a:headEnd type="none" w="med" len="med"/>
                      <a:tailEnd type="none" w="med" len="med"/>
                    </a:lnL>
                    <a:lnR w="38100" cap="flat" cmpd="sng" algn="ctr">
                      <a:solidFill>
                        <a:srgbClr val="763F04"/>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AF9D3"/>
                    </a:solidFill>
                  </a:tcPr>
                </a:tc>
                <a:tc>
                  <a:txBody>
                    <a:bodyPr/>
                    <a:lstStyle/>
                    <a:p>
                      <a:pPr marL="0" marR="0">
                        <a:lnSpc>
                          <a:spcPct val="115000"/>
                        </a:lnSpc>
                        <a:spcAft>
                          <a:spcPts val="800"/>
                        </a:spcAft>
                        <a:buNone/>
                      </a:pPr>
                      <a:r>
                        <a:rPr lang="en-US" sz="1800" b="1"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Description</a:t>
                      </a:r>
                    </a:p>
                  </a:txBody>
                  <a:tcPr marL="68580" marR="68580" marT="0" marB="0" anchor="ctr">
                    <a:lnL w="38100" cap="flat" cmpd="sng" algn="ctr">
                      <a:solidFill>
                        <a:srgbClr val="763F04"/>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AF9D3"/>
                    </a:solidFill>
                  </a:tcPr>
                </a:tc>
                <a:extLst>
                  <a:ext uri="{0D108BD9-81ED-4DB2-BD59-A6C34878D82A}">
                    <a16:rowId xmlns:a16="http://schemas.microsoft.com/office/drawing/2014/main" val="2869120268"/>
                  </a:ext>
                </a:extLst>
              </a:tr>
              <a:tr h="1188720">
                <a:tc>
                  <a:txBody>
                    <a:bodyPr/>
                    <a:lstStyle/>
                    <a:p>
                      <a:pPr marL="0" marR="0">
                        <a:lnSpc>
                          <a:spcPct val="115000"/>
                        </a:lnSpc>
                        <a:spcAft>
                          <a:spcPts val="800"/>
                        </a:spcAft>
                        <a:buNone/>
                      </a:pPr>
                      <a:r>
                        <a:rPr lang="en-US" sz="1600" b="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Appendix A</a:t>
                      </a:r>
                    </a:p>
                  </a:txBody>
                  <a:tcPr marL="68580" marR="68580" marT="0" marB="0" anchor="ctr">
                    <a:lnL w="6350" cap="flat" cmpd="sng" algn="ctr">
                      <a:solidFill>
                        <a:schemeClr val="bg1">
                          <a:lumMod val="75000"/>
                        </a:schemeClr>
                      </a:solidFill>
                      <a:prstDash val="solid"/>
                      <a:round/>
                      <a:headEnd type="none" w="med" len="med"/>
                      <a:tailEnd type="none" w="med" len="med"/>
                    </a:lnL>
                    <a:lnR w="38100" cap="flat" cmpd="sng" algn="ctr">
                      <a:solidFill>
                        <a:srgbClr val="763F04"/>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763F04"/>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79970926"/>
                  </a:ext>
                </a:extLst>
              </a:tr>
              <a:tr h="1188720">
                <a:tc>
                  <a:txBody>
                    <a:bodyPr/>
                    <a:lstStyle/>
                    <a:p>
                      <a:pPr marL="0" marR="0">
                        <a:lnSpc>
                          <a:spcPct val="115000"/>
                        </a:lnSpc>
                        <a:spcAft>
                          <a:spcPts val="800"/>
                        </a:spcAft>
                        <a:buNone/>
                      </a:pPr>
                      <a:r>
                        <a:rPr lang="en-US" sz="1600" b="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Appendix B</a:t>
                      </a:r>
                    </a:p>
                  </a:txBody>
                  <a:tcPr marL="68580" marR="68580" marT="0" marB="0" anchor="ctr">
                    <a:lnL w="6350" cap="flat" cmpd="sng" algn="ctr">
                      <a:solidFill>
                        <a:schemeClr val="bg1">
                          <a:lumMod val="75000"/>
                        </a:schemeClr>
                      </a:solidFill>
                      <a:prstDash val="solid"/>
                      <a:round/>
                      <a:headEnd type="none" w="med" len="med"/>
                      <a:tailEnd type="none" w="med" len="med"/>
                    </a:lnL>
                    <a:lnR w="38100" cap="flat" cmpd="sng" algn="ctr">
                      <a:solidFill>
                        <a:srgbClr val="763F04"/>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763F04"/>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91850947"/>
                  </a:ext>
                </a:extLst>
              </a:tr>
              <a:tr h="1188720">
                <a:tc>
                  <a:txBody>
                    <a:bodyPr/>
                    <a:lstStyle/>
                    <a:p>
                      <a:pPr marL="0" marR="0">
                        <a:lnSpc>
                          <a:spcPct val="115000"/>
                        </a:lnSpc>
                        <a:spcAft>
                          <a:spcPts val="800"/>
                        </a:spcAft>
                        <a:buNone/>
                      </a:pPr>
                      <a:r>
                        <a:rPr lang="en-US" sz="1600" b="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Appendix C</a:t>
                      </a:r>
                    </a:p>
                  </a:txBody>
                  <a:tcPr marL="68580" marR="68580" marT="0" marB="0" anchor="ctr">
                    <a:lnL w="6350" cap="flat" cmpd="sng" algn="ctr">
                      <a:solidFill>
                        <a:schemeClr val="bg1">
                          <a:lumMod val="75000"/>
                        </a:schemeClr>
                      </a:solidFill>
                      <a:prstDash val="solid"/>
                      <a:round/>
                      <a:headEnd type="none" w="med" len="med"/>
                      <a:tailEnd type="none" w="med" len="med"/>
                    </a:lnL>
                    <a:lnR w="38100" cap="flat" cmpd="sng" algn="ctr">
                      <a:solidFill>
                        <a:srgbClr val="763F04"/>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763F04"/>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31225106"/>
                  </a:ext>
                </a:extLst>
              </a:tr>
              <a:tr h="1188720">
                <a:tc>
                  <a:txBody>
                    <a:bodyPr/>
                    <a:lstStyle/>
                    <a:p>
                      <a:pPr marL="0" marR="0">
                        <a:lnSpc>
                          <a:spcPct val="115000"/>
                        </a:lnSpc>
                        <a:spcAft>
                          <a:spcPts val="800"/>
                        </a:spcAft>
                        <a:buNone/>
                      </a:pPr>
                      <a:r>
                        <a:rPr lang="en-US" sz="1600" b="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Appendix D</a:t>
                      </a:r>
                    </a:p>
                  </a:txBody>
                  <a:tcPr marL="68580" marR="68580" marT="0" marB="0" anchor="ctr">
                    <a:lnL w="6350" cap="flat" cmpd="sng" algn="ctr">
                      <a:solidFill>
                        <a:schemeClr val="bg1">
                          <a:lumMod val="75000"/>
                        </a:schemeClr>
                      </a:solidFill>
                      <a:prstDash val="solid"/>
                      <a:round/>
                      <a:headEnd type="none" w="med" len="med"/>
                      <a:tailEnd type="none" w="med" len="med"/>
                    </a:lnL>
                    <a:lnR w="38100" cap="flat" cmpd="sng" algn="ctr">
                      <a:solidFill>
                        <a:srgbClr val="763F04"/>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763F04"/>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93981807"/>
                  </a:ext>
                </a:extLst>
              </a:tr>
            </a:tbl>
          </a:graphicData>
        </a:graphic>
      </p:graphicFrame>
      <p:pic>
        <p:nvPicPr>
          <p:cNvPr id="5" name="Graphic 4" descr="Coffee Beans with solid fill">
            <a:extLst>
              <a:ext uri="{FF2B5EF4-FFF2-40B4-BE49-F238E27FC236}">
                <a16:creationId xmlns:a16="http://schemas.microsoft.com/office/drawing/2014/main" id="{82CBC791-BD28-84D7-2812-28258EF5D0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90194" y="6212217"/>
            <a:ext cx="595460" cy="595460"/>
          </a:xfrm>
          <a:prstGeom prst="rect">
            <a:avLst/>
          </a:prstGeom>
        </p:spPr>
      </p:pic>
      <p:sp>
        <p:nvSpPr>
          <p:cNvPr id="4" name="TextBox 3">
            <a:extLst>
              <a:ext uri="{FF2B5EF4-FFF2-40B4-BE49-F238E27FC236}">
                <a16:creationId xmlns:a16="http://schemas.microsoft.com/office/drawing/2014/main" id="{A0894D36-13F9-E3C7-47A8-6756A7CB2D44}"/>
              </a:ext>
            </a:extLst>
          </p:cNvPr>
          <p:cNvSpPr txBox="1"/>
          <p:nvPr/>
        </p:nvSpPr>
        <p:spPr>
          <a:xfrm>
            <a:off x="3120464" y="5722400"/>
            <a:ext cx="6097712"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buNone/>
            </a:pPr>
            <a:r>
              <a:rPr lang="en-US" sz="1200" b="0" i="1" u="none" strike="noStrike" dirty="0">
                <a:solidFill>
                  <a:srgbClr val="001033"/>
                </a:solidFill>
                <a:effectLst/>
                <a:latin typeface="Century Gothic" panose="020B0502020202020204" pitchFamily="34" charset="0"/>
              </a:rPr>
              <a:t>Provided by Smartsheet, Inc.</a:t>
            </a:r>
            <a:endParaRPr lang="en-US" sz="1200" b="0" dirty="0">
              <a:solidFill>
                <a:srgbClr val="001033"/>
              </a:solidFill>
              <a:effectLst/>
              <a:latin typeface="Century Gothic" panose="020B0502020202020204" pitchFamily="34" charset="0"/>
            </a:endParaRPr>
          </a:p>
        </p:txBody>
      </p:sp>
    </p:spTree>
    <p:extLst>
      <p:ext uri="{BB962C8B-B14F-4D97-AF65-F5344CB8AC3E}">
        <p14:creationId xmlns:p14="http://schemas.microsoft.com/office/powerpoint/2010/main" val="3465719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eige canvas background">
            <a:extLst>
              <a:ext uri="{FF2B5EF4-FFF2-40B4-BE49-F238E27FC236}">
                <a16:creationId xmlns:a16="http://schemas.microsoft.com/office/drawing/2014/main" id="{71769A9A-5F7E-2C4B-D19D-873D91D02AFA}"/>
              </a:ext>
            </a:extLst>
          </p:cNvPr>
          <p:cNvPicPr>
            <a:picLocks noChangeAspect="1"/>
          </p:cNvPicPr>
          <p:nvPr/>
        </p:nvPicPr>
        <p:blipFill>
          <a:blip r:embed="rId2">
            <a:extLst>
              <a:ext uri="{28A0092B-C50C-407E-A947-70E740481C1C}">
                <a14:useLocalDpi xmlns:a14="http://schemas.microsoft.com/office/drawing/2010/main" val="0"/>
              </a:ext>
            </a:extLst>
          </a:blip>
          <a:srcRect r="27182"/>
          <a:stretch/>
        </p:blipFill>
        <p:spPr>
          <a:xfrm>
            <a:off x="1" y="0"/>
            <a:ext cx="7667624" cy="6858000"/>
          </a:xfrm>
          <a:prstGeom prst="rect">
            <a:avLst/>
          </a:prstGeom>
        </p:spPr>
      </p:pic>
      <p:sp>
        <p:nvSpPr>
          <p:cNvPr id="2" name="TextBox 1">
            <a:extLst>
              <a:ext uri="{FF2B5EF4-FFF2-40B4-BE49-F238E27FC236}">
                <a16:creationId xmlns:a16="http://schemas.microsoft.com/office/drawing/2014/main" id="{86BD65F5-1230-5DC2-1B10-DEBA57FCA47D}"/>
              </a:ext>
            </a:extLst>
          </p:cNvPr>
          <p:cNvSpPr txBox="1"/>
          <p:nvPr/>
        </p:nvSpPr>
        <p:spPr>
          <a:xfrm>
            <a:off x="282804" y="192769"/>
            <a:ext cx="11909196" cy="861774"/>
          </a:xfrm>
          <a:prstGeom prst="rect">
            <a:avLst/>
          </a:prstGeom>
          <a:noFill/>
        </p:spPr>
        <p:txBody>
          <a:bodyPr wrap="square" rtlCol="0">
            <a:spAutoFit/>
          </a:bodyPr>
          <a:lstStyle/>
          <a:p>
            <a:r>
              <a:rPr lang="en-US" sz="5000" dirty="0">
                <a:solidFill>
                  <a:srgbClr val="763F04"/>
                </a:solidFill>
                <a:latin typeface="Century Gothic" panose="020B0502020202020204" pitchFamily="34" charset="0"/>
              </a:rPr>
              <a:t>Contents</a:t>
            </a:r>
          </a:p>
        </p:txBody>
      </p:sp>
      <p:sp>
        <p:nvSpPr>
          <p:cNvPr id="4" name="TextBox 3">
            <a:extLst>
              <a:ext uri="{FF2B5EF4-FFF2-40B4-BE49-F238E27FC236}">
                <a16:creationId xmlns:a16="http://schemas.microsoft.com/office/drawing/2014/main" id="{FDB91D55-7483-A41E-1766-DDA940F8ED9E}"/>
              </a:ext>
            </a:extLst>
          </p:cNvPr>
          <p:cNvSpPr txBox="1"/>
          <p:nvPr/>
        </p:nvSpPr>
        <p:spPr>
          <a:xfrm>
            <a:off x="395927" y="1341032"/>
            <a:ext cx="7437748" cy="4883645"/>
          </a:xfrm>
          <a:prstGeom prst="rect">
            <a:avLst/>
          </a:prstGeom>
          <a:noFill/>
        </p:spPr>
        <p:txBody>
          <a:bodyPr wrap="square">
            <a:spAutoFit/>
          </a:bodyPr>
          <a:lstStyle/>
          <a:p>
            <a:pPr marL="0" marR="0">
              <a:lnSpc>
                <a:spcPct val="115000"/>
              </a:lnSpc>
              <a:spcAft>
                <a:spcPts val="800"/>
              </a:spcAft>
              <a:buNone/>
            </a:pPr>
            <a:r>
              <a:rPr lang="en-US" sz="2200" kern="100" dirty="0">
                <a:solidFill>
                  <a:schemeClr val="tx1">
                    <a:lumMod val="50000"/>
                    <a:lumOff val="50000"/>
                  </a:schemeClr>
                </a:solidFill>
                <a:effectLst/>
                <a:latin typeface="Century Gothic" panose="020B0502020202020204" pitchFamily="34" charset="0"/>
                <a:ea typeface="Calibri" panose="020F0502020204030204" pitchFamily="34" charset="0"/>
                <a:cs typeface="Times New Roman" panose="02020603050405020304" pitchFamily="18" charset="0"/>
              </a:rPr>
              <a:t>1 Executive Summary</a:t>
            </a:r>
          </a:p>
          <a:p>
            <a:pPr marL="0" marR="0">
              <a:lnSpc>
                <a:spcPct val="115000"/>
              </a:lnSpc>
              <a:spcAft>
                <a:spcPts val="800"/>
              </a:spcAft>
              <a:buNone/>
            </a:pPr>
            <a:r>
              <a:rPr lang="en-US" sz="2200" kern="100" dirty="0">
                <a:solidFill>
                  <a:schemeClr val="tx1">
                    <a:lumMod val="50000"/>
                    <a:lumOff val="50000"/>
                  </a:schemeClr>
                </a:solidFill>
                <a:effectLst/>
                <a:latin typeface="Century Gothic" panose="020B0502020202020204" pitchFamily="34" charset="0"/>
                <a:ea typeface="Calibri" panose="020F0502020204030204" pitchFamily="34" charset="0"/>
                <a:cs typeface="Times New Roman" panose="02020603050405020304" pitchFamily="18" charset="0"/>
              </a:rPr>
              <a:t>2 Market Opportunity and Community Need</a:t>
            </a:r>
          </a:p>
          <a:p>
            <a:pPr marL="0" marR="0">
              <a:lnSpc>
                <a:spcPct val="115000"/>
              </a:lnSpc>
              <a:spcAft>
                <a:spcPts val="800"/>
              </a:spcAft>
              <a:buNone/>
            </a:pPr>
            <a:r>
              <a:rPr lang="en-US" sz="2200" kern="100" dirty="0">
                <a:solidFill>
                  <a:schemeClr val="tx1">
                    <a:lumMod val="50000"/>
                    <a:lumOff val="50000"/>
                  </a:schemeClr>
                </a:solidFill>
                <a:effectLst/>
                <a:latin typeface="Century Gothic" panose="020B0502020202020204" pitchFamily="34" charset="0"/>
                <a:ea typeface="Calibri" panose="020F0502020204030204" pitchFamily="34" charset="0"/>
                <a:cs typeface="Times New Roman" panose="02020603050405020304" pitchFamily="18" charset="0"/>
              </a:rPr>
              <a:t>3 Café Concept and Proposed Solution</a:t>
            </a:r>
          </a:p>
          <a:p>
            <a:pPr marL="0" marR="0">
              <a:lnSpc>
                <a:spcPct val="115000"/>
              </a:lnSpc>
              <a:spcAft>
                <a:spcPts val="800"/>
              </a:spcAft>
              <a:buNone/>
            </a:pPr>
            <a:r>
              <a:rPr lang="en-US" sz="2200" kern="100" dirty="0">
                <a:solidFill>
                  <a:schemeClr val="tx1">
                    <a:lumMod val="50000"/>
                    <a:lumOff val="50000"/>
                  </a:schemeClr>
                </a:solidFill>
                <a:effectLst/>
                <a:latin typeface="Century Gothic" panose="020B0502020202020204" pitchFamily="34" charset="0"/>
                <a:ea typeface="Calibri" panose="020F0502020204030204" pitchFamily="34" charset="0"/>
                <a:cs typeface="Times New Roman" panose="02020603050405020304" pitchFamily="18" charset="0"/>
              </a:rPr>
              <a:t>4 Benefits and Value Proposition</a:t>
            </a:r>
          </a:p>
          <a:p>
            <a:pPr marL="0" marR="0">
              <a:lnSpc>
                <a:spcPct val="115000"/>
              </a:lnSpc>
              <a:spcAft>
                <a:spcPts val="800"/>
              </a:spcAft>
              <a:buNone/>
            </a:pPr>
            <a:r>
              <a:rPr lang="en-US" sz="2200" kern="100" dirty="0">
                <a:solidFill>
                  <a:schemeClr val="tx1">
                    <a:lumMod val="50000"/>
                    <a:lumOff val="50000"/>
                  </a:schemeClr>
                </a:solidFill>
                <a:effectLst/>
                <a:latin typeface="Century Gothic" panose="020B0502020202020204" pitchFamily="34" charset="0"/>
                <a:ea typeface="Calibri" panose="020F0502020204030204" pitchFamily="34" charset="0"/>
                <a:cs typeface="Times New Roman" panose="02020603050405020304" pitchFamily="18" charset="0"/>
              </a:rPr>
              <a:t>5    Scope of Work and Deliverables</a:t>
            </a:r>
          </a:p>
          <a:p>
            <a:pPr marL="0" marR="0">
              <a:lnSpc>
                <a:spcPct val="115000"/>
              </a:lnSpc>
              <a:spcAft>
                <a:spcPts val="800"/>
              </a:spcAft>
              <a:buNone/>
            </a:pPr>
            <a:r>
              <a:rPr lang="en-US" sz="2200" kern="100" dirty="0">
                <a:solidFill>
                  <a:schemeClr val="tx1">
                    <a:lumMod val="50000"/>
                    <a:lumOff val="50000"/>
                  </a:schemeClr>
                </a:solidFill>
                <a:effectLst/>
                <a:latin typeface="Century Gothic" panose="020B0502020202020204" pitchFamily="34" charset="0"/>
                <a:ea typeface="Calibri" panose="020F0502020204030204" pitchFamily="34" charset="0"/>
                <a:cs typeface="Times New Roman" panose="02020603050405020304" pitchFamily="18" charset="0"/>
              </a:rPr>
              <a:t>6 Startup Costs and Investment</a:t>
            </a:r>
          </a:p>
          <a:p>
            <a:pPr marL="0" marR="0">
              <a:lnSpc>
                <a:spcPct val="115000"/>
              </a:lnSpc>
              <a:spcAft>
                <a:spcPts val="800"/>
              </a:spcAft>
              <a:buNone/>
            </a:pPr>
            <a:r>
              <a:rPr lang="en-US" sz="2200" kern="100" dirty="0">
                <a:solidFill>
                  <a:schemeClr val="tx1">
                    <a:lumMod val="50000"/>
                    <a:lumOff val="50000"/>
                  </a:schemeClr>
                </a:solidFill>
                <a:effectLst/>
                <a:latin typeface="Century Gothic" panose="020B0502020202020204" pitchFamily="34" charset="0"/>
                <a:ea typeface="Calibri" panose="020F0502020204030204" pitchFamily="34" charset="0"/>
                <a:cs typeface="Times New Roman" panose="02020603050405020304" pitchFamily="18" charset="0"/>
              </a:rPr>
              <a:t>7 Timeline</a:t>
            </a:r>
          </a:p>
          <a:p>
            <a:pPr marL="0" marR="0">
              <a:lnSpc>
                <a:spcPct val="115000"/>
              </a:lnSpc>
              <a:spcAft>
                <a:spcPts val="800"/>
              </a:spcAft>
              <a:buNone/>
            </a:pPr>
            <a:r>
              <a:rPr lang="en-US" sz="2200" kern="100" dirty="0">
                <a:solidFill>
                  <a:schemeClr val="tx1">
                    <a:lumMod val="50000"/>
                    <a:lumOff val="50000"/>
                  </a:schemeClr>
                </a:solidFill>
                <a:effectLst/>
                <a:latin typeface="Century Gothic" panose="020B0502020202020204" pitchFamily="34" charset="0"/>
                <a:ea typeface="Calibri" panose="020F0502020204030204" pitchFamily="34" charset="0"/>
                <a:cs typeface="Times New Roman" panose="02020603050405020304" pitchFamily="18" charset="0"/>
              </a:rPr>
              <a:t>8 Terms and Conditions</a:t>
            </a:r>
          </a:p>
          <a:p>
            <a:pPr marL="0" marR="0">
              <a:lnSpc>
                <a:spcPct val="115000"/>
              </a:lnSpc>
              <a:spcAft>
                <a:spcPts val="800"/>
              </a:spcAft>
              <a:buNone/>
            </a:pPr>
            <a:r>
              <a:rPr lang="en-US" sz="2200" kern="100" dirty="0">
                <a:solidFill>
                  <a:schemeClr val="tx1">
                    <a:lumMod val="50000"/>
                    <a:lumOff val="50000"/>
                  </a:schemeClr>
                </a:solidFill>
                <a:effectLst/>
                <a:latin typeface="Century Gothic" panose="020B0502020202020204" pitchFamily="34" charset="0"/>
                <a:ea typeface="Calibri" panose="020F0502020204030204" pitchFamily="34" charset="0"/>
                <a:cs typeface="Times New Roman" panose="02020603050405020304" pitchFamily="18" charset="0"/>
              </a:rPr>
              <a:t>9 Call to Action and Contact</a:t>
            </a:r>
          </a:p>
          <a:p>
            <a:pPr marL="0" marR="0">
              <a:lnSpc>
                <a:spcPct val="115000"/>
              </a:lnSpc>
              <a:spcAft>
                <a:spcPts val="800"/>
              </a:spcAft>
              <a:buNone/>
            </a:pPr>
            <a:r>
              <a:rPr lang="en-US" sz="2200" kern="100" dirty="0">
                <a:solidFill>
                  <a:schemeClr val="tx1">
                    <a:lumMod val="50000"/>
                    <a:lumOff val="50000"/>
                  </a:schemeClr>
                </a:solidFill>
                <a:effectLst/>
                <a:latin typeface="Century Gothic" panose="020B0502020202020204" pitchFamily="34" charset="0"/>
                <a:ea typeface="Calibri" panose="020F0502020204030204" pitchFamily="34" charset="0"/>
                <a:cs typeface="Times New Roman" panose="02020603050405020304" pitchFamily="18" charset="0"/>
              </a:rPr>
              <a:t>10  Appendices</a:t>
            </a:r>
          </a:p>
        </p:txBody>
      </p:sp>
      <p:pic>
        <p:nvPicPr>
          <p:cNvPr id="7" name="Graphic 6" descr="Latte Cup outline">
            <a:extLst>
              <a:ext uri="{FF2B5EF4-FFF2-40B4-BE49-F238E27FC236}">
                <a16:creationId xmlns:a16="http://schemas.microsoft.com/office/drawing/2014/main" id="{0AE74467-3070-7D43-A888-024054A786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90874" y="203737"/>
            <a:ext cx="3618322" cy="3618322"/>
          </a:xfrm>
          <a:prstGeom prst="rect">
            <a:avLst/>
          </a:prstGeom>
        </p:spPr>
      </p:pic>
      <p:pic>
        <p:nvPicPr>
          <p:cNvPr id="9" name="Graphic 8" descr="Latte Cup outline">
            <a:extLst>
              <a:ext uri="{FF2B5EF4-FFF2-40B4-BE49-F238E27FC236}">
                <a16:creationId xmlns:a16="http://schemas.microsoft.com/office/drawing/2014/main" id="{13F2D1AF-D03E-6BD0-6E07-C3A6EEE7CA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82804" y="3910179"/>
            <a:ext cx="2755052" cy="2755052"/>
          </a:xfrm>
          <a:prstGeom prst="rect">
            <a:avLst/>
          </a:prstGeom>
        </p:spPr>
      </p:pic>
      <p:cxnSp>
        <p:nvCxnSpPr>
          <p:cNvPr id="10" name="Straight Connector 9">
            <a:extLst>
              <a:ext uri="{FF2B5EF4-FFF2-40B4-BE49-F238E27FC236}">
                <a16:creationId xmlns:a16="http://schemas.microsoft.com/office/drawing/2014/main" id="{7FCE9E02-36FB-BCAB-EC61-A5FD2D02EB76}"/>
              </a:ext>
            </a:extLst>
          </p:cNvPr>
          <p:cNvCxnSpPr>
            <a:cxnSpLocks/>
          </p:cNvCxnSpPr>
          <p:nvPr/>
        </p:nvCxnSpPr>
        <p:spPr>
          <a:xfrm>
            <a:off x="282804" y="1140643"/>
            <a:ext cx="6241734" cy="0"/>
          </a:xfrm>
          <a:prstGeom prst="line">
            <a:avLst/>
          </a:prstGeom>
          <a:ln w="381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3460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eige canvas background">
            <a:extLst>
              <a:ext uri="{FF2B5EF4-FFF2-40B4-BE49-F238E27FC236}">
                <a16:creationId xmlns:a16="http://schemas.microsoft.com/office/drawing/2014/main" id="{804253AE-1A12-F64C-0E1C-5660EC8991F2}"/>
              </a:ext>
            </a:extLst>
          </p:cNvPr>
          <p:cNvPicPr>
            <a:picLocks noChangeAspect="1"/>
          </p:cNvPicPr>
          <p:nvPr/>
        </p:nvPicPr>
        <p:blipFill>
          <a:blip r:embed="rId2">
            <a:extLst>
              <a:ext uri="{28A0092B-C50C-407E-A947-70E740481C1C}">
                <a14:useLocalDpi xmlns:a14="http://schemas.microsoft.com/office/drawing/2010/main" val="0"/>
              </a:ext>
            </a:extLst>
          </a:blip>
          <a:srcRect r="1451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3B6D5E8-5952-8D71-DAC3-498834D9A0C1}"/>
              </a:ext>
            </a:extLst>
          </p:cNvPr>
          <p:cNvSpPr/>
          <p:nvPr/>
        </p:nvSpPr>
        <p:spPr>
          <a:xfrm>
            <a:off x="0" y="6096842"/>
            <a:ext cx="12192000" cy="809638"/>
          </a:xfrm>
          <a:prstGeom prst="rect">
            <a:avLst/>
          </a:prstGeom>
          <a:solidFill>
            <a:srgbClr val="763F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3E3115C-E999-6291-1F34-D9D76B0DD9DF}"/>
              </a:ext>
            </a:extLst>
          </p:cNvPr>
          <p:cNvSpPr txBox="1"/>
          <p:nvPr/>
        </p:nvSpPr>
        <p:spPr>
          <a:xfrm>
            <a:off x="0" y="6291727"/>
            <a:ext cx="8389399" cy="430887"/>
          </a:xfrm>
          <a:prstGeom prst="rect">
            <a:avLst/>
          </a:prstGeom>
          <a:noFill/>
        </p:spPr>
        <p:txBody>
          <a:bodyPr wrap="square" rtlCol="0">
            <a:spAutoFit/>
          </a:bodyPr>
          <a:lstStyle/>
          <a:p>
            <a:r>
              <a:rPr lang="en-US" sz="2200" b="1" dirty="0">
                <a:solidFill>
                  <a:schemeClr val="bg1"/>
                </a:solidFill>
                <a:latin typeface="Century Gothic" panose="020B0502020202020204" pitchFamily="34" charset="0"/>
              </a:rPr>
              <a:t>1</a:t>
            </a:r>
            <a:r>
              <a:rPr lang="en-US" sz="2200" dirty="0">
                <a:solidFill>
                  <a:schemeClr val="bg1"/>
                </a:solidFill>
                <a:latin typeface="Century Gothic" panose="020B0502020202020204" pitchFamily="34" charset="0"/>
              </a:rPr>
              <a:t> Executive Summary</a:t>
            </a:r>
          </a:p>
        </p:txBody>
      </p:sp>
      <p:pic>
        <p:nvPicPr>
          <p:cNvPr id="8" name="Graphic 7" descr="Coffee Beans with solid fill">
            <a:extLst>
              <a:ext uri="{FF2B5EF4-FFF2-40B4-BE49-F238E27FC236}">
                <a16:creationId xmlns:a16="http://schemas.microsoft.com/office/drawing/2014/main" id="{59FCE697-80C7-05D7-0D98-DFDAD4A48E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0194" y="6212217"/>
            <a:ext cx="595460" cy="595460"/>
          </a:xfrm>
          <a:prstGeom prst="rect">
            <a:avLst/>
          </a:prstGeom>
        </p:spPr>
      </p:pic>
      <p:graphicFrame>
        <p:nvGraphicFramePr>
          <p:cNvPr id="9" name="Table 8">
            <a:extLst>
              <a:ext uri="{FF2B5EF4-FFF2-40B4-BE49-F238E27FC236}">
                <a16:creationId xmlns:a16="http://schemas.microsoft.com/office/drawing/2014/main" id="{A871AEB9-7A74-9668-DA43-B13AE9932C03}"/>
              </a:ext>
            </a:extLst>
          </p:cNvPr>
          <p:cNvGraphicFramePr>
            <a:graphicFrameLocks noGrp="1"/>
          </p:cNvGraphicFramePr>
          <p:nvPr>
            <p:extLst>
              <p:ext uri="{D42A27DB-BD31-4B8C-83A1-F6EECF244321}">
                <p14:modId xmlns:p14="http://schemas.microsoft.com/office/powerpoint/2010/main" val="710476565"/>
              </p:ext>
            </p:extLst>
          </p:nvPr>
        </p:nvGraphicFramePr>
        <p:xfrm>
          <a:off x="209483" y="612743"/>
          <a:ext cx="11773034" cy="4938170"/>
        </p:xfrm>
        <a:graphic>
          <a:graphicData uri="http://schemas.openxmlformats.org/drawingml/2006/table">
            <a:tbl>
              <a:tblPr firstRow="1" firstCol="1" bandRow="1"/>
              <a:tblGrid>
                <a:gridCol w="2894030">
                  <a:extLst>
                    <a:ext uri="{9D8B030D-6E8A-4147-A177-3AD203B41FA5}">
                      <a16:colId xmlns:a16="http://schemas.microsoft.com/office/drawing/2014/main" val="379159066"/>
                    </a:ext>
                  </a:extLst>
                </a:gridCol>
                <a:gridCol w="8879004">
                  <a:extLst>
                    <a:ext uri="{9D8B030D-6E8A-4147-A177-3AD203B41FA5}">
                      <a16:colId xmlns:a16="http://schemas.microsoft.com/office/drawing/2014/main" val="1456173260"/>
                    </a:ext>
                  </a:extLst>
                </a:gridCol>
              </a:tblGrid>
              <a:tr h="987634">
                <a:tc>
                  <a:txBody>
                    <a:bodyPr/>
                    <a:lstStyle/>
                    <a:p>
                      <a:pPr marL="0" marR="0">
                        <a:lnSpc>
                          <a:spcPct val="115000"/>
                        </a:lnSpc>
                        <a:spcAft>
                          <a:spcPts val="800"/>
                        </a:spcAft>
                        <a:buNone/>
                      </a:pPr>
                      <a:r>
                        <a:rPr lang="en-US" sz="1600" b="1"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Client Overview</a:t>
                      </a:r>
                    </a:p>
                  </a:txBody>
                  <a:tcPr marL="68580" marR="68580" marT="0" marB="0" anchor="ctr">
                    <a:lnL w="12700" cap="flat" cmpd="sng" algn="ctr">
                      <a:solidFill>
                        <a:schemeClr val="bg1">
                          <a:lumMod val="75000"/>
                        </a:schemeClr>
                      </a:solidFill>
                      <a:prstDash val="solid"/>
                      <a:round/>
                      <a:headEnd type="none" w="med" len="med"/>
                      <a:tailEnd type="none" w="med" len="med"/>
                    </a:lnL>
                    <a:lnR w="57150" cap="flat" cmpd="sng" algn="ctr">
                      <a:solidFill>
                        <a:srgbClr val="763F04"/>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rgbClr val="763F04"/>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79970926"/>
                  </a:ext>
                </a:extLst>
              </a:tr>
              <a:tr h="987634">
                <a:tc>
                  <a:txBody>
                    <a:bodyPr/>
                    <a:lstStyle/>
                    <a:p>
                      <a:pPr marL="0" marR="0">
                        <a:lnSpc>
                          <a:spcPct val="115000"/>
                        </a:lnSpc>
                        <a:spcAft>
                          <a:spcPts val="800"/>
                        </a:spcAft>
                        <a:buNone/>
                      </a:pPr>
                      <a:r>
                        <a:rPr lang="en-US" sz="1600" b="1"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Objective</a:t>
                      </a:r>
                    </a:p>
                  </a:txBody>
                  <a:tcPr marL="68580" marR="68580" marT="0" marB="0" anchor="ctr">
                    <a:lnL w="12700" cap="flat" cmpd="sng" algn="ctr">
                      <a:solidFill>
                        <a:schemeClr val="bg1">
                          <a:lumMod val="75000"/>
                        </a:schemeClr>
                      </a:solidFill>
                      <a:prstDash val="solid"/>
                      <a:round/>
                      <a:headEnd type="none" w="med" len="med"/>
                      <a:tailEnd type="none" w="med" len="med"/>
                    </a:lnL>
                    <a:lnR w="57150" cap="flat" cmpd="sng" algn="ctr">
                      <a:solidFill>
                        <a:srgbClr val="763F04"/>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rgbClr val="763F04"/>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91850947"/>
                  </a:ext>
                </a:extLst>
              </a:tr>
              <a:tr h="987634">
                <a:tc>
                  <a:txBody>
                    <a:bodyPr/>
                    <a:lstStyle/>
                    <a:p>
                      <a:pPr marL="0" marR="0">
                        <a:lnSpc>
                          <a:spcPct val="115000"/>
                        </a:lnSpc>
                        <a:spcAft>
                          <a:spcPts val="800"/>
                        </a:spcAft>
                        <a:buNone/>
                      </a:pPr>
                      <a:r>
                        <a:rPr lang="en-US" sz="1600" b="1"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Proposed Solution</a:t>
                      </a:r>
                    </a:p>
                  </a:txBody>
                  <a:tcPr marL="68580" marR="68580" marT="0" marB="0" anchor="ctr">
                    <a:lnL w="12700" cap="flat" cmpd="sng" algn="ctr">
                      <a:solidFill>
                        <a:schemeClr val="bg1">
                          <a:lumMod val="75000"/>
                        </a:schemeClr>
                      </a:solidFill>
                      <a:prstDash val="solid"/>
                      <a:round/>
                      <a:headEnd type="none" w="med" len="med"/>
                      <a:tailEnd type="none" w="med" len="med"/>
                    </a:lnL>
                    <a:lnR w="57150" cap="flat" cmpd="sng" algn="ctr">
                      <a:solidFill>
                        <a:srgbClr val="763F04"/>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rgbClr val="763F04"/>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31225106"/>
                  </a:ext>
                </a:extLst>
              </a:tr>
              <a:tr h="987634">
                <a:tc>
                  <a:txBody>
                    <a:bodyPr/>
                    <a:lstStyle/>
                    <a:p>
                      <a:pPr marL="0" marR="0">
                        <a:lnSpc>
                          <a:spcPct val="115000"/>
                        </a:lnSpc>
                        <a:spcAft>
                          <a:spcPts val="800"/>
                        </a:spcAft>
                        <a:buNone/>
                      </a:pPr>
                      <a:r>
                        <a:rPr lang="en-US" sz="1600" b="1"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Key Outcomes</a:t>
                      </a:r>
                    </a:p>
                  </a:txBody>
                  <a:tcPr marL="68580" marR="68580" marT="0" marB="0" anchor="ctr">
                    <a:lnL w="12700" cap="flat" cmpd="sng" algn="ctr">
                      <a:solidFill>
                        <a:schemeClr val="bg1">
                          <a:lumMod val="75000"/>
                        </a:schemeClr>
                      </a:solidFill>
                      <a:prstDash val="solid"/>
                      <a:round/>
                      <a:headEnd type="none" w="med" len="med"/>
                      <a:tailEnd type="none" w="med" len="med"/>
                    </a:lnL>
                    <a:lnR w="57150" cap="flat" cmpd="sng" algn="ctr">
                      <a:solidFill>
                        <a:srgbClr val="763F04"/>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rgbClr val="763F04"/>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93981807"/>
                  </a:ext>
                </a:extLst>
              </a:tr>
              <a:tr h="987634">
                <a:tc>
                  <a:txBody>
                    <a:bodyPr/>
                    <a:lstStyle/>
                    <a:p>
                      <a:pPr marL="0" marR="0">
                        <a:lnSpc>
                          <a:spcPct val="115000"/>
                        </a:lnSpc>
                        <a:spcAft>
                          <a:spcPts val="800"/>
                        </a:spcAft>
                        <a:buNone/>
                      </a:pPr>
                      <a:r>
                        <a:rPr lang="en-US" sz="1600" b="1"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Call to Action</a:t>
                      </a:r>
                    </a:p>
                  </a:txBody>
                  <a:tcPr marL="68580" marR="68580" marT="0" marB="0" anchor="ctr">
                    <a:lnL w="12700" cap="flat" cmpd="sng" algn="ctr">
                      <a:solidFill>
                        <a:schemeClr val="bg1">
                          <a:lumMod val="75000"/>
                        </a:schemeClr>
                      </a:solidFill>
                      <a:prstDash val="solid"/>
                      <a:round/>
                      <a:headEnd type="none" w="med" len="med"/>
                      <a:tailEnd type="none" w="med" len="med"/>
                    </a:lnL>
                    <a:lnR w="57150" cap="flat" cmpd="sng" algn="ctr">
                      <a:solidFill>
                        <a:srgbClr val="763F04"/>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rgbClr val="763F04"/>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77071756"/>
                  </a:ext>
                </a:extLst>
              </a:tr>
            </a:tbl>
          </a:graphicData>
        </a:graphic>
      </p:graphicFrame>
    </p:spTree>
    <p:extLst>
      <p:ext uri="{BB962C8B-B14F-4D97-AF65-F5344CB8AC3E}">
        <p14:creationId xmlns:p14="http://schemas.microsoft.com/office/powerpoint/2010/main" val="1810707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15C14-FEBD-E5BD-424A-9A6DFDC6BC39}"/>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A95397-4232-C334-4644-3725545701F0}"/>
              </a:ext>
            </a:extLst>
          </p:cNvPr>
          <p:cNvSpPr/>
          <p:nvPr/>
        </p:nvSpPr>
        <p:spPr>
          <a:xfrm>
            <a:off x="4438682" y="1794817"/>
            <a:ext cx="3469064" cy="3469064"/>
          </a:xfrm>
          <a:prstGeom prst="roundRect">
            <a:avLst/>
          </a:prstGeom>
          <a:solidFill>
            <a:srgbClr val="FAF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88789B9-0EAE-93E8-FD7C-33E7B43D1005}"/>
              </a:ext>
            </a:extLst>
          </p:cNvPr>
          <p:cNvSpPr/>
          <p:nvPr/>
        </p:nvSpPr>
        <p:spPr>
          <a:xfrm>
            <a:off x="8543827" y="1808133"/>
            <a:ext cx="3469064" cy="3469064"/>
          </a:xfrm>
          <a:prstGeom prst="roundRect">
            <a:avLst/>
          </a:prstGeom>
          <a:solidFill>
            <a:srgbClr val="FAF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A40C115-60D3-1B08-8D66-6603F0C68796}"/>
              </a:ext>
            </a:extLst>
          </p:cNvPr>
          <p:cNvSpPr/>
          <p:nvPr/>
        </p:nvSpPr>
        <p:spPr>
          <a:xfrm>
            <a:off x="333537" y="1702884"/>
            <a:ext cx="3469064" cy="3469064"/>
          </a:xfrm>
          <a:prstGeom prst="roundRect">
            <a:avLst/>
          </a:prstGeom>
          <a:solidFill>
            <a:srgbClr val="FAF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9AC44D2-FB55-03CD-9AB5-FF83D888B491}"/>
              </a:ext>
            </a:extLst>
          </p:cNvPr>
          <p:cNvSpPr/>
          <p:nvPr/>
        </p:nvSpPr>
        <p:spPr>
          <a:xfrm>
            <a:off x="179109" y="1610951"/>
            <a:ext cx="3469064" cy="3469064"/>
          </a:xfrm>
          <a:prstGeom prst="round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41FDE30-12F8-F13D-28CC-8ACDCEFFE5A5}"/>
              </a:ext>
            </a:extLst>
          </p:cNvPr>
          <p:cNvSpPr/>
          <p:nvPr/>
        </p:nvSpPr>
        <p:spPr>
          <a:xfrm>
            <a:off x="0" y="6096842"/>
            <a:ext cx="12192000" cy="809638"/>
          </a:xfrm>
          <a:prstGeom prst="rect">
            <a:avLst/>
          </a:prstGeom>
          <a:solidFill>
            <a:srgbClr val="763F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148D77B-130A-79C7-3DF3-E22B6AB4D85C}"/>
              </a:ext>
            </a:extLst>
          </p:cNvPr>
          <p:cNvSpPr txBox="1"/>
          <p:nvPr/>
        </p:nvSpPr>
        <p:spPr>
          <a:xfrm>
            <a:off x="0" y="6291727"/>
            <a:ext cx="8389399" cy="430887"/>
          </a:xfrm>
          <a:prstGeom prst="rect">
            <a:avLst/>
          </a:prstGeom>
          <a:noFill/>
        </p:spPr>
        <p:txBody>
          <a:bodyPr wrap="square" rtlCol="0">
            <a:spAutoFit/>
          </a:bodyPr>
          <a:lstStyle/>
          <a:p>
            <a:r>
              <a:rPr lang="en-US" sz="2200" b="1" dirty="0">
                <a:solidFill>
                  <a:schemeClr val="bg1"/>
                </a:solidFill>
                <a:latin typeface="Century Gothic" panose="020B0502020202020204" pitchFamily="34" charset="0"/>
              </a:rPr>
              <a:t>2</a:t>
            </a:r>
            <a:r>
              <a:rPr lang="en-US" sz="2200" dirty="0">
                <a:solidFill>
                  <a:schemeClr val="bg1"/>
                </a:solidFill>
                <a:latin typeface="Century Gothic" panose="020B0502020202020204" pitchFamily="34" charset="0"/>
              </a:rPr>
              <a:t> Market Opportunity and Community Need</a:t>
            </a:r>
          </a:p>
        </p:txBody>
      </p:sp>
      <p:sp>
        <p:nvSpPr>
          <p:cNvPr id="16" name="TextBox 15">
            <a:extLst>
              <a:ext uri="{FF2B5EF4-FFF2-40B4-BE49-F238E27FC236}">
                <a16:creationId xmlns:a16="http://schemas.microsoft.com/office/drawing/2014/main" id="{9C20BAC6-6BEA-6A16-471B-A50B179D87F7}"/>
              </a:ext>
            </a:extLst>
          </p:cNvPr>
          <p:cNvSpPr txBox="1"/>
          <p:nvPr/>
        </p:nvSpPr>
        <p:spPr>
          <a:xfrm>
            <a:off x="320511" y="959111"/>
            <a:ext cx="3186259" cy="430887"/>
          </a:xfrm>
          <a:prstGeom prst="rect">
            <a:avLst/>
          </a:prstGeom>
          <a:noFill/>
        </p:spPr>
        <p:txBody>
          <a:bodyPr wrap="square" rtlCol="0">
            <a:spAutoFit/>
          </a:bodyPr>
          <a:lstStyle/>
          <a:p>
            <a:pPr algn="ctr"/>
            <a:r>
              <a:rPr lang="en-US" sz="2200" dirty="0">
                <a:solidFill>
                  <a:schemeClr val="tx1">
                    <a:lumMod val="65000"/>
                    <a:lumOff val="35000"/>
                  </a:schemeClr>
                </a:solidFill>
                <a:latin typeface="Century Gothic" panose="020B0502020202020204" pitchFamily="34" charset="0"/>
              </a:rPr>
              <a:t>Current Situation</a:t>
            </a:r>
          </a:p>
        </p:txBody>
      </p:sp>
      <p:sp>
        <p:nvSpPr>
          <p:cNvPr id="22" name="TextBox 21">
            <a:extLst>
              <a:ext uri="{FF2B5EF4-FFF2-40B4-BE49-F238E27FC236}">
                <a16:creationId xmlns:a16="http://schemas.microsoft.com/office/drawing/2014/main" id="{5A8BAA73-D181-351B-2BA0-BDCA81D19FAF}"/>
              </a:ext>
            </a:extLst>
          </p:cNvPr>
          <p:cNvSpPr txBox="1"/>
          <p:nvPr/>
        </p:nvSpPr>
        <p:spPr>
          <a:xfrm>
            <a:off x="706225" y="2722235"/>
            <a:ext cx="2941948" cy="323165"/>
          </a:xfrm>
          <a:prstGeom prst="rect">
            <a:avLst/>
          </a:prstGeom>
          <a:noFill/>
        </p:spPr>
        <p:txBody>
          <a:bodyPr wrap="square" rtlCol="0">
            <a:spAutoFit/>
          </a:bodyPr>
          <a:lstStyle/>
          <a:p>
            <a:r>
              <a:rPr lang="en-US" sz="1500" dirty="0">
                <a:solidFill>
                  <a:schemeClr val="bg1"/>
                </a:solidFill>
                <a:latin typeface="Century Gothic" panose="020B0502020202020204" pitchFamily="34" charset="0"/>
              </a:rPr>
              <a:t>Description</a:t>
            </a:r>
          </a:p>
        </p:txBody>
      </p:sp>
      <p:sp>
        <p:nvSpPr>
          <p:cNvPr id="8" name="Rectangle: Rounded Corners 7">
            <a:extLst>
              <a:ext uri="{FF2B5EF4-FFF2-40B4-BE49-F238E27FC236}">
                <a16:creationId xmlns:a16="http://schemas.microsoft.com/office/drawing/2014/main" id="{BA10099D-E6D3-A896-AAEF-5C7248CF30B5}"/>
              </a:ext>
            </a:extLst>
          </p:cNvPr>
          <p:cNvSpPr/>
          <p:nvPr/>
        </p:nvSpPr>
        <p:spPr>
          <a:xfrm>
            <a:off x="4284254" y="1694468"/>
            <a:ext cx="3469064" cy="3469064"/>
          </a:xfrm>
          <a:prstGeom prst="round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5E6730B-8C7E-1961-1451-D59CCDEFA34D}"/>
              </a:ext>
            </a:extLst>
          </p:cNvPr>
          <p:cNvSpPr/>
          <p:nvPr/>
        </p:nvSpPr>
        <p:spPr>
          <a:xfrm>
            <a:off x="8389399" y="1694468"/>
            <a:ext cx="3469064" cy="3469064"/>
          </a:xfrm>
          <a:prstGeom prst="round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838C7446-5164-C435-5DDC-F752F7011AAC}"/>
              </a:ext>
            </a:extLst>
          </p:cNvPr>
          <p:cNvSpPr/>
          <p:nvPr/>
        </p:nvSpPr>
        <p:spPr>
          <a:xfrm>
            <a:off x="3525625" y="3167551"/>
            <a:ext cx="649664" cy="355862"/>
          </a:xfrm>
          <a:prstGeom prst="rightArrow">
            <a:avLst/>
          </a:prstGeom>
          <a:solidFill>
            <a:srgbClr val="FAF9D3"/>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D3CF2142-F816-8251-DEDD-2AF232C76D05}"/>
              </a:ext>
            </a:extLst>
          </p:cNvPr>
          <p:cNvSpPr/>
          <p:nvPr/>
        </p:nvSpPr>
        <p:spPr>
          <a:xfrm>
            <a:off x="7660128" y="3259485"/>
            <a:ext cx="649664" cy="355862"/>
          </a:xfrm>
          <a:prstGeom prst="rightArrow">
            <a:avLst/>
          </a:prstGeom>
          <a:solidFill>
            <a:srgbClr val="FAF9D3"/>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498F421-6EC0-D9C9-6854-05A372F936B0}"/>
              </a:ext>
            </a:extLst>
          </p:cNvPr>
          <p:cNvSpPr txBox="1"/>
          <p:nvPr/>
        </p:nvSpPr>
        <p:spPr>
          <a:xfrm>
            <a:off x="4425656" y="918946"/>
            <a:ext cx="3186259" cy="430887"/>
          </a:xfrm>
          <a:prstGeom prst="rect">
            <a:avLst/>
          </a:prstGeom>
          <a:noFill/>
        </p:spPr>
        <p:txBody>
          <a:bodyPr wrap="square" rtlCol="0">
            <a:spAutoFit/>
          </a:bodyPr>
          <a:lstStyle/>
          <a:p>
            <a:pPr algn="ctr"/>
            <a:r>
              <a:rPr lang="en-US" sz="2200" dirty="0">
                <a:solidFill>
                  <a:schemeClr val="tx1">
                    <a:lumMod val="65000"/>
                    <a:lumOff val="35000"/>
                  </a:schemeClr>
                </a:solidFill>
                <a:latin typeface="Century Gothic" panose="020B0502020202020204" pitchFamily="34" charset="0"/>
              </a:rPr>
              <a:t>Business Impact</a:t>
            </a:r>
          </a:p>
        </p:txBody>
      </p:sp>
      <p:sp>
        <p:nvSpPr>
          <p:cNvPr id="31" name="TextBox 30">
            <a:extLst>
              <a:ext uri="{FF2B5EF4-FFF2-40B4-BE49-F238E27FC236}">
                <a16:creationId xmlns:a16="http://schemas.microsoft.com/office/drawing/2014/main" id="{C9E80172-2F8B-96C1-7FA9-CBD39FECAF92}"/>
              </a:ext>
            </a:extLst>
          </p:cNvPr>
          <p:cNvSpPr txBox="1"/>
          <p:nvPr/>
        </p:nvSpPr>
        <p:spPr>
          <a:xfrm>
            <a:off x="4824396" y="2682070"/>
            <a:ext cx="2941948" cy="323165"/>
          </a:xfrm>
          <a:prstGeom prst="rect">
            <a:avLst/>
          </a:prstGeom>
          <a:noFill/>
        </p:spPr>
        <p:txBody>
          <a:bodyPr wrap="square" rtlCol="0">
            <a:spAutoFit/>
          </a:bodyPr>
          <a:lstStyle/>
          <a:p>
            <a:r>
              <a:rPr lang="en-US" sz="1500" dirty="0">
                <a:solidFill>
                  <a:schemeClr val="bg1"/>
                </a:solidFill>
                <a:latin typeface="Century Gothic" panose="020B0502020202020204" pitchFamily="34" charset="0"/>
              </a:rPr>
              <a:t>Description</a:t>
            </a:r>
          </a:p>
        </p:txBody>
      </p:sp>
      <p:sp>
        <p:nvSpPr>
          <p:cNvPr id="32" name="TextBox 31">
            <a:extLst>
              <a:ext uri="{FF2B5EF4-FFF2-40B4-BE49-F238E27FC236}">
                <a16:creationId xmlns:a16="http://schemas.microsoft.com/office/drawing/2014/main" id="{AC9D8790-1D4B-07B6-3C29-DF525896F516}"/>
              </a:ext>
            </a:extLst>
          </p:cNvPr>
          <p:cNvSpPr txBox="1"/>
          <p:nvPr/>
        </p:nvSpPr>
        <p:spPr>
          <a:xfrm>
            <a:off x="8672204" y="843093"/>
            <a:ext cx="3186259" cy="769441"/>
          </a:xfrm>
          <a:prstGeom prst="rect">
            <a:avLst/>
          </a:prstGeom>
          <a:noFill/>
        </p:spPr>
        <p:txBody>
          <a:bodyPr wrap="square" rtlCol="0">
            <a:spAutoFit/>
          </a:bodyPr>
          <a:lstStyle/>
          <a:p>
            <a:pPr algn="ctr"/>
            <a:r>
              <a:rPr lang="en-US" sz="2200" dirty="0">
                <a:solidFill>
                  <a:schemeClr val="tx1">
                    <a:lumMod val="65000"/>
                    <a:lumOff val="35000"/>
                  </a:schemeClr>
                </a:solidFill>
                <a:latin typeface="Century Gothic" panose="020B0502020202020204" pitchFamily="34" charset="0"/>
              </a:rPr>
              <a:t>Source and Validation</a:t>
            </a:r>
          </a:p>
        </p:txBody>
      </p:sp>
      <p:sp>
        <p:nvSpPr>
          <p:cNvPr id="33" name="TextBox 32">
            <a:extLst>
              <a:ext uri="{FF2B5EF4-FFF2-40B4-BE49-F238E27FC236}">
                <a16:creationId xmlns:a16="http://schemas.microsoft.com/office/drawing/2014/main" id="{7280674D-E691-D5D8-4630-A4719618F94A}"/>
              </a:ext>
            </a:extLst>
          </p:cNvPr>
          <p:cNvSpPr txBox="1"/>
          <p:nvPr/>
        </p:nvSpPr>
        <p:spPr>
          <a:xfrm>
            <a:off x="8929541" y="2682070"/>
            <a:ext cx="2941948" cy="323165"/>
          </a:xfrm>
          <a:prstGeom prst="rect">
            <a:avLst/>
          </a:prstGeom>
          <a:noFill/>
        </p:spPr>
        <p:txBody>
          <a:bodyPr wrap="square" rtlCol="0">
            <a:spAutoFit/>
          </a:bodyPr>
          <a:lstStyle/>
          <a:p>
            <a:r>
              <a:rPr lang="en-US" sz="1500" dirty="0">
                <a:solidFill>
                  <a:schemeClr val="bg1"/>
                </a:solidFill>
                <a:latin typeface="Century Gothic" panose="020B0502020202020204" pitchFamily="34" charset="0"/>
              </a:rPr>
              <a:t>Description</a:t>
            </a:r>
          </a:p>
        </p:txBody>
      </p:sp>
      <p:pic>
        <p:nvPicPr>
          <p:cNvPr id="7" name="Graphic 6" descr="Coffee Beans with solid fill">
            <a:extLst>
              <a:ext uri="{FF2B5EF4-FFF2-40B4-BE49-F238E27FC236}">
                <a16:creationId xmlns:a16="http://schemas.microsoft.com/office/drawing/2014/main" id="{8DBDB81C-6B1C-E8AD-5190-183A417D73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90194" y="6212217"/>
            <a:ext cx="595460" cy="595460"/>
          </a:xfrm>
          <a:prstGeom prst="rect">
            <a:avLst/>
          </a:prstGeom>
        </p:spPr>
      </p:pic>
      <p:pic>
        <p:nvPicPr>
          <p:cNvPr id="13" name="Graphic 12" descr="Latte Cup outline">
            <a:extLst>
              <a:ext uri="{FF2B5EF4-FFF2-40B4-BE49-F238E27FC236}">
                <a16:creationId xmlns:a16="http://schemas.microsoft.com/office/drawing/2014/main" id="{29C8B1BE-67A8-4F10-1560-AE53875144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9109" y="895730"/>
            <a:ext cx="593070" cy="593070"/>
          </a:xfrm>
          <a:prstGeom prst="rect">
            <a:avLst/>
          </a:prstGeom>
        </p:spPr>
      </p:pic>
      <p:pic>
        <p:nvPicPr>
          <p:cNvPr id="14" name="Graphic 13" descr="Latte Cup outline">
            <a:extLst>
              <a:ext uri="{FF2B5EF4-FFF2-40B4-BE49-F238E27FC236}">
                <a16:creationId xmlns:a16="http://schemas.microsoft.com/office/drawing/2014/main" id="{9971C37F-1D2B-F71D-84D2-FA6FA5E288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22942" y="791925"/>
            <a:ext cx="593070" cy="593070"/>
          </a:xfrm>
          <a:prstGeom prst="rect">
            <a:avLst/>
          </a:prstGeom>
        </p:spPr>
      </p:pic>
      <p:pic>
        <p:nvPicPr>
          <p:cNvPr id="15" name="Graphic 14" descr="Latte Cup outline">
            <a:extLst>
              <a:ext uri="{FF2B5EF4-FFF2-40B4-BE49-F238E27FC236}">
                <a16:creationId xmlns:a16="http://schemas.microsoft.com/office/drawing/2014/main" id="{CEEC5BF6-E2AF-C0C1-53B5-A428FFA70D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77926" y="848253"/>
            <a:ext cx="593070" cy="593070"/>
          </a:xfrm>
          <a:prstGeom prst="rect">
            <a:avLst/>
          </a:prstGeom>
        </p:spPr>
      </p:pic>
    </p:spTree>
    <p:extLst>
      <p:ext uri="{BB962C8B-B14F-4D97-AF65-F5344CB8AC3E}">
        <p14:creationId xmlns:p14="http://schemas.microsoft.com/office/powerpoint/2010/main" val="1062681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C3707-A2D0-F6C4-8418-C66576F4655B}"/>
            </a:ext>
          </a:extLst>
        </p:cNvPr>
        <p:cNvGrpSpPr/>
        <p:nvPr/>
      </p:nvGrpSpPr>
      <p:grpSpPr>
        <a:xfrm>
          <a:off x="0" y="0"/>
          <a:ext cx="0" cy="0"/>
          <a:chOff x="0" y="0"/>
          <a:chExt cx="0" cy="0"/>
        </a:xfrm>
      </p:grpSpPr>
      <p:pic>
        <p:nvPicPr>
          <p:cNvPr id="9" name="Picture 8" descr="Beige canvas background">
            <a:extLst>
              <a:ext uri="{FF2B5EF4-FFF2-40B4-BE49-F238E27FC236}">
                <a16:creationId xmlns:a16="http://schemas.microsoft.com/office/drawing/2014/main" id="{91C2996B-CDFC-779B-82F6-3896B86CACE1}"/>
              </a:ext>
            </a:extLst>
          </p:cNvPr>
          <p:cNvPicPr>
            <a:picLocks noChangeAspect="1"/>
          </p:cNvPicPr>
          <p:nvPr/>
        </p:nvPicPr>
        <p:blipFill>
          <a:blip r:embed="rId2">
            <a:extLst>
              <a:ext uri="{28A0092B-C50C-407E-A947-70E740481C1C}">
                <a14:useLocalDpi xmlns:a14="http://schemas.microsoft.com/office/drawing/2010/main" val="0"/>
              </a:ext>
            </a:extLst>
          </a:blip>
          <a:srcRect r="1451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3F431F2-95AD-71F9-BB38-A4ED840825ED}"/>
              </a:ext>
            </a:extLst>
          </p:cNvPr>
          <p:cNvSpPr/>
          <p:nvPr/>
        </p:nvSpPr>
        <p:spPr>
          <a:xfrm>
            <a:off x="0" y="6096842"/>
            <a:ext cx="12192000" cy="809638"/>
          </a:xfrm>
          <a:prstGeom prst="rect">
            <a:avLst/>
          </a:prstGeom>
          <a:solidFill>
            <a:srgbClr val="763F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2040C8C-7A49-5D7D-9027-6D6E9F59FEC2}"/>
              </a:ext>
            </a:extLst>
          </p:cNvPr>
          <p:cNvSpPr txBox="1"/>
          <p:nvPr/>
        </p:nvSpPr>
        <p:spPr>
          <a:xfrm>
            <a:off x="0" y="6291727"/>
            <a:ext cx="8389399" cy="430887"/>
          </a:xfrm>
          <a:prstGeom prst="rect">
            <a:avLst/>
          </a:prstGeom>
          <a:noFill/>
        </p:spPr>
        <p:txBody>
          <a:bodyPr wrap="square" rtlCol="0">
            <a:spAutoFit/>
          </a:bodyPr>
          <a:lstStyle/>
          <a:p>
            <a:r>
              <a:rPr lang="en-US" sz="2200" b="1" dirty="0">
                <a:solidFill>
                  <a:schemeClr val="bg1"/>
                </a:solidFill>
                <a:latin typeface="Century Gothic" panose="020B0502020202020204" pitchFamily="34" charset="0"/>
              </a:rPr>
              <a:t>3</a:t>
            </a:r>
            <a:r>
              <a:rPr lang="en-US" sz="2200" dirty="0">
                <a:solidFill>
                  <a:schemeClr val="bg1"/>
                </a:solidFill>
                <a:latin typeface="Century Gothic" panose="020B0502020202020204" pitchFamily="34" charset="0"/>
              </a:rPr>
              <a:t> Café Concept and Proposed Solution</a:t>
            </a:r>
          </a:p>
        </p:txBody>
      </p:sp>
      <p:graphicFrame>
        <p:nvGraphicFramePr>
          <p:cNvPr id="5" name="Table 4">
            <a:extLst>
              <a:ext uri="{FF2B5EF4-FFF2-40B4-BE49-F238E27FC236}">
                <a16:creationId xmlns:a16="http://schemas.microsoft.com/office/drawing/2014/main" id="{E64A3D7B-07B5-C3CB-6354-F3DE5E2B4304}"/>
              </a:ext>
            </a:extLst>
          </p:cNvPr>
          <p:cNvGraphicFramePr>
            <a:graphicFrameLocks noGrp="1"/>
          </p:cNvGraphicFramePr>
          <p:nvPr>
            <p:extLst>
              <p:ext uri="{D42A27DB-BD31-4B8C-83A1-F6EECF244321}">
                <p14:modId xmlns:p14="http://schemas.microsoft.com/office/powerpoint/2010/main" val="1262460379"/>
              </p:ext>
            </p:extLst>
          </p:nvPr>
        </p:nvGraphicFramePr>
        <p:xfrm>
          <a:off x="209483" y="235671"/>
          <a:ext cx="11773034" cy="5513204"/>
        </p:xfrm>
        <a:graphic>
          <a:graphicData uri="http://schemas.openxmlformats.org/drawingml/2006/table">
            <a:tbl>
              <a:tblPr firstRow="1" firstCol="1" bandRow="1"/>
              <a:tblGrid>
                <a:gridCol w="2894030">
                  <a:extLst>
                    <a:ext uri="{9D8B030D-6E8A-4147-A177-3AD203B41FA5}">
                      <a16:colId xmlns:a16="http://schemas.microsoft.com/office/drawing/2014/main" val="379159066"/>
                    </a:ext>
                  </a:extLst>
                </a:gridCol>
                <a:gridCol w="8879004">
                  <a:extLst>
                    <a:ext uri="{9D8B030D-6E8A-4147-A177-3AD203B41FA5}">
                      <a16:colId xmlns:a16="http://schemas.microsoft.com/office/drawing/2014/main" val="1456173260"/>
                    </a:ext>
                  </a:extLst>
                </a:gridCol>
              </a:tblGrid>
              <a:tr h="575034">
                <a:tc>
                  <a:txBody>
                    <a:bodyPr/>
                    <a:lstStyle/>
                    <a:p>
                      <a:pPr marL="0" marR="0">
                        <a:lnSpc>
                          <a:spcPct val="115000"/>
                        </a:lnSpc>
                        <a:spcAft>
                          <a:spcPts val="800"/>
                        </a:spcAft>
                        <a:buNone/>
                      </a:pPr>
                      <a:r>
                        <a:rPr lang="en-US" sz="1600" b="1"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Component</a:t>
                      </a:r>
                    </a:p>
                  </a:txBody>
                  <a:tcPr marL="68580" marR="68580" marT="0" marB="0" anchor="ctr">
                    <a:lnL w="12700" cap="flat" cmpd="sng" algn="ctr">
                      <a:solidFill>
                        <a:schemeClr val="bg1">
                          <a:lumMod val="75000"/>
                        </a:schemeClr>
                      </a:solidFill>
                      <a:prstDash val="solid"/>
                      <a:round/>
                      <a:headEnd type="none" w="med" len="med"/>
                      <a:tailEnd type="none" w="med" len="med"/>
                    </a:lnL>
                    <a:lnR w="57150" cap="flat" cmpd="sng" algn="ctr">
                      <a:solidFill>
                        <a:srgbClr val="763F04"/>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AF9D3"/>
                    </a:solidFill>
                  </a:tcPr>
                </a:tc>
                <a:tc>
                  <a:txBody>
                    <a:bodyPr/>
                    <a:lstStyle/>
                    <a:p>
                      <a:pPr marL="0" marR="0">
                        <a:lnSpc>
                          <a:spcPct val="115000"/>
                        </a:lnSpc>
                        <a:spcAft>
                          <a:spcPts val="800"/>
                        </a:spcAft>
                        <a:buNone/>
                      </a:pPr>
                      <a:r>
                        <a:rPr lang="en-US" sz="1600" b="1"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Explanation</a:t>
                      </a:r>
                    </a:p>
                  </a:txBody>
                  <a:tcPr marL="68580" marR="68580" marT="0" marB="0" anchor="ctr">
                    <a:lnL w="57150" cap="flat" cmpd="sng" algn="ctr">
                      <a:solidFill>
                        <a:srgbClr val="763F04"/>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AF9D3"/>
                    </a:solidFill>
                  </a:tcPr>
                </a:tc>
                <a:extLst>
                  <a:ext uri="{0D108BD9-81ED-4DB2-BD59-A6C34878D82A}">
                    <a16:rowId xmlns:a16="http://schemas.microsoft.com/office/drawing/2014/main" val="2550326413"/>
                  </a:ext>
                </a:extLst>
              </a:tr>
              <a:tr h="987634">
                <a:tc>
                  <a:txBody>
                    <a:bodyPr/>
                    <a:lstStyle/>
                    <a:p>
                      <a:pPr marL="0" marR="0">
                        <a:lnSpc>
                          <a:spcPct val="115000"/>
                        </a:lnSpc>
                        <a:spcAft>
                          <a:spcPts val="800"/>
                        </a:spcAft>
                        <a:buNone/>
                      </a:pPr>
                      <a:r>
                        <a:rPr lang="en-US" sz="1600" b="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Concept Name</a:t>
                      </a:r>
                    </a:p>
                  </a:txBody>
                  <a:tcPr marL="68580" marR="68580" marT="0" marB="0" anchor="ctr">
                    <a:lnL w="12700" cap="flat" cmpd="sng" algn="ctr">
                      <a:solidFill>
                        <a:schemeClr val="bg1">
                          <a:lumMod val="75000"/>
                        </a:schemeClr>
                      </a:solidFill>
                      <a:prstDash val="solid"/>
                      <a:round/>
                      <a:headEnd type="none" w="med" len="med"/>
                      <a:tailEnd type="none" w="med" len="med"/>
                    </a:lnL>
                    <a:lnR w="57150" cap="flat" cmpd="sng" algn="ctr">
                      <a:solidFill>
                        <a:srgbClr val="763F04"/>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rgbClr val="763F04"/>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79970926"/>
                  </a:ext>
                </a:extLst>
              </a:tr>
              <a:tr h="987634">
                <a:tc>
                  <a:txBody>
                    <a:bodyPr/>
                    <a:lstStyle/>
                    <a:p>
                      <a:pPr marL="0" marR="0">
                        <a:lnSpc>
                          <a:spcPct val="115000"/>
                        </a:lnSpc>
                        <a:spcAft>
                          <a:spcPts val="800"/>
                        </a:spcAft>
                        <a:buNone/>
                      </a:pPr>
                      <a:r>
                        <a:rPr lang="en-US" sz="1600" b="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Overview</a:t>
                      </a:r>
                    </a:p>
                  </a:txBody>
                  <a:tcPr marL="68580" marR="68580" marT="0" marB="0" anchor="ctr">
                    <a:lnL w="12700" cap="flat" cmpd="sng" algn="ctr">
                      <a:solidFill>
                        <a:schemeClr val="bg1">
                          <a:lumMod val="75000"/>
                        </a:schemeClr>
                      </a:solidFill>
                      <a:prstDash val="solid"/>
                      <a:round/>
                      <a:headEnd type="none" w="med" len="med"/>
                      <a:tailEnd type="none" w="med" len="med"/>
                    </a:lnL>
                    <a:lnR w="57150" cap="flat" cmpd="sng" algn="ctr">
                      <a:solidFill>
                        <a:srgbClr val="763F04"/>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rgbClr val="763F04"/>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91850947"/>
                  </a:ext>
                </a:extLst>
              </a:tr>
              <a:tr h="987634">
                <a:tc>
                  <a:txBody>
                    <a:bodyPr/>
                    <a:lstStyle/>
                    <a:p>
                      <a:pPr marL="0" marR="0">
                        <a:lnSpc>
                          <a:spcPct val="115000"/>
                        </a:lnSpc>
                        <a:spcAft>
                          <a:spcPts val="800"/>
                        </a:spcAft>
                        <a:buNone/>
                      </a:pPr>
                      <a:r>
                        <a:rPr lang="en-US" sz="1600" b="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Alignment to Need</a:t>
                      </a:r>
                    </a:p>
                  </a:txBody>
                  <a:tcPr marL="68580" marR="68580" marT="0" marB="0" anchor="ctr">
                    <a:lnL w="12700" cap="flat" cmpd="sng" algn="ctr">
                      <a:solidFill>
                        <a:schemeClr val="bg1">
                          <a:lumMod val="75000"/>
                        </a:schemeClr>
                      </a:solidFill>
                      <a:prstDash val="solid"/>
                      <a:round/>
                      <a:headEnd type="none" w="med" len="med"/>
                      <a:tailEnd type="none" w="med" len="med"/>
                    </a:lnL>
                    <a:lnR w="57150" cap="flat" cmpd="sng" algn="ctr">
                      <a:solidFill>
                        <a:srgbClr val="763F04"/>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rgbClr val="763F04"/>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31225106"/>
                  </a:ext>
                </a:extLst>
              </a:tr>
              <a:tr h="987634">
                <a:tc>
                  <a:txBody>
                    <a:bodyPr/>
                    <a:lstStyle/>
                    <a:p>
                      <a:pPr marL="0" marR="0">
                        <a:lnSpc>
                          <a:spcPct val="115000"/>
                        </a:lnSpc>
                        <a:spcAft>
                          <a:spcPts val="800"/>
                        </a:spcAft>
                        <a:buNone/>
                      </a:pPr>
                      <a:r>
                        <a:rPr lang="en-US" sz="1600" b="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Key Features</a:t>
                      </a:r>
                    </a:p>
                  </a:txBody>
                  <a:tcPr marL="68580" marR="68580" marT="0" marB="0" anchor="ctr">
                    <a:lnL w="12700" cap="flat" cmpd="sng" algn="ctr">
                      <a:solidFill>
                        <a:schemeClr val="bg1">
                          <a:lumMod val="75000"/>
                        </a:schemeClr>
                      </a:solidFill>
                      <a:prstDash val="solid"/>
                      <a:round/>
                      <a:headEnd type="none" w="med" len="med"/>
                      <a:tailEnd type="none" w="med" len="med"/>
                    </a:lnL>
                    <a:lnR w="57150" cap="flat" cmpd="sng" algn="ctr">
                      <a:solidFill>
                        <a:srgbClr val="763F04"/>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rgbClr val="763F04"/>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93981807"/>
                  </a:ext>
                </a:extLst>
              </a:tr>
              <a:tr h="987634">
                <a:tc>
                  <a:txBody>
                    <a:bodyPr/>
                    <a:lstStyle/>
                    <a:p>
                      <a:pPr marL="0" marR="0">
                        <a:lnSpc>
                          <a:spcPct val="115000"/>
                        </a:lnSpc>
                        <a:spcAft>
                          <a:spcPts val="800"/>
                        </a:spcAft>
                        <a:buNone/>
                      </a:pPr>
                      <a:r>
                        <a:rPr lang="en-US" sz="1600" b="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Optional Add-Ons</a:t>
                      </a:r>
                    </a:p>
                  </a:txBody>
                  <a:tcPr marL="68580" marR="68580" marT="0" marB="0" anchor="ctr">
                    <a:lnL w="12700" cap="flat" cmpd="sng" algn="ctr">
                      <a:solidFill>
                        <a:schemeClr val="bg1">
                          <a:lumMod val="75000"/>
                        </a:schemeClr>
                      </a:solidFill>
                      <a:prstDash val="solid"/>
                      <a:round/>
                      <a:headEnd type="none" w="med" len="med"/>
                      <a:tailEnd type="none" w="med" len="med"/>
                    </a:lnL>
                    <a:lnR w="57150" cap="flat" cmpd="sng" algn="ctr">
                      <a:solidFill>
                        <a:srgbClr val="763F04"/>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rgbClr val="763F04"/>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77071756"/>
                  </a:ext>
                </a:extLst>
              </a:tr>
            </a:tbl>
          </a:graphicData>
        </a:graphic>
      </p:graphicFrame>
      <p:pic>
        <p:nvPicPr>
          <p:cNvPr id="8" name="Graphic 7" descr="Coffee Beans with solid fill">
            <a:extLst>
              <a:ext uri="{FF2B5EF4-FFF2-40B4-BE49-F238E27FC236}">
                <a16:creationId xmlns:a16="http://schemas.microsoft.com/office/drawing/2014/main" id="{E604C61C-DC50-26CA-C15D-50D760ABEA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0194" y="6212217"/>
            <a:ext cx="595460" cy="595460"/>
          </a:xfrm>
          <a:prstGeom prst="rect">
            <a:avLst/>
          </a:prstGeom>
        </p:spPr>
      </p:pic>
    </p:spTree>
    <p:extLst>
      <p:ext uri="{BB962C8B-B14F-4D97-AF65-F5344CB8AC3E}">
        <p14:creationId xmlns:p14="http://schemas.microsoft.com/office/powerpoint/2010/main" val="402458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179F7-25A7-155F-F17D-7EC59CC7A112}"/>
            </a:ext>
          </a:extLst>
        </p:cNvPr>
        <p:cNvGrpSpPr/>
        <p:nvPr/>
      </p:nvGrpSpPr>
      <p:grpSpPr>
        <a:xfrm>
          <a:off x="0" y="0"/>
          <a:ext cx="0" cy="0"/>
          <a:chOff x="0" y="0"/>
          <a:chExt cx="0" cy="0"/>
        </a:xfrm>
      </p:grpSpPr>
      <p:pic>
        <p:nvPicPr>
          <p:cNvPr id="4" name="Picture 3" descr="Beige canvas background">
            <a:extLst>
              <a:ext uri="{FF2B5EF4-FFF2-40B4-BE49-F238E27FC236}">
                <a16:creationId xmlns:a16="http://schemas.microsoft.com/office/drawing/2014/main" id="{2E46F1A8-3C38-1E4E-1CAF-AA028DE974A9}"/>
              </a:ext>
            </a:extLst>
          </p:cNvPr>
          <p:cNvPicPr>
            <a:picLocks noChangeAspect="1"/>
          </p:cNvPicPr>
          <p:nvPr/>
        </p:nvPicPr>
        <p:blipFill>
          <a:blip r:embed="rId2">
            <a:extLst>
              <a:ext uri="{28A0092B-C50C-407E-A947-70E740481C1C}">
                <a14:useLocalDpi xmlns:a14="http://schemas.microsoft.com/office/drawing/2010/main" val="0"/>
              </a:ext>
            </a:extLst>
          </a:blip>
          <a:srcRect r="1451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42A7870-7A87-2AAE-1971-B778D0609E2C}"/>
              </a:ext>
            </a:extLst>
          </p:cNvPr>
          <p:cNvSpPr/>
          <p:nvPr/>
        </p:nvSpPr>
        <p:spPr>
          <a:xfrm>
            <a:off x="0" y="6096842"/>
            <a:ext cx="12192000" cy="809638"/>
          </a:xfrm>
          <a:prstGeom prst="rect">
            <a:avLst/>
          </a:prstGeom>
          <a:solidFill>
            <a:srgbClr val="763F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583F556-6EE8-56C3-2F93-4636F86685E2}"/>
              </a:ext>
            </a:extLst>
          </p:cNvPr>
          <p:cNvSpPr txBox="1"/>
          <p:nvPr/>
        </p:nvSpPr>
        <p:spPr>
          <a:xfrm>
            <a:off x="0" y="6291727"/>
            <a:ext cx="8389399" cy="430887"/>
          </a:xfrm>
          <a:prstGeom prst="rect">
            <a:avLst/>
          </a:prstGeom>
          <a:noFill/>
        </p:spPr>
        <p:txBody>
          <a:bodyPr wrap="square" rtlCol="0">
            <a:spAutoFit/>
          </a:bodyPr>
          <a:lstStyle/>
          <a:p>
            <a:r>
              <a:rPr lang="en-US" sz="2200" b="1" dirty="0">
                <a:solidFill>
                  <a:schemeClr val="bg1"/>
                </a:solidFill>
                <a:latin typeface="Century Gothic" panose="020B0502020202020204" pitchFamily="34" charset="0"/>
              </a:rPr>
              <a:t>4</a:t>
            </a:r>
            <a:r>
              <a:rPr lang="en-US" sz="2200" dirty="0">
                <a:solidFill>
                  <a:schemeClr val="bg1"/>
                </a:solidFill>
                <a:latin typeface="Century Gothic" panose="020B0502020202020204" pitchFamily="34" charset="0"/>
              </a:rPr>
              <a:t> Benefits and Value Proposition</a:t>
            </a:r>
          </a:p>
        </p:txBody>
      </p:sp>
      <p:graphicFrame>
        <p:nvGraphicFramePr>
          <p:cNvPr id="5" name="Table 4">
            <a:extLst>
              <a:ext uri="{FF2B5EF4-FFF2-40B4-BE49-F238E27FC236}">
                <a16:creationId xmlns:a16="http://schemas.microsoft.com/office/drawing/2014/main" id="{E48A2BE1-E1BE-8AF4-991D-C7B05DC383FE}"/>
              </a:ext>
            </a:extLst>
          </p:cNvPr>
          <p:cNvGraphicFramePr>
            <a:graphicFrameLocks noGrp="1"/>
          </p:cNvGraphicFramePr>
          <p:nvPr>
            <p:extLst>
              <p:ext uri="{D42A27DB-BD31-4B8C-83A1-F6EECF244321}">
                <p14:modId xmlns:p14="http://schemas.microsoft.com/office/powerpoint/2010/main" val="177934225"/>
              </p:ext>
            </p:extLst>
          </p:nvPr>
        </p:nvGraphicFramePr>
        <p:xfrm>
          <a:off x="209483" y="235671"/>
          <a:ext cx="11773034" cy="5513204"/>
        </p:xfrm>
        <a:graphic>
          <a:graphicData uri="http://schemas.openxmlformats.org/drawingml/2006/table">
            <a:tbl>
              <a:tblPr firstRow="1" firstCol="1" bandRow="1"/>
              <a:tblGrid>
                <a:gridCol w="2894030">
                  <a:extLst>
                    <a:ext uri="{9D8B030D-6E8A-4147-A177-3AD203B41FA5}">
                      <a16:colId xmlns:a16="http://schemas.microsoft.com/office/drawing/2014/main" val="379159066"/>
                    </a:ext>
                  </a:extLst>
                </a:gridCol>
                <a:gridCol w="8879004">
                  <a:extLst>
                    <a:ext uri="{9D8B030D-6E8A-4147-A177-3AD203B41FA5}">
                      <a16:colId xmlns:a16="http://schemas.microsoft.com/office/drawing/2014/main" val="1456173260"/>
                    </a:ext>
                  </a:extLst>
                </a:gridCol>
              </a:tblGrid>
              <a:tr h="575034">
                <a:tc>
                  <a:txBody>
                    <a:bodyPr/>
                    <a:lstStyle/>
                    <a:p>
                      <a:pPr marL="0" marR="0">
                        <a:lnSpc>
                          <a:spcPct val="115000"/>
                        </a:lnSpc>
                        <a:spcAft>
                          <a:spcPts val="800"/>
                        </a:spcAft>
                        <a:buNone/>
                      </a:pPr>
                      <a:r>
                        <a:rPr lang="en-US" sz="1600" b="1"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Benefit Category</a:t>
                      </a:r>
                    </a:p>
                  </a:txBody>
                  <a:tcPr marL="68580" marR="68580" marT="0" marB="0" anchor="ctr">
                    <a:lnL w="12700" cap="flat" cmpd="sng" algn="ctr">
                      <a:solidFill>
                        <a:schemeClr val="bg1">
                          <a:lumMod val="75000"/>
                        </a:schemeClr>
                      </a:solidFill>
                      <a:prstDash val="solid"/>
                      <a:round/>
                      <a:headEnd type="none" w="med" len="med"/>
                      <a:tailEnd type="none" w="med" len="med"/>
                    </a:lnL>
                    <a:lnR w="57150" cap="flat" cmpd="sng" algn="ctr">
                      <a:solidFill>
                        <a:srgbClr val="763F04"/>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AF9D3"/>
                    </a:solidFill>
                  </a:tcPr>
                </a:tc>
                <a:tc>
                  <a:txBody>
                    <a:bodyPr/>
                    <a:lstStyle/>
                    <a:p>
                      <a:pPr marL="0" marR="0">
                        <a:lnSpc>
                          <a:spcPct val="115000"/>
                        </a:lnSpc>
                        <a:spcAft>
                          <a:spcPts val="800"/>
                        </a:spcAft>
                        <a:buNone/>
                      </a:pPr>
                      <a:r>
                        <a:rPr lang="en-US" sz="1600" b="1"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Client Value</a:t>
                      </a:r>
                    </a:p>
                  </a:txBody>
                  <a:tcPr marL="68580" marR="68580" marT="0" marB="0" anchor="ctr">
                    <a:lnL w="57150" cap="flat" cmpd="sng" algn="ctr">
                      <a:solidFill>
                        <a:srgbClr val="763F04"/>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AF9D3"/>
                    </a:solidFill>
                  </a:tcPr>
                </a:tc>
                <a:extLst>
                  <a:ext uri="{0D108BD9-81ED-4DB2-BD59-A6C34878D82A}">
                    <a16:rowId xmlns:a16="http://schemas.microsoft.com/office/drawing/2014/main" val="2550326413"/>
                  </a:ext>
                </a:extLst>
              </a:tr>
              <a:tr h="987634">
                <a:tc>
                  <a:txBody>
                    <a:bodyPr/>
                    <a:lstStyle/>
                    <a:p>
                      <a:pPr marL="0" marR="0">
                        <a:lnSpc>
                          <a:spcPct val="115000"/>
                        </a:lnSpc>
                        <a:spcAft>
                          <a:spcPts val="800"/>
                        </a:spcAft>
                        <a:buNone/>
                      </a:pPr>
                      <a:r>
                        <a:rPr lang="en-US" sz="1600" b="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Community Engagement</a:t>
                      </a:r>
                    </a:p>
                  </a:txBody>
                  <a:tcPr marL="68580" marR="68580" marT="0" marB="0" anchor="ctr">
                    <a:lnL w="12700" cap="flat" cmpd="sng" algn="ctr">
                      <a:solidFill>
                        <a:schemeClr val="bg1">
                          <a:lumMod val="75000"/>
                        </a:schemeClr>
                      </a:solidFill>
                      <a:prstDash val="solid"/>
                      <a:round/>
                      <a:headEnd type="none" w="med" len="med"/>
                      <a:tailEnd type="none" w="med" len="med"/>
                    </a:lnL>
                    <a:lnR w="57150" cap="flat" cmpd="sng" algn="ctr">
                      <a:solidFill>
                        <a:srgbClr val="763F04"/>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rgbClr val="763F04"/>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79970926"/>
                  </a:ext>
                </a:extLst>
              </a:tr>
              <a:tr h="987634">
                <a:tc>
                  <a:txBody>
                    <a:bodyPr/>
                    <a:lstStyle/>
                    <a:p>
                      <a:pPr marL="0" marR="0">
                        <a:lnSpc>
                          <a:spcPct val="115000"/>
                        </a:lnSpc>
                        <a:spcAft>
                          <a:spcPts val="800"/>
                        </a:spcAft>
                        <a:buNone/>
                      </a:pPr>
                      <a:r>
                        <a:rPr lang="en-US" sz="1600" b="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Financial</a:t>
                      </a:r>
                    </a:p>
                  </a:txBody>
                  <a:tcPr marL="68580" marR="68580" marT="0" marB="0" anchor="ctr">
                    <a:lnL w="12700" cap="flat" cmpd="sng" algn="ctr">
                      <a:solidFill>
                        <a:schemeClr val="bg1">
                          <a:lumMod val="75000"/>
                        </a:schemeClr>
                      </a:solidFill>
                      <a:prstDash val="solid"/>
                      <a:round/>
                      <a:headEnd type="none" w="med" len="med"/>
                      <a:tailEnd type="none" w="med" len="med"/>
                    </a:lnL>
                    <a:lnR w="57150" cap="flat" cmpd="sng" algn="ctr">
                      <a:solidFill>
                        <a:srgbClr val="763F04"/>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rgbClr val="763F04"/>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91850947"/>
                  </a:ext>
                </a:extLst>
              </a:tr>
              <a:tr h="987634">
                <a:tc>
                  <a:txBody>
                    <a:bodyPr/>
                    <a:lstStyle/>
                    <a:p>
                      <a:pPr marL="0" marR="0">
                        <a:lnSpc>
                          <a:spcPct val="115000"/>
                        </a:lnSpc>
                        <a:spcAft>
                          <a:spcPts val="800"/>
                        </a:spcAft>
                        <a:buNone/>
                      </a:pPr>
                      <a:r>
                        <a:rPr lang="en-US" sz="1600" b="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Strategic</a:t>
                      </a:r>
                    </a:p>
                  </a:txBody>
                  <a:tcPr marL="68580" marR="68580" marT="0" marB="0" anchor="ctr">
                    <a:lnL w="12700" cap="flat" cmpd="sng" algn="ctr">
                      <a:solidFill>
                        <a:schemeClr val="bg1">
                          <a:lumMod val="75000"/>
                        </a:schemeClr>
                      </a:solidFill>
                      <a:prstDash val="solid"/>
                      <a:round/>
                      <a:headEnd type="none" w="med" len="med"/>
                      <a:tailEnd type="none" w="med" len="med"/>
                    </a:lnL>
                    <a:lnR w="57150" cap="flat" cmpd="sng" algn="ctr">
                      <a:solidFill>
                        <a:srgbClr val="763F04"/>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rgbClr val="763F04"/>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31225106"/>
                  </a:ext>
                </a:extLst>
              </a:tr>
              <a:tr h="987634">
                <a:tc>
                  <a:txBody>
                    <a:bodyPr/>
                    <a:lstStyle/>
                    <a:p>
                      <a:pPr marL="0" marR="0">
                        <a:lnSpc>
                          <a:spcPct val="115000"/>
                        </a:lnSpc>
                        <a:spcAft>
                          <a:spcPts val="800"/>
                        </a:spcAft>
                        <a:buNone/>
                      </a:pPr>
                      <a:r>
                        <a:rPr lang="en-US" sz="1600" b="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End-User Experience</a:t>
                      </a:r>
                    </a:p>
                  </a:txBody>
                  <a:tcPr marL="68580" marR="68580" marT="0" marB="0" anchor="ctr">
                    <a:lnL w="12700" cap="flat" cmpd="sng" algn="ctr">
                      <a:solidFill>
                        <a:schemeClr val="bg1">
                          <a:lumMod val="75000"/>
                        </a:schemeClr>
                      </a:solidFill>
                      <a:prstDash val="solid"/>
                      <a:round/>
                      <a:headEnd type="none" w="med" len="med"/>
                      <a:tailEnd type="none" w="med" len="med"/>
                    </a:lnL>
                    <a:lnR w="57150" cap="flat" cmpd="sng" algn="ctr">
                      <a:solidFill>
                        <a:srgbClr val="763F04"/>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rgbClr val="763F04"/>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93981807"/>
                  </a:ext>
                </a:extLst>
              </a:tr>
              <a:tr h="987634">
                <a:tc>
                  <a:txBody>
                    <a:bodyPr/>
                    <a:lstStyle/>
                    <a:p>
                      <a:pPr marL="0" marR="0">
                        <a:lnSpc>
                          <a:spcPct val="115000"/>
                        </a:lnSpc>
                        <a:spcAft>
                          <a:spcPts val="800"/>
                        </a:spcAft>
                        <a:buNone/>
                      </a:pPr>
                      <a:r>
                        <a:rPr lang="en-US" sz="1600" b="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Operations and Support</a:t>
                      </a:r>
                    </a:p>
                  </a:txBody>
                  <a:tcPr marL="68580" marR="68580" marT="0" marB="0" anchor="ctr">
                    <a:lnL w="12700" cap="flat" cmpd="sng" algn="ctr">
                      <a:solidFill>
                        <a:schemeClr val="bg1">
                          <a:lumMod val="75000"/>
                        </a:schemeClr>
                      </a:solidFill>
                      <a:prstDash val="solid"/>
                      <a:round/>
                      <a:headEnd type="none" w="med" len="med"/>
                      <a:tailEnd type="none" w="med" len="med"/>
                    </a:lnL>
                    <a:lnR w="57150" cap="flat" cmpd="sng" algn="ctr">
                      <a:solidFill>
                        <a:srgbClr val="763F04"/>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rgbClr val="763F04"/>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77071756"/>
                  </a:ext>
                </a:extLst>
              </a:tr>
            </a:tbl>
          </a:graphicData>
        </a:graphic>
      </p:graphicFrame>
      <p:pic>
        <p:nvPicPr>
          <p:cNvPr id="8" name="Graphic 7" descr="Coffee Beans with solid fill">
            <a:extLst>
              <a:ext uri="{FF2B5EF4-FFF2-40B4-BE49-F238E27FC236}">
                <a16:creationId xmlns:a16="http://schemas.microsoft.com/office/drawing/2014/main" id="{96CB72BD-17D4-790A-1549-56051E212B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0194" y="6212217"/>
            <a:ext cx="595460" cy="595460"/>
          </a:xfrm>
          <a:prstGeom prst="rect">
            <a:avLst/>
          </a:prstGeom>
        </p:spPr>
      </p:pic>
    </p:spTree>
    <p:extLst>
      <p:ext uri="{BB962C8B-B14F-4D97-AF65-F5344CB8AC3E}">
        <p14:creationId xmlns:p14="http://schemas.microsoft.com/office/powerpoint/2010/main" val="1775518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24BFA-46D6-0D33-3F17-171A0F463DB4}"/>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4F03F0E6-B5EA-0767-0075-146A3E7BE111}"/>
              </a:ext>
            </a:extLst>
          </p:cNvPr>
          <p:cNvSpPr/>
          <p:nvPr/>
        </p:nvSpPr>
        <p:spPr>
          <a:xfrm>
            <a:off x="125535" y="480768"/>
            <a:ext cx="1903014" cy="285867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3695091-0D83-26B8-DBE8-325E1FB07921}"/>
              </a:ext>
            </a:extLst>
          </p:cNvPr>
          <p:cNvSpPr/>
          <p:nvPr/>
        </p:nvSpPr>
        <p:spPr>
          <a:xfrm>
            <a:off x="0" y="6096842"/>
            <a:ext cx="12192000" cy="809638"/>
          </a:xfrm>
          <a:prstGeom prst="rect">
            <a:avLst/>
          </a:prstGeom>
          <a:solidFill>
            <a:srgbClr val="763F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2" name="TextBox 1">
            <a:extLst>
              <a:ext uri="{FF2B5EF4-FFF2-40B4-BE49-F238E27FC236}">
                <a16:creationId xmlns:a16="http://schemas.microsoft.com/office/drawing/2014/main" id="{8F812AD4-70E4-ADDE-718D-07AF0AFD3767}"/>
              </a:ext>
            </a:extLst>
          </p:cNvPr>
          <p:cNvSpPr txBox="1"/>
          <p:nvPr/>
        </p:nvSpPr>
        <p:spPr>
          <a:xfrm>
            <a:off x="0" y="6291727"/>
            <a:ext cx="8389399" cy="430887"/>
          </a:xfrm>
          <a:prstGeom prst="rect">
            <a:avLst/>
          </a:prstGeom>
          <a:noFill/>
        </p:spPr>
        <p:txBody>
          <a:bodyPr wrap="square" rtlCol="0">
            <a:spAutoFit/>
          </a:bodyPr>
          <a:lstStyle/>
          <a:p>
            <a:r>
              <a:rPr lang="en-US" sz="2200" b="1" dirty="0">
                <a:solidFill>
                  <a:schemeClr val="bg1"/>
                </a:solidFill>
                <a:latin typeface="Century Gothic" panose="020B0502020202020204" pitchFamily="34" charset="0"/>
              </a:rPr>
              <a:t>5</a:t>
            </a:r>
            <a:r>
              <a:rPr lang="en-US" sz="2200" dirty="0">
                <a:solidFill>
                  <a:schemeClr val="bg1"/>
                </a:solidFill>
                <a:latin typeface="Century Gothic" panose="020B0502020202020204" pitchFamily="34" charset="0"/>
              </a:rPr>
              <a:t> Scope of Work and Deliverables</a:t>
            </a:r>
          </a:p>
        </p:txBody>
      </p:sp>
      <p:cxnSp>
        <p:nvCxnSpPr>
          <p:cNvPr id="8" name="Straight Arrow Connector 7">
            <a:extLst>
              <a:ext uri="{FF2B5EF4-FFF2-40B4-BE49-F238E27FC236}">
                <a16:creationId xmlns:a16="http://schemas.microsoft.com/office/drawing/2014/main" id="{9AB2178F-3679-C748-9BED-1121EBD5D713}"/>
              </a:ext>
            </a:extLst>
          </p:cNvPr>
          <p:cNvCxnSpPr/>
          <p:nvPr/>
        </p:nvCxnSpPr>
        <p:spPr>
          <a:xfrm>
            <a:off x="160256" y="4458878"/>
            <a:ext cx="11821212" cy="0"/>
          </a:xfrm>
          <a:prstGeom prst="straightConnector1">
            <a:avLst/>
          </a:prstGeom>
          <a:ln w="28575">
            <a:solidFill>
              <a:schemeClr val="tx1">
                <a:lumMod val="50000"/>
                <a:lumOff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99FEAC0A-1823-E391-B850-9D71D59A5EA2}"/>
              </a:ext>
            </a:extLst>
          </p:cNvPr>
          <p:cNvSpPr txBox="1"/>
          <p:nvPr/>
        </p:nvSpPr>
        <p:spPr>
          <a:xfrm>
            <a:off x="406544" y="5277861"/>
            <a:ext cx="1253765" cy="311079"/>
          </a:xfrm>
          <a:prstGeom prst="rect">
            <a:avLst/>
          </a:prstGeom>
          <a:noFill/>
        </p:spPr>
        <p:txBody>
          <a:bodyPr wrap="square" rtlCol="0">
            <a:spAutoFit/>
          </a:bodyPr>
          <a:lstStyle/>
          <a:p>
            <a:pPr algn="ctr"/>
            <a:r>
              <a:rPr lang="en-US" sz="1400" b="1" dirty="0">
                <a:solidFill>
                  <a:schemeClr val="tx1">
                    <a:lumMod val="65000"/>
                    <a:lumOff val="35000"/>
                  </a:schemeClr>
                </a:solidFill>
                <a:latin typeface="Century Gothic" panose="020B0502020202020204" pitchFamily="34" charset="0"/>
              </a:rPr>
              <a:t>Timeframe</a:t>
            </a:r>
          </a:p>
        </p:txBody>
      </p:sp>
      <p:cxnSp>
        <p:nvCxnSpPr>
          <p:cNvPr id="13" name="Straight Connector 12">
            <a:extLst>
              <a:ext uri="{FF2B5EF4-FFF2-40B4-BE49-F238E27FC236}">
                <a16:creationId xmlns:a16="http://schemas.microsoft.com/office/drawing/2014/main" id="{EA08E9E8-5B59-4819-1339-F4791101722E}"/>
              </a:ext>
            </a:extLst>
          </p:cNvPr>
          <p:cNvCxnSpPr>
            <a:cxnSpLocks/>
            <a:endCxn id="7" idx="0"/>
          </p:cNvCxnSpPr>
          <p:nvPr/>
        </p:nvCxnSpPr>
        <p:spPr>
          <a:xfrm flipH="1">
            <a:off x="1033425" y="3429000"/>
            <a:ext cx="1" cy="840884"/>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15" name="Rectangle: Rounded Corners 14">
            <a:extLst>
              <a:ext uri="{FF2B5EF4-FFF2-40B4-BE49-F238E27FC236}">
                <a16:creationId xmlns:a16="http://schemas.microsoft.com/office/drawing/2014/main" id="{0AF18EA0-0D39-E5F3-EDCD-F6CC00E0062F}"/>
              </a:ext>
            </a:extLst>
          </p:cNvPr>
          <p:cNvSpPr/>
          <p:nvPr/>
        </p:nvSpPr>
        <p:spPr>
          <a:xfrm rot="5400000">
            <a:off x="798949" y="-673417"/>
            <a:ext cx="556180" cy="1903015"/>
          </a:xfrm>
          <a:prstGeom prst="roundRect">
            <a:avLst/>
          </a:prstGeom>
          <a:solidFill>
            <a:srgbClr val="763F0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57CF5F6-BDB3-9969-4371-3BB640587AF9}"/>
              </a:ext>
            </a:extLst>
          </p:cNvPr>
          <p:cNvSpPr txBox="1"/>
          <p:nvPr/>
        </p:nvSpPr>
        <p:spPr>
          <a:xfrm>
            <a:off x="125533" y="111557"/>
            <a:ext cx="1903015" cy="311079"/>
          </a:xfrm>
          <a:prstGeom prst="rect">
            <a:avLst/>
          </a:prstGeom>
          <a:noFill/>
        </p:spPr>
        <p:txBody>
          <a:bodyPr wrap="square" rtlCol="0">
            <a:spAutoFit/>
          </a:bodyPr>
          <a:lstStyle/>
          <a:p>
            <a:pPr algn="ctr"/>
            <a:r>
              <a:rPr lang="en-US" sz="1400" dirty="0">
                <a:solidFill>
                  <a:schemeClr val="bg1"/>
                </a:solidFill>
                <a:latin typeface="Century Gothic" panose="020B0502020202020204" pitchFamily="34" charset="0"/>
              </a:rPr>
              <a:t>Phase 1</a:t>
            </a:r>
          </a:p>
        </p:txBody>
      </p:sp>
      <p:sp>
        <p:nvSpPr>
          <p:cNvPr id="18" name="TextBox 17">
            <a:extLst>
              <a:ext uri="{FF2B5EF4-FFF2-40B4-BE49-F238E27FC236}">
                <a16:creationId xmlns:a16="http://schemas.microsoft.com/office/drawing/2014/main" id="{4A09CF7D-F0B6-6417-40CC-125CE339E439}"/>
              </a:ext>
            </a:extLst>
          </p:cNvPr>
          <p:cNvSpPr txBox="1"/>
          <p:nvPr/>
        </p:nvSpPr>
        <p:spPr>
          <a:xfrm>
            <a:off x="160256" y="1355634"/>
            <a:ext cx="1800519" cy="323165"/>
          </a:xfrm>
          <a:prstGeom prst="rect">
            <a:avLst/>
          </a:prstGeom>
          <a:noFill/>
        </p:spPr>
        <p:txBody>
          <a:bodyPr wrap="square" rtlCol="0">
            <a:spAutoFit/>
          </a:bodyPr>
          <a:lstStyle/>
          <a:p>
            <a:r>
              <a:rPr lang="en-US" sz="1500" dirty="0">
                <a:solidFill>
                  <a:schemeClr val="tx1">
                    <a:lumMod val="65000"/>
                    <a:lumOff val="35000"/>
                  </a:schemeClr>
                </a:solidFill>
                <a:latin typeface="Century Gothic" panose="020B0502020202020204" pitchFamily="34" charset="0"/>
              </a:rPr>
              <a:t>Description</a:t>
            </a:r>
          </a:p>
        </p:txBody>
      </p:sp>
      <p:sp>
        <p:nvSpPr>
          <p:cNvPr id="19" name="TextBox 18">
            <a:extLst>
              <a:ext uri="{FF2B5EF4-FFF2-40B4-BE49-F238E27FC236}">
                <a16:creationId xmlns:a16="http://schemas.microsoft.com/office/drawing/2014/main" id="{F09164A3-FF36-FB0D-716A-E8B5A2C6D514}"/>
              </a:ext>
            </a:extLst>
          </p:cNvPr>
          <p:cNvSpPr txBox="1"/>
          <p:nvPr/>
        </p:nvSpPr>
        <p:spPr>
          <a:xfrm>
            <a:off x="133166" y="2724538"/>
            <a:ext cx="1800519" cy="430887"/>
          </a:xfrm>
          <a:prstGeom prst="rect">
            <a:avLst/>
          </a:prstGeom>
          <a:noFill/>
        </p:spPr>
        <p:txBody>
          <a:bodyPr wrap="square" rtlCol="0">
            <a:spAutoFit/>
          </a:bodyPr>
          <a:lstStyle/>
          <a:p>
            <a:r>
              <a:rPr lang="en-US" sz="1100" b="1" dirty="0">
                <a:solidFill>
                  <a:schemeClr val="tx1">
                    <a:lumMod val="65000"/>
                    <a:lumOff val="35000"/>
                  </a:schemeClr>
                </a:solidFill>
                <a:latin typeface="Century Gothic" panose="020B0502020202020204" pitchFamily="34" charset="0"/>
              </a:rPr>
              <a:t>Owner: </a:t>
            </a:r>
            <a:br>
              <a:rPr lang="en-US" sz="1100" b="1" dirty="0">
                <a:solidFill>
                  <a:schemeClr val="tx1">
                    <a:lumMod val="65000"/>
                    <a:lumOff val="35000"/>
                  </a:schemeClr>
                </a:solidFill>
                <a:latin typeface="Century Gothic" panose="020B0502020202020204" pitchFamily="34" charset="0"/>
              </a:rPr>
            </a:br>
            <a:r>
              <a:rPr lang="en-US" sz="1100" b="1" dirty="0">
                <a:solidFill>
                  <a:schemeClr val="tx1">
                    <a:lumMod val="65000"/>
                    <a:lumOff val="35000"/>
                  </a:schemeClr>
                </a:solidFill>
                <a:latin typeface="Century Gothic" panose="020B0502020202020204" pitchFamily="34" charset="0"/>
              </a:rPr>
              <a:t>Name</a:t>
            </a:r>
          </a:p>
        </p:txBody>
      </p:sp>
      <p:sp>
        <p:nvSpPr>
          <p:cNvPr id="20" name="Rectangle 19">
            <a:extLst>
              <a:ext uri="{FF2B5EF4-FFF2-40B4-BE49-F238E27FC236}">
                <a16:creationId xmlns:a16="http://schemas.microsoft.com/office/drawing/2014/main" id="{4F6D4535-F6BD-6934-E16B-7FD2CD3B713D}"/>
              </a:ext>
            </a:extLst>
          </p:cNvPr>
          <p:cNvSpPr/>
          <p:nvPr/>
        </p:nvSpPr>
        <p:spPr>
          <a:xfrm>
            <a:off x="2727322" y="480768"/>
            <a:ext cx="1903014" cy="285867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A43D1B92-EEBF-ACD7-5DC5-08062D1416D4}"/>
              </a:ext>
            </a:extLst>
          </p:cNvPr>
          <p:cNvCxnSpPr>
            <a:cxnSpLocks/>
          </p:cNvCxnSpPr>
          <p:nvPr/>
        </p:nvCxnSpPr>
        <p:spPr>
          <a:xfrm>
            <a:off x="3635213" y="3467100"/>
            <a:ext cx="0" cy="758073"/>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25" name="Rectangle: Rounded Corners 24">
            <a:extLst>
              <a:ext uri="{FF2B5EF4-FFF2-40B4-BE49-F238E27FC236}">
                <a16:creationId xmlns:a16="http://schemas.microsoft.com/office/drawing/2014/main" id="{D8E8501C-5167-C334-4855-D03087CC8E02}"/>
              </a:ext>
            </a:extLst>
          </p:cNvPr>
          <p:cNvSpPr/>
          <p:nvPr/>
        </p:nvSpPr>
        <p:spPr>
          <a:xfrm rot="5400000">
            <a:off x="3400736" y="-673417"/>
            <a:ext cx="556180" cy="1903015"/>
          </a:xfrm>
          <a:prstGeom prst="roundRect">
            <a:avLst/>
          </a:prstGeom>
          <a:solidFill>
            <a:srgbClr val="763F0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DC7CB7C-60B5-C775-4E38-BC8D0AC31BD5}"/>
              </a:ext>
            </a:extLst>
          </p:cNvPr>
          <p:cNvSpPr txBox="1"/>
          <p:nvPr/>
        </p:nvSpPr>
        <p:spPr>
          <a:xfrm>
            <a:off x="2727320" y="111557"/>
            <a:ext cx="1903015" cy="311079"/>
          </a:xfrm>
          <a:prstGeom prst="rect">
            <a:avLst/>
          </a:prstGeom>
          <a:noFill/>
        </p:spPr>
        <p:txBody>
          <a:bodyPr wrap="square" rtlCol="0">
            <a:spAutoFit/>
          </a:bodyPr>
          <a:lstStyle/>
          <a:p>
            <a:pPr algn="ctr"/>
            <a:r>
              <a:rPr lang="en-US" sz="1400" dirty="0">
                <a:solidFill>
                  <a:schemeClr val="bg1"/>
                </a:solidFill>
                <a:latin typeface="Century Gothic" panose="020B0502020202020204" pitchFamily="34" charset="0"/>
              </a:rPr>
              <a:t>Phase 2</a:t>
            </a:r>
          </a:p>
        </p:txBody>
      </p:sp>
      <p:sp>
        <p:nvSpPr>
          <p:cNvPr id="30" name="Rectangle 29">
            <a:extLst>
              <a:ext uri="{FF2B5EF4-FFF2-40B4-BE49-F238E27FC236}">
                <a16:creationId xmlns:a16="http://schemas.microsoft.com/office/drawing/2014/main" id="{9080E34F-D3C7-93E7-52B2-48CAE763602D}"/>
              </a:ext>
            </a:extLst>
          </p:cNvPr>
          <p:cNvSpPr/>
          <p:nvPr/>
        </p:nvSpPr>
        <p:spPr>
          <a:xfrm>
            <a:off x="5285493" y="465269"/>
            <a:ext cx="1903014" cy="285867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0816C17E-7A61-027A-7E40-F9566348E09E}"/>
              </a:ext>
            </a:extLst>
          </p:cNvPr>
          <p:cNvCxnSpPr>
            <a:cxnSpLocks/>
          </p:cNvCxnSpPr>
          <p:nvPr/>
        </p:nvCxnSpPr>
        <p:spPr>
          <a:xfrm>
            <a:off x="6193384" y="3451601"/>
            <a:ext cx="0" cy="758073"/>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35" name="Rectangle: Rounded Corners 34">
            <a:extLst>
              <a:ext uri="{FF2B5EF4-FFF2-40B4-BE49-F238E27FC236}">
                <a16:creationId xmlns:a16="http://schemas.microsoft.com/office/drawing/2014/main" id="{1D0EACCC-8FA9-7FD6-C2A9-88B9484E8ADD}"/>
              </a:ext>
            </a:extLst>
          </p:cNvPr>
          <p:cNvSpPr/>
          <p:nvPr/>
        </p:nvSpPr>
        <p:spPr>
          <a:xfrm rot="5400000">
            <a:off x="5958907" y="-688916"/>
            <a:ext cx="556180" cy="1903015"/>
          </a:xfrm>
          <a:prstGeom prst="roundRect">
            <a:avLst/>
          </a:prstGeom>
          <a:solidFill>
            <a:srgbClr val="763F0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9608690F-C387-440D-D54D-418DFBABD2C1}"/>
              </a:ext>
            </a:extLst>
          </p:cNvPr>
          <p:cNvSpPr txBox="1"/>
          <p:nvPr/>
        </p:nvSpPr>
        <p:spPr>
          <a:xfrm>
            <a:off x="5285491" y="96058"/>
            <a:ext cx="1903015" cy="311079"/>
          </a:xfrm>
          <a:prstGeom prst="rect">
            <a:avLst/>
          </a:prstGeom>
          <a:noFill/>
        </p:spPr>
        <p:txBody>
          <a:bodyPr wrap="square" rtlCol="0">
            <a:spAutoFit/>
          </a:bodyPr>
          <a:lstStyle/>
          <a:p>
            <a:pPr algn="ctr"/>
            <a:r>
              <a:rPr lang="en-US" sz="1400" dirty="0">
                <a:solidFill>
                  <a:schemeClr val="bg1"/>
                </a:solidFill>
                <a:latin typeface="Century Gothic" panose="020B0502020202020204" pitchFamily="34" charset="0"/>
              </a:rPr>
              <a:t>Phase 3</a:t>
            </a:r>
          </a:p>
        </p:txBody>
      </p:sp>
      <p:sp>
        <p:nvSpPr>
          <p:cNvPr id="39" name="Rectangle 38">
            <a:extLst>
              <a:ext uri="{FF2B5EF4-FFF2-40B4-BE49-F238E27FC236}">
                <a16:creationId xmlns:a16="http://schemas.microsoft.com/office/drawing/2014/main" id="{D14B2C10-2765-1410-7DC9-DA7EB0BA2EE8}"/>
              </a:ext>
            </a:extLst>
          </p:cNvPr>
          <p:cNvSpPr/>
          <p:nvPr/>
        </p:nvSpPr>
        <p:spPr>
          <a:xfrm>
            <a:off x="7695218" y="465269"/>
            <a:ext cx="1903014" cy="285867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1EDDE56B-795E-0298-6D5D-C82093C79195}"/>
              </a:ext>
            </a:extLst>
          </p:cNvPr>
          <p:cNvCxnSpPr>
            <a:cxnSpLocks/>
          </p:cNvCxnSpPr>
          <p:nvPr/>
        </p:nvCxnSpPr>
        <p:spPr>
          <a:xfrm>
            <a:off x="8603109" y="3451601"/>
            <a:ext cx="0" cy="758073"/>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44" name="Rectangle: Rounded Corners 43">
            <a:extLst>
              <a:ext uri="{FF2B5EF4-FFF2-40B4-BE49-F238E27FC236}">
                <a16:creationId xmlns:a16="http://schemas.microsoft.com/office/drawing/2014/main" id="{4007D9BD-7F0D-DCD8-ECC5-E0CE8693C760}"/>
              </a:ext>
            </a:extLst>
          </p:cNvPr>
          <p:cNvSpPr/>
          <p:nvPr/>
        </p:nvSpPr>
        <p:spPr>
          <a:xfrm rot="5400000">
            <a:off x="8368632" y="-688916"/>
            <a:ext cx="556180" cy="1903015"/>
          </a:xfrm>
          <a:prstGeom prst="roundRect">
            <a:avLst/>
          </a:prstGeom>
          <a:solidFill>
            <a:srgbClr val="763F0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E7DFF6CC-A3A8-F874-2D1F-C444CC4C0197}"/>
              </a:ext>
            </a:extLst>
          </p:cNvPr>
          <p:cNvSpPr txBox="1"/>
          <p:nvPr/>
        </p:nvSpPr>
        <p:spPr>
          <a:xfrm>
            <a:off x="7695216" y="96058"/>
            <a:ext cx="1903015" cy="311079"/>
          </a:xfrm>
          <a:prstGeom prst="rect">
            <a:avLst/>
          </a:prstGeom>
          <a:noFill/>
        </p:spPr>
        <p:txBody>
          <a:bodyPr wrap="square" rtlCol="0">
            <a:spAutoFit/>
          </a:bodyPr>
          <a:lstStyle/>
          <a:p>
            <a:pPr algn="ctr"/>
            <a:r>
              <a:rPr lang="en-US" sz="1400" dirty="0">
                <a:solidFill>
                  <a:schemeClr val="bg1"/>
                </a:solidFill>
                <a:latin typeface="Century Gothic" panose="020B0502020202020204" pitchFamily="34" charset="0"/>
              </a:rPr>
              <a:t>Phase 4</a:t>
            </a:r>
          </a:p>
        </p:txBody>
      </p:sp>
      <p:sp>
        <p:nvSpPr>
          <p:cNvPr id="48" name="Rectangle 47">
            <a:extLst>
              <a:ext uri="{FF2B5EF4-FFF2-40B4-BE49-F238E27FC236}">
                <a16:creationId xmlns:a16="http://schemas.microsoft.com/office/drawing/2014/main" id="{4671562F-2AC9-7BA8-F0FF-20717E5A4ACC}"/>
              </a:ext>
            </a:extLst>
          </p:cNvPr>
          <p:cNvSpPr/>
          <p:nvPr/>
        </p:nvSpPr>
        <p:spPr>
          <a:xfrm>
            <a:off x="10048329" y="480768"/>
            <a:ext cx="1903014" cy="285867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63B46838-38A3-4E5B-81CF-B0A448924393}"/>
              </a:ext>
            </a:extLst>
          </p:cNvPr>
          <p:cNvCxnSpPr>
            <a:cxnSpLocks/>
          </p:cNvCxnSpPr>
          <p:nvPr/>
        </p:nvCxnSpPr>
        <p:spPr>
          <a:xfrm>
            <a:off x="10956220" y="3429000"/>
            <a:ext cx="0" cy="758073"/>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53" name="Rectangle: Rounded Corners 52">
            <a:extLst>
              <a:ext uri="{FF2B5EF4-FFF2-40B4-BE49-F238E27FC236}">
                <a16:creationId xmlns:a16="http://schemas.microsoft.com/office/drawing/2014/main" id="{93DAA15E-EF6E-5538-9E58-34716F176F4C}"/>
              </a:ext>
            </a:extLst>
          </p:cNvPr>
          <p:cNvSpPr/>
          <p:nvPr/>
        </p:nvSpPr>
        <p:spPr>
          <a:xfrm rot="5400000">
            <a:off x="10721743" y="-673417"/>
            <a:ext cx="556180" cy="1903015"/>
          </a:xfrm>
          <a:prstGeom prst="roundRect">
            <a:avLst/>
          </a:prstGeom>
          <a:solidFill>
            <a:srgbClr val="763F0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7CF4CF97-6726-B528-E5D2-954D9D73AA96}"/>
              </a:ext>
            </a:extLst>
          </p:cNvPr>
          <p:cNvSpPr txBox="1"/>
          <p:nvPr/>
        </p:nvSpPr>
        <p:spPr>
          <a:xfrm>
            <a:off x="10048327" y="111557"/>
            <a:ext cx="1903015" cy="311079"/>
          </a:xfrm>
          <a:prstGeom prst="rect">
            <a:avLst/>
          </a:prstGeom>
          <a:noFill/>
        </p:spPr>
        <p:txBody>
          <a:bodyPr wrap="square" rtlCol="0">
            <a:spAutoFit/>
          </a:bodyPr>
          <a:lstStyle/>
          <a:p>
            <a:pPr algn="ctr"/>
            <a:r>
              <a:rPr lang="en-US" sz="1400" dirty="0">
                <a:solidFill>
                  <a:schemeClr val="bg1"/>
                </a:solidFill>
                <a:latin typeface="Century Gothic" panose="020B0502020202020204" pitchFamily="34" charset="0"/>
              </a:rPr>
              <a:t>Phase 5</a:t>
            </a:r>
          </a:p>
        </p:txBody>
      </p:sp>
      <p:pic>
        <p:nvPicPr>
          <p:cNvPr id="5" name="Graphic 4" descr="Coffee Beans with solid fill">
            <a:extLst>
              <a:ext uri="{FF2B5EF4-FFF2-40B4-BE49-F238E27FC236}">
                <a16:creationId xmlns:a16="http://schemas.microsoft.com/office/drawing/2014/main" id="{E72114C1-C86A-7B56-159A-6F530161D1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90194" y="6212217"/>
            <a:ext cx="595460" cy="595460"/>
          </a:xfrm>
          <a:prstGeom prst="rect">
            <a:avLst/>
          </a:prstGeom>
        </p:spPr>
      </p:pic>
      <p:grpSp>
        <p:nvGrpSpPr>
          <p:cNvPr id="14" name="Group 13">
            <a:extLst>
              <a:ext uri="{FF2B5EF4-FFF2-40B4-BE49-F238E27FC236}">
                <a16:creationId xmlns:a16="http://schemas.microsoft.com/office/drawing/2014/main" id="{FF696BED-FC5C-8A01-DA61-81259E28B154}"/>
              </a:ext>
            </a:extLst>
          </p:cNvPr>
          <p:cNvGrpSpPr/>
          <p:nvPr/>
        </p:nvGrpSpPr>
        <p:grpSpPr>
          <a:xfrm>
            <a:off x="820879" y="4269884"/>
            <a:ext cx="425091" cy="425091"/>
            <a:chOff x="826195" y="4246682"/>
            <a:chExt cx="425091" cy="425091"/>
          </a:xfrm>
        </p:grpSpPr>
        <p:sp>
          <p:nvSpPr>
            <p:cNvPr id="7" name="Oval 6">
              <a:extLst>
                <a:ext uri="{FF2B5EF4-FFF2-40B4-BE49-F238E27FC236}">
                  <a16:creationId xmlns:a16="http://schemas.microsoft.com/office/drawing/2014/main" id="{B05C55BF-C87D-BD0B-FFB0-0AB9B0BC6877}"/>
                </a:ext>
              </a:extLst>
            </p:cNvPr>
            <p:cNvSpPr/>
            <p:nvPr/>
          </p:nvSpPr>
          <p:spPr>
            <a:xfrm>
              <a:off x="826195" y="4246682"/>
              <a:ext cx="425091" cy="425091"/>
            </a:xfrm>
            <a:prstGeom prst="ellipse">
              <a:avLst/>
            </a:prstGeom>
            <a:solidFill>
              <a:schemeClr val="tx1">
                <a:lumMod val="50000"/>
                <a:lumOff val="50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Latte Cup outline">
              <a:extLst>
                <a:ext uri="{FF2B5EF4-FFF2-40B4-BE49-F238E27FC236}">
                  <a16:creationId xmlns:a16="http://schemas.microsoft.com/office/drawing/2014/main" id="{EF7B2531-665C-5256-3D7E-B9576DC188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9598" y="4270344"/>
              <a:ext cx="377072" cy="377072"/>
            </a:xfrm>
            <a:prstGeom prst="rect">
              <a:avLst/>
            </a:prstGeom>
          </p:spPr>
        </p:pic>
      </p:grpSp>
      <p:sp>
        <p:nvSpPr>
          <p:cNvPr id="58" name="TextBox 57">
            <a:extLst>
              <a:ext uri="{FF2B5EF4-FFF2-40B4-BE49-F238E27FC236}">
                <a16:creationId xmlns:a16="http://schemas.microsoft.com/office/drawing/2014/main" id="{325B9C7D-1B9B-25F4-295E-D67B8F543A02}"/>
              </a:ext>
            </a:extLst>
          </p:cNvPr>
          <p:cNvSpPr txBox="1"/>
          <p:nvPr/>
        </p:nvSpPr>
        <p:spPr>
          <a:xfrm>
            <a:off x="2784712" y="1324596"/>
            <a:ext cx="1800519" cy="323165"/>
          </a:xfrm>
          <a:prstGeom prst="rect">
            <a:avLst/>
          </a:prstGeom>
          <a:noFill/>
        </p:spPr>
        <p:txBody>
          <a:bodyPr wrap="square" rtlCol="0">
            <a:spAutoFit/>
          </a:bodyPr>
          <a:lstStyle/>
          <a:p>
            <a:r>
              <a:rPr lang="en-US" sz="1500" dirty="0">
                <a:solidFill>
                  <a:schemeClr val="tx1">
                    <a:lumMod val="65000"/>
                    <a:lumOff val="35000"/>
                  </a:schemeClr>
                </a:solidFill>
                <a:latin typeface="Century Gothic" panose="020B0502020202020204" pitchFamily="34" charset="0"/>
              </a:rPr>
              <a:t>Description</a:t>
            </a:r>
          </a:p>
        </p:txBody>
      </p:sp>
      <p:sp>
        <p:nvSpPr>
          <p:cNvPr id="59" name="TextBox 58">
            <a:extLst>
              <a:ext uri="{FF2B5EF4-FFF2-40B4-BE49-F238E27FC236}">
                <a16:creationId xmlns:a16="http://schemas.microsoft.com/office/drawing/2014/main" id="{8579E7B2-FF38-BBD0-C10B-AC4F07A9FFDF}"/>
              </a:ext>
            </a:extLst>
          </p:cNvPr>
          <p:cNvSpPr txBox="1"/>
          <p:nvPr/>
        </p:nvSpPr>
        <p:spPr>
          <a:xfrm>
            <a:off x="2757622" y="2693500"/>
            <a:ext cx="1800519" cy="430887"/>
          </a:xfrm>
          <a:prstGeom prst="rect">
            <a:avLst/>
          </a:prstGeom>
          <a:noFill/>
        </p:spPr>
        <p:txBody>
          <a:bodyPr wrap="square" rtlCol="0">
            <a:spAutoFit/>
          </a:bodyPr>
          <a:lstStyle/>
          <a:p>
            <a:r>
              <a:rPr lang="en-US" sz="1100" b="1" dirty="0">
                <a:solidFill>
                  <a:schemeClr val="tx1">
                    <a:lumMod val="65000"/>
                    <a:lumOff val="35000"/>
                  </a:schemeClr>
                </a:solidFill>
                <a:latin typeface="Century Gothic" panose="020B0502020202020204" pitchFamily="34" charset="0"/>
              </a:rPr>
              <a:t>Owner: </a:t>
            </a:r>
            <a:br>
              <a:rPr lang="en-US" sz="1100" b="1" dirty="0">
                <a:solidFill>
                  <a:schemeClr val="tx1">
                    <a:lumMod val="65000"/>
                    <a:lumOff val="35000"/>
                  </a:schemeClr>
                </a:solidFill>
                <a:latin typeface="Century Gothic" panose="020B0502020202020204" pitchFamily="34" charset="0"/>
              </a:rPr>
            </a:br>
            <a:r>
              <a:rPr lang="en-US" sz="1100" b="1" dirty="0">
                <a:solidFill>
                  <a:schemeClr val="tx1">
                    <a:lumMod val="65000"/>
                    <a:lumOff val="35000"/>
                  </a:schemeClr>
                </a:solidFill>
                <a:latin typeface="Century Gothic" panose="020B0502020202020204" pitchFamily="34" charset="0"/>
              </a:rPr>
              <a:t>Name</a:t>
            </a:r>
          </a:p>
        </p:txBody>
      </p:sp>
      <p:sp>
        <p:nvSpPr>
          <p:cNvPr id="60" name="TextBox 59">
            <a:extLst>
              <a:ext uri="{FF2B5EF4-FFF2-40B4-BE49-F238E27FC236}">
                <a16:creationId xmlns:a16="http://schemas.microsoft.com/office/drawing/2014/main" id="{C7FBA2F7-5871-FD86-0305-D6BB5581F6BB}"/>
              </a:ext>
            </a:extLst>
          </p:cNvPr>
          <p:cNvSpPr txBox="1"/>
          <p:nvPr/>
        </p:nvSpPr>
        <p:spPr>
          <a:xfrm>
            <a:off x="5378593" y="1305752"/>
            <a:ext cx="1800519" cy="323165"/>
          </a:xfrm>
          <a:prstGeom prst="rect">
            <a:avLst/>
          </a:prstGeom>
          <a:noFill/>
        </p:spPr>
        <p:txBody>
          <a:bodyPr wrap="square" rtlCol="0">
            <a:spAutoFit/>
          </a:bodyPr>
          <a:lstStyle/>
          <a:p>
            <a:r>
              <a:rPr lang="en-US" sz="1500" dirty="0">
                <a:solidFill>
                  <a:schemeClr val="tx1">
                    <a:lumMod val="65000"/>
                    <a:lumOff val="35000"/>
                  </a:schemeClr>
                </a:solidFill>
                <a:latin typeface="Century Gothic" panose="020B0502020202020204" pitchFamily="34" charset="0"/>
              </a:rPr>
              <a:t>Description</a:t>
            </a:r>
          </a:p>
        </p:txBody>
      </p:sp>
      <p:sp>
        <p:nvSpPr>
          <p:cNvPr id="61" name="TextBox 60">
            <a:extLst>
              <a:ext uri="{FF2B5EF4-FFF2-40B4-BE49-F238E27FC236}">
                <a16:creationId xmlns:a16="http://schemas.microsoft.com/office/drawing/2014/main" id="{46CB5ACB-8D40-3340-0936-BB4B7EA1AB87}"/>
              </a:ext>
            </a:extLst>
          </p:cNvPr>
          <p:cNvSpPr txBox="1"/>
          <p:nvPr/>
        </p:nvSpPr>
        <p:spPr>
          <a:xfrm>
            <a:off x="5351503" y="2674656"/>
            <a:ext cx="1800519" cy="430887"/>
          </a:xfrm>
          <a:prstGeom prst="rect">
            <a:avLst/>
          </a:prstGeom>
          <a:noFill/>
        </p:spPr>
        <p:txBody>
          <a:bodyPr wrap="square" rtlCol="0">
            <a:spAutoFit/>
          </a:bodyPr>
          <a:lstStyle/>
          <a:p>
            <a:r>
              <a:rPr lang="en-US" sz="1100" b="1" dirty="0">
                <a:solidFill>
                  <a:schemeClr val="tx1">
                    <a:lumMod val="65000"/>
                    <a:lumOff val="35000"/>
                  </a:schemeClr>
                </a:solidFill>
                <a:latin typeface="Century Gothic" panose="020B0502020202020204" pitchFamily="34" charset="0"/>
              </a:rPr>
              <a:t>Owner: </a:t>
            </a:r>
            <a:br>
              <a:rPr lang="en-US" sz="1100" b="1" dirty="0">
                <a:solidFill>
                  <a:schemeClr val="tx1">
                    <a:lumMod val="65000"/>
                    <a:lumOff val="35000"/>
                  </a:schemeClr>
                </a:solidFill>
                <a:latin typeface="Century Gothic" panose="020B0502020202020204" pitchFamily="34" charset="0"/>
              </a:rPr>
            </a:br>
            <a:r>
              <a:rPr lang="en-US" sz="1100" b="1" dirty="0">
                <a:solidFill>
                  <a:schemeClr val="tx1">
                    <a:lumMod val="65000"/>
                    <a:lumOff val="35000"/>
                  </a:schemeClr>
                </a:solidFill>
                <a:latin typeface="Century Gothic" panose="020B0502020202020204" pitchFamily="34" charset="0"/>
              </a:rPr>
              <a:t>Name</a:t>
            </a:r>
          </a:p>
        </p:txBody>
      </p:sp>
      <p:sp>
        <p:nvSpPr>
          <p:cNvPr id="62" name="TextBox 61">
            <a:extLst>
              <a:ext uri="{FF2B5EF4-FFF2-40B4-BE49-F238E27FC236}">
                <a16:creationId xmlns:a16="http://schemas.microsoft.com/office/drawing/2014/main" id="{5627F79E-817A-5EE5-512F-7EB7783919E1}"/>
              </a:ext>
            </a:extLst>
          </p:cNvPr>
          <p:cNvSpPr txBox="1"/>
          <p:nvPr/>
        </p:nvSpPr>
        <p:spPr>
          <a:xfrm>
            <a:off x="7824801" y="1305752"/>
            <a:ext cx="1800519" cy="323165"/>
          </a:xfrm>
          <a:prstGeom prst="rect">
            <a:avLst/>
          </a:prstGeom>
          <a:noFill/>
        </p:spPr>
        <p:txBody>
          <a:bodyPr wrap="square" rtlCol="0">
            <a:spAutoFit/>
          </a:bodyPr>
          <a:lstStyle/>
          <a:p>
            <a:r>
              <a:rPr lang="en-US" sz="1500" dirty="0">
                <a:solidFill>
                  <a:schemeClr val="tx1">
                    <a:lumMod val="65000"/>
                    <a:lumOff val="35000"/>
                  </a:schemeClr>
                </a:solidFill>
                <a:latin typeface="Century Gothic" panose="020B0502020202020204" pitchFamily="34" charset="0"/>
              </a:rPr>
              <a:t>Description</a:t>
            </a:r>
          </a:p>
        </p:txBody>
      </p:sp>
      <p:sp>
        <p:nvSpPr>
          <p:cNvPr id="63" name="TextBox 62">
            <a:extLst>
              <a:ext uri="{FF2B5EF4-FFF2-40B4-BE49-F238E27FC236}">
                <a16:creationId xmlns:a16="http://schemas.microsoft.com/office/drawing/2014/main" id="{9D363116-C077-FC7C-850F-FF97FD6BCA3E}"/>
              </a:ext>
            </a:extLst>
          </p:cNvPr>
          <p:cNvSpPr txBox="1"/>
          <p:nvPr/>
        </p:nvSpPr>
        <p:spPr>
          <a:xfrm>
            <a:off x="7797711" y="2674656"/>
            <a:ext cx="1800519" cy="430887"/>
          </a:xfrm>
          <a:prstGeom prst="rect">
            <a:avLst/>
          </a:prstGeom>
          <a:noFill/>
        </p:spPr>
        <p:txBody>
          <a:bodyPr wrap="square" rtlCol="0">
            <a:spAutoFit/>
          </a:bodyPr>
          <a:lstStyle/>
          <a:p>
            <a:r>
              <a:rPr lang="en-US" sz="1100" b="1" dirty="0">
                <a:solidFill>
                  <a:schemeClr val="tx1">
                    <a:lumMod val="65000"/>
                    <a:lumOff val="35000"/>
                  </a:schemeClr>
                </a:solidFill>
                <a:latin typeface="Century Gothic" panose="020B0502020202020204" pitchFamily="34" charset="0"/>
              </a:rPr>
              <a:t>Owner: </a:t>
            </a:r>
            <a:br>
              <a:rPr lang="en-US" sz="1100" b="1" dirty="0">
                <a:solidFill>
                  <a:schemeClr val="tx1">
                    <a:lumMod val="65000"/>
                    <a:lumOff val="35000"/>
                  </a:schemeClr>
                </a:solidFill>
                <a:latin typeface="Century Gothic" panose="020B0502020202020204" pitchFamily="34" charset="0"/>
              </a:rPr>
            </a:br>
            <a:r>
              <a:rPr lang="en-US" sz="1100" b="1" dirty="0">
                <a:solidFill>
                  <a:schemeClr val="tx1">
                    <a:lumMod val="65000"/>
                    <a:lumOff val="35000"/>
                  </a:schemeClr>
                </a:solidFill>
                <a:latin typeface="Century Gothic" panose="020B0502020202020204" pitchFamily="34" charset="0"/>
              </a:rPr>
              <a:t>Name</a:t>
            </a:r>
          </a:p>
        </p:txBody>
      </p:sp>
      <p:sp>
        <p:nvSpPr>
          <p:cNvPr id="64" name="TextBox 63">
            <a:extLst>
              <a:ext uri="{FF2B5EF4-FFF2-40B4-BE49-F238E27FC236}">
                <a16:creationId xmlns:a16="http://schemas.microsoft.com/office/drawing/2014/main" id="{76970507-D006-D7BF-D26E-9E692B15A5BF}"/>
              </a:ext>
            </a:extLst>
          </p:cNvPr>
          <p:cNvSpPr txBox="1"/>
          <p:nvPr/>
        </p:nvSpPr>
        <p:spPr>
          <a:xfrm>
            <a:off x="10180949" y="1297967"/>
            <a:ext cx="1800519" cy="323165"/>
          </a:xfrm>
          <a:prstGeom prst="rect">
            <a:avLst/>
          </a:prstGeom>
          <a:noFill/>
        </p:spPr>
        <p:txBody>
          <a:bodyPr wrap="square" rtlCol="0">
            <a:spAutoFit/>
          </a:bodyPr>
          <a:lstStyle/>
          <a:p>
            <a:r>
              <a:rPr lang="en-US" sz="1500" dirty="0">
                <a:solidFill>
                  <a:schemeClr val="tx1">
                    <a:lumMod val="65000"/>
                    <a:lumOff val="35000"/>
                  </a:schemeClr>
                </a:solidFill>
                <a:latin typeface="Century Gothic" panose="020B0502020202020204" pitchFamily="34" charset="0"/>
              </a:rPr>
              <a:t>Description</a:t>
            </a:r>
          </a:p>
        </p:txBody>
      </p:sp>
      <p:sp>
        <p:nvSpPr>
          <p:cNvPr id="65" name="TextBox 64">
            <a:extLst>
              <a:ext uri="{FF2B5EF4-FFF2-40B4-BE49-F238E27FC236}">
                <a16:creationId xmlns:a16="http://schemas.microsoft.com/office/drawing/2014/main" id="{87CE33DC-EBE8-B02B-05B0-B7C05E02230E}"/>
              </a:ext>
            </a:extLst>
          </p:cNvPr>
          <p:cNvSpPr txBox="1"/>
          <p:nvPr/>
        </p:nvSpPr>
        <p:spPr>
          <a:xfrm>
            <a:off x="10153859" y="2666871"/>
            <a:ext cx="1800519" cy="430887"/>
          </a:xfrm>
          <a:prstGeom prst="rect">
            <a:avLst/>
          </a:prstGeom>
          <a:noFill/>
        </p:spPr>
        <p:txBody>
          <a:bodyPr wrap="square" rtlCol="0">
            <a:spAutoFit/>
          </a:bodyPr>
          <a:lstStyle/>
          <a:p>
            <a:r>
              <a:rPr lang="en-US" sz="1100" b="1" dirty="0">
                <a:solidFill>
                  <a:schemeClr val="tx1">
                    <a:lumMod val="65000"/>
                    <a:lumOff val="35000"/>
                  </a:schemeClr>
                </a:solidFill>
                <a:latin typeface="Century Gothic" panose="020B0502020202020204" pitchFamily="34" charset="0"/>
              </a:rPr>
              <a:t>Owner: </a:t>
            </a:r>
            <a:br>
              <a:rPr lang="en-US" sz="1100" b="1" dirty="0">
                <a:solidFill>
                  <a:schemeClr val="tx1">
                    <a:lumMod val="65000"/>
                    <a:lumOff val="35000"/>
                  </a:schemeClr>
                </a:solidFill>
                <a:latin typeface="Century Gothic" panose="020B0502020202020204" pitchFamily="34" charset="0"/>
              </a:rPr>
            </a:br>
            <a:r>
              <a:rPr lang="en-US" sz="1100" b="1" dirty="0">
                <a:solidFill>
                  <a:schemeClr val="tx1">
                    <a:lumMod val="65000"/>
                    <a:lumOff val="35000"/>
                  </a:schemeClr>
                </a:solidFill>
                <a:latin typeface="Century Gothic" panose="020B0502020202020204" pitchFamily="34" charset="0"/>
              </a:rPr>
              <a:t>Name</a:t>
            </a:r>
          </a:p>
        </p:txBody>
      </p:sp>
      <p:grpSp>
        <p:nvGrpSpPr>
          <p:cNvPr id="66" name="Group 65">
            <a:extLst>
              <a:ext uri="{FF2B5EF4-FFF2-40B4-BE49-F238E27FC236}">
                <a16:creationId xmlns:a16="http://schemas.microsoft.com/office/drawing/2014/main" id="{BA481029-DF0E-900B-532F-7CD854A398E6}"/>
              </a:ext>
            </a:extLst>
          </p:cNvPr>
          <p:cNvGrpSpPr/>
          <p:nvPr/>
        </p:nvGrpSpPr>
        <p:grpSpPr>
          <a:xfrm>
            <a:off x="3422667" y="4245527"/>
            <a:ext cx="425091" cy="425091"/>
            <a:chOff x="826195" y="4246682"/>
            <a:chExt cx="425091" cy="425091"/>
          </a:xfrm>
        </p:grpSpPr>
        <p:sp>
          <p:nvSpPr>
            <p:cNvPr id="67" name="Oval 66">
              <a:extLst>
                <a:ext uri="{FF2B5EF4-FFF2-40B4-BE49-F238E27FC236}">
                  <a16:creationId xmlns:a16="http://schemas.microsoft.com/office/drawing/2014/main" id="{F25F1E57-5573-7433-BBAC-DDED66903793}"/>
                </a:ext>
              </a:extLst>
            </p:cNvPr>
            <p:cNvSpPr/>
            <p:nvPr/>
          </p:nvSpPr>
          <p:spPr>
            <a:xfrm>
              <a:off x="826195" y="4246682"/>
              <a:ext cx="425091" cy="425091"/>
            </a:xfrm>
            <a:prstGeom prst="ellipse">
              <a:avLst/>
            </a:prstGeom>
            <a:solidFill>
              <a:schemeClr val="tx1">
                <a:lumMod val="50000"/>
                <a:lumOff val="50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Graphic 67" descr="Latte Cup outline">
              <a:extLst>
                <a:ext uri="{FF2B5EF4-FFF2-40B4-BE49-F238E27FC236}">
                  <a16:creationId xmlns:a16="http://schemas.microsoft.com/office/drawing/2014/main" id="{4990C87F-BB8A-6F78-BF25-A067AC3B1F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9598" y="4270344"/>
              <a:ext cx="377072" cy="377072"/>
            </a:xfrm>
            <a:prstGeom prst="rect">
              <a:avLst/>
            </a:prstGeom>
          </p:spPr>
        </p:pic>
      </p:grpSp>
      <p:grpSp>
        <p:nvGrpSpPr>
          <p:cNvPr id="69" name="Group 68">
            <a:extLst>
              <a:ext uri="{FF2B5EF4-FFF2-40B4-BE49-F238E27FC236}">
                <a16:creationId xmlns:a16="http://schemas.microsoft.com/office/drawing/2014/main" id="{43CD34C8-DA9E-3E73-BA97-927B98A6A123}"/>
              </a:ext>
            </a:extLst>
          </p:cNvPr>
          <p:cNvGrpSpPr/>
          <p:nvPr/>
        </p:nvGrpSpPr>
        <p:grpSpPr>
          <a:xfrm>
            <a:off x="5970205" y="4221170"/>
            <a:ext cx="425091" cy="425091"/>
            <a:chOff x="826195" y="4246682"/>
            <a:chExt cx="425091" cy="425091"/>
          </a:xfrm>
        </p:grpSpPr>
        <p:sp>
          <p:nvSpPr>
            <p:cNvPr id="70" name="Oval 69">
              <a:extLst>
                <a:ext uri="{FF2B5EF4-FFF2-40B4-BE49-F238E27FC236}">
                  <a16:creationId xmlns:a16="http://schemas.microsoft.com/office/drawing/2014/main" id="{4540D15C-BF49-063A-122D-3C8D120331B5}"/>
                </a:ext>
              </a:extLst>
            </p:cNvPr>
            <p:cNvSpPr/>
            <p:nvPr/>
          </p:nvSpPr>
          <p:spPr>
            <a:xfrm>
              <a:off x="826195" y="4246682"/>
              <a:ext cx="425091" cy="425091"/>
            </a:xfrm>
            <a:prstGeom prst="ellipse">
              <a:avLst/>
            </a:prstGeom>
            <a:solidFill>
              <a:schemeClr val="tx1">
                <a:lumMod val="50000"/>
                <a:lumOff val="50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 name="Graphic 70" descr="Latte Cup outline">
              <a:extLst>
                <a:ext uri="{FF2B5EF4-FFF2-40B4-BE49-F238E27FC236}">
                  <a16:creationId xmlns:a16="http://schemas.microsoft.com/office/drawing/2014/main" id="{60758578-FD2E-9FCE-7F94-EE11DF837D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9598" y="4270344"/>
              <a:ext cx="377072" cy="377072"/>
            </a:xfrm>
            <a:prstGeom prst="rect">
              <a:avLst/>
            </a:prstGeom>
          </p:spPr>
        </p:pic>
      </p:grpSp>
      <p:grpSp>
        <p:nvGrpSpPr>
          <p:cNvPr id="72" name="Group 71">
            <a:extLst>
              <a:ext uri="{FF2B5EF4-FFF2-40B4-BE49-F238E27FC236}">
                <a16:creationId xmlns:a16="http://schemas.microsoft.com/office/drawing/2014/main" id="{31E01446-7552-7956-F70B-7D4B91A011CE}"/>
              </a:ext>
            </a:extLst>
          </p:cNvPr>
          <p:cNvGrpSpPr/>
          <p:nvPr/>
        </p:nvGrpSpPr>
        <p:grpSpPr>
          <a:xfrm>
            <a:off x="8390563" y="4221170"/>
            <a:ext cx="425091" cy="425091"/>
            <a:chOff x="826195" y="4246682"/>
            <a:chExt cx="425091" cy="425091"/>
          </a:xfrm>
        </p:grpSpPr>
        <p:sp>
          <p:nvSpPr>
            <p:cNvPr id="73" name="Oval 72">
              <a:extLst>
                <a:ext uri="{FF2B5EF4-FFF2-40B4-BE49-F238E27FC236}">
                  <a16:creationId xmlns:a16="http://schemas.microsoft.com/office/drawing/2014/main" id="{AA3C94F8-56FA-95DE-E477-59116EF71B00}"/>
                </a:ext>
              </a:extLst>
            </p:cNvPr>
            <p:cNvSpPr/>
            <p:nvPr/>
          </p:nvSpPr>
          <p:spPr>
            <a:xfrm>
              <a:off x="826195" y="4246682"/>
              <a:ext cx="425091" cy="425091"/>
            </a:xfrm>
            <a:prstGeom prst="ellipse">
              <a:avLst/>
            </a:prstGeom>
            <a:solidFill>
              <a:schemeClr val="tx1">
                <a:lumMod val="50000"/>
                <a:lumOff val="50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4" name="Graphic 73" descr="Latte Cup outline">
              <a:extLst>
                <a:ext uri="{FF2B5EF4-FFF2-40B4-BE49-F238E27FC236}">
                  <a16:creationId xmlns:a16="http://schemas.microsoft.com/office/drawing/2014/main" id="{0A0D91F1-0F2B-E0AA-6F06-BAFC9EB738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9598" y="4270344"/>
              <a:ext cx="377072" cy="377072"/>
            </a:xfrm>
            <a:prstGeom prst="rect">
              <a:avLst/>
            </a:prstGeom>
          </p:spPr>
        </p:pic>
      </p:grpSp>
      <p:grpSp>
        <p:nvGrpSpPr>
          <p:cNvPr id="75" name="Group 74">
            <a:extLst>
              <a:ext uri="{FF2B5EF4-FFF2-40B4-BE49-F238E27FC236}">
                <a16:creationId xmlns:a16="http://schemas.microsoft.com/office/drawing/2014/main" id="{A00A2B8F-4385-39CA-8EE7-1E98655222D2}"/>
              </a:ext>
            </a:extLst>
          </p:cNvPr>
          <p:cNvGrpSpPr/>
          <p:nvPr/>
        </p:nvGrpSpPr>
        <p:grpSpPr>
          <a:xfrm>
            <a:off x="10743674" y="4196813"/>
            <a:ext cx="425091" cy="425091"/>
            <a:chOff x="826195" y="4246682"/>
            <a:chExt cx="425091" cy="425091"/>
          </a:xfrm>
        </p:grpSpPr>
        <p:sp>
          <p:nvSpPr>
            <p:cNvPr id="76" name="Oval 75">
              <a:extLst>
                <a:ext uri="{FF2B5EF4-FFF2-40B4-BE49-F238E27FC236}">
                  <a16:creationId xmlns:a16="http://schemas.microsoft.com/office/drawing/2014/main" id="{9ABF86D3-083B-8342-4FC2-99440FCD6F3B}"/>
                </a:ext>
              </a:extLst>
            </p:cNvPr>
            <p:cNvSpPr/>
            <p:nvPr/>
          </p:nvSpPr>
          <p:spPr>
            <a:xfrm>
              <a:off x="826195" y="4246682"/>
              <a:ext cx="425091" cy="425091"/>
            </a:xfrm>
            <a:prstGeom prst="ellipse">
              <a:avLst/>
            </a:prstGeom>
            <a:solidFill>
              <a:schemeClr val="tx1">
                <a:lumMod val="50000"/>
                <a:lumOff val="50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7" name="Graphic 76" descr="Latte Cup outline">
              <a:extLst>
                <a:ext uri="{FF2B5EF4-FFF2-40B4-BE49-F238E27FC236}">
                  <a16:creationId xmlns:a16="http://schemas.microsoft.com/office/drawing/2014/main" id="{078867BD-BFF3-73F3-987F-0A936DD468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9598" y="4270344"/>
              <a:ext cx="377072" cy="377072"/>
            </a:xfrm>
            <a:prstGeom prst="rect">
              <a:avLst/>
            </a:prstGeom>
          </p:spPr>
        </p:pic>
      </p:grpSp>
      <p:sp>
        <p:nvSpPr>
          <p:cNvPr id="78" name="TextBox 77">
            <a:extLst>
              <a:ext uri="{FF2B5EF4-FFF2-40B4-BE49-F238E27FC236}">
                <a16:creationId xmlns:a16="http://schemas.microsoft.com/office/drawing/2014/main" id="{756470E4-6783-37E6-DD15-A261DB6C3D02}"/>
              </a:ext>
            </a:extLst>
          </p:cNvPr>
          <p:cNvSpPr txBox="1"/>
          <p:nvPr/>
        </p:nvSpPr>
        <p:spPr>
          <a:xfrm>
            <a:off x="3007723" y="5277861"/>
            <a:ext cx="1253765" cy="311079"/>
          </a:xfrm>
          <a:prstGeom prst="rect">
            <a:avLst/>
          </a:prstGeom>
          <a:noFill/>
        </p:spPr>
        <p:txBody>
          <a:bodyPr wrap="square" rtlCol="0">
            <a:spAutoFit/>
          </a:bodyPr>
          <a:lstStyle/>
          <a:p>
            <a:pPr algn="ctr"/>
            <a:r>
              <a:rPr lang="en-US" sz="1400" b="1" dirty="0">
                <a:solidFill>
                  <a:schemeClr val="tx1">
                    <a:lumMod val="65000"/>
                    <a:lumOff val="35000"/>
                  </a:schemeClr>
                </a:solidFill>
                <a:latin typeface="Century Gothic" panose="020B0502020202020204" pitchFamily="34" charset="0"/>
              </a:rPr>
              <a:t>Timeframe</a:t>
            </a:r>
          </a:p>
        </p:txBody>
      </p:sp>
      <p:sp>
        <p:nvSpPr>
          <p:cNvPr id="79" name="TextBox 78">
            <a:extLst>
              <a:ext uri="{FF2B5EF4-FFF2-40B4-BE49-F238E27FC236}">
                <a16:creationId xmlns:a16="http://schemas.microsoft.com/office/drawing/2014/main" id="{FAC82B09-E238-A044-BE1B-6E1FA0AE0B7A}"/>
              </a:ext>
            </a:extLst>
          </p:cNvPr>
          <p:cNvSpPr txBox="1"/>
          <p:nvPr/>
        </p:nvSpPr>
        <p:spPr>
          <a:xfrm>
            <a:off x="5555261" y="5267234"/>
            <a:ext cx="1253765" cy="311079"/>
          </a:xfrm>
          <a:prstGeom prst="rect">
            <a:avLst/>
          </a:prstGeom>
          <a:noFill/>
        </p:spPr>
        <p:txBody>
          <a:bodyPr wrap="square" rtlCol="0">
            <a:spAutoFit/>
          </a:bodyPr>
          <a:lstStyle/>
          <a:p>
            <a:pPr algn="ctr"/>
            <a:r>
              <a:rPr lang="en-US" sz="1400" b="1" dirty="0">
                <a:solidFill>
                  <a:schemeClr val="tx1">
                    <a:lumMod val="65000"/>
                    <a:lumOff val="35000"/>
                  </a:schemeClr>
                </a:solidFill>
                <a:latin typeface="Century Gothic" panose="020B0502020202020204" pitchFamily="34" charset="0"/>
              </a:rPr>
              <a:t>Timeframe</a:t>
            </a:r>
          </a:p>
        </p:txBody>
      </p:sp>
      <p:sp>
        <p:nvSpPr>
          <p:cNvPr id="80" name="TextBox 79">
            <a:extLst>
              <a:ext uri="{FF2B5EF4-FFF2-40B4-BE49-F238E27FC236}">
                <a16:creationId xmlns:a16="http://schemas.microsoft.com/office/drawing/2014/main" id="{D02DCB3A-4880-CA62-5ED1-BB8AD807DC60}"/>
              </a:ext>
            </a:extLst>
          </p:cNvPr>
          <p:cNvSpPr txBox="1"/>
          <p:nvPr/>
        </p:nvSpPr>
        <p:spPr>
          <a:xfrm>
            <a:off x="7975619" y="5239517"/>
            <a:ext cx="1253765" cy="311079"/>
          </a:xfrm>
          <a:prstGeom prst="rect">
            <a:avLst/>
          </a:prstGeom>
          <a:noFill/>
        </p:spPr>
        <p:txBody>
          <a:bodyPr wrap="square" rtlCol="0">
            <a:spAutoFit/>
          </a:bodyPr>
          <a:lstStyle/>
          <a:p>
            <a:pPr algn="ctr"/>
            <a:r>
              <a:rPr lang="en-US" sz="1400" b="1" dirty="0">
                <a:solidFill>
                  <a:schemeClr val="tx1">
                    <a:lumMod val="65000"/>
                    <a:lumOff val="35000"/>
                  </a:schemeClr>
                </a:solidFill>
                <a:latin typeface="Century Gothic" panose="020B0502020202020204" pitchFamily="34" charset="0"/>
              </a:rPr>
              <a:t>Timeframe</a:t>
            </a:r>
          </a:p>
        </p:txBody>
      </p:sp>
      <p:sp>
        <p:nvSpPr>
          <p:cNvPr id="81" name="TextBox 80">
            <a:extLst>
              <a:ext uri="{FF2B5EF4-FFF2-40B4-BE49-F238E27FC236}">
                <a16:creationId xmlns:a16="http://schemas.microsoft.com/office/drawing/2014/main" id="{628B1055-D888-BD3A-87D5-1A525046C3B2}"/>
              </a:ext>
            </a:extLst>
          </p:cNvPr>
          <p:cNvSpPr txBox="1"/>
          <p:nvPr/>
        </p:nvSpPr>
        <p:spPr>
          <a:xfrm>
            <a:off x="10328730" y="5203833"/>
            <a:ext cx="1253765" cy="311079"/>
          </a:xfrm>
          <a:prstGeom prst="rect">
            <a:avLst/>
          </a:prstGeom>
          <a:noFill/>
        </p:spPr>
        <p:txBody>
          <a:bodyPr wrap="square" rtlCol="0">
            <a:spAutoFit/>
          </a:bodyPr>
          <a:lstStyle/>
          <a:p>
            <a:pPr algn="ctr"/>
            <a:r>
              <a:rPr lang="en-US" sz="1400" b="1" dirty="0">
                <a:solidFill>
                  <a:schemeClr val="tx1">
                    <a:lumMod val="65000"/>
                    <a:lumOff val="35000"/>
                  </a:schemeClr>
                </a:solidFill>
                <a:latin typeface="Century Gothic" panose="020B0502020202020204" pitchFamily="34" charset="0"/>
              </a:rPr>
              <a:t>Timeframe</a:t>
            </a:r>
          </a:p>
        </p:txBody>
      </p:sp>
    </p:spTree>
    <p:extLst>
      <p:ext uri="{BB962C8B-B14F-4D97-AF65-F5344CB8AC3E}">
        <p14:creationId xmlns:p14="http://schemas.microsoft.com/office/powerpoint/2010/main" val="1968721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9D8E2-40F6-B989-C725-9BF6888CEE4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5D3B034-5B0D-F714-0F94-38A468AD0A47}"/>
              </a:ext>
            </a:extLst>
          </p:cNvPr>
          <p:cNvSpPr/>
          <p:nvPr/>
        </p:nvSpPr>
        <p:spPr>
          <a:xfrm>
            <a:off x="0" y="6096842"/>
            <a:ext cx="12192000" cy="809638"/>
          </a:xfrm>
          <a:prstGeom prst="rect">
            <a:avLst/>
          </a:prstGeom>
          <a:solidFill>
            <a:srgbClr val="763F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CFAA8E0-096C-21AE-632A-8C40AAF52C12}"/>
              </a:ext>
            </a:extLst>
          </p:cNvPr>
          <p:cNvSpPr txBox="1"/>
          <p:nvPr/>
        </p:nvSpPr>
        <p:spPr>
          <a:xfrm>
            <a:off x="0" y="6291727"/>
            <a:ext cx="8389399" cy="430887"/>
          </a:xfrm>
          <a:prstGeom prst="rect">
            <a:avLst/>
          </a:prstGeom>
          <a:noFill/>
        </p:spPr>
        <p:txBody>
          <a:bodyPr wrap="square" rtlCol="0">
            <a:spAutoFit/>
          </a:bodyPr>
          <a:lstStyle/>
          <a:p>
            <a:r>
              <a:rPr lang="en-US" sz="2200" b="1" dirty="0">
                <a:solidFill>
                  <a:schemeClr val="bg1"/>
                </a:solidFill>
                <a:latin typeface="Century Gothic" panose="020B0502020202020204" pitchFamily="34" charset="0"/>
              </a:rPr>
              <a:t>6</a:t>
            </a:r>
            <a:r>
              <a:rPr lang="en-US" sz="2200" dirty="0">
                <a:solidFill>
                  <a:schemeClr val="bg1"/>
                </a:solidFill>
                <a:latin typeface="Century Gothic" panose="020B0502020202020204" pitchFamily="34" charset="0"/>
              </a:rPr>
              <a:t> Startup Costs and Investment</a:t>
            </a:r>
          </a:p>
        </p:txBody>
      </p:sp>
      <p:graphicFrame>
        <p:nvGraphicFramePr>
          <p:cNvPr id="7" name="Table 6">
            <a:extLst>
              <a:ext uri="{FF2B5EF4-FFF2-40B4-BE49-F238E27FC236}">
                <a16:creationId xmlns:a16="http://schemas.microsoft.com/office/drawing/2014/main" id="{7C32664D-2350-5E92-166F-93995A58C3D6}"/>
              </a:ext>
            </a:extLst>
          </p:cNvPr>
          <p:cNvGraphicFramePr>
            <a:graphicFrameLocks noGrp="1"/>
          </p:cNvGraphicFramePr>
          <p:nvPr>
            <p:extLst>
              <p:ext uri="{D42A27DB-BD31-4B8C-83A1-F6EECF244321}">
                <p14:modId xmlns:p14="http://schemas.microsoft.com/office/powerpoint/2010/main" val="1740313892"/>
              </p:ext>
            </p:extLst>
          </p:nvPr>
        </p:nvGraphicFramePr>
        <p:xfrm>
          <a:off x="209484" y="281726"/>
          <a:ext cx="11773032" cy="4270138"/>
        </p:xfrm>
        <a:graphic>
          <a:graphicData uri="http://schemas.openxmlformats.org/drawingml/2006/table">
            <a:tbl>
              <a:tblPr firstRow="1" firstCol="1" bandRow="1"/>
              <a:tblGrid>
                <a:gridCol w="4722830">
                  <a:extLst>
                    <a:ext uri="{9D8B030D-6E8A-4147-A177-3AD203B41FA5}">
                      <a16:colId xmlns:a16="http://schemas.microsoft.com/office/drawing/2014/main" val="379159066"/>
                    </a:ext>
                  </a:extLst>
                </a:gridCol>
                <a:gridCol w="2865748">
                  <a:extLst>
                    <a:ext uri="{9D8B030D-6E8A-4147-A177-3AD203B41FA5}">
                      <a16:colId xmlns:a16="http://schemas.microsoft.com/office/drawing/2014/main" val="1456173260"/>
                    </a:ext>
                  </a:extLst>
                </a:gridCol>
                <a:gridCol w="2055044">
                  <a:extLst>
                    <a:ext uri="{9D8B030D-6E8A-4147-A177-3AD203B41FA5}">
                      <a16:colId xmlns:a16="http://schemas.microsoft.com/office/drawing/2014/main" val="3952565475"/>
                    </a:ext>
                  </a:extLst>
                </a:gridCol>
                <a:gridCol w="2129410">
                  <a:extLst>
                    <a:ext uri="{9D8B030D-6E8A-4147-A177-3AD203B41FA5}">
                      <a16:colId xmlns:a16="http://schemas.microsoft.com/office/drawing/2014/main" val="248021517"/>
                    </a:ext>
                  </a:extLst>
                </a:gridCol>
              </a:tblGrid>
              <a:tr h="527899">
                <a:tc>
                  <a:txBody>
                    <a:bodyPr/>
                    <a:lstStyle/>
                    <a:p>
                      <a:pPr marL="0" marR="0">
                        <a:lnSpc>
                          <a:spcPct val="115000"/>
                        </a:lnSpc>
                        <a:spcAft>
                          <a:spcPts val="800"/>
                        </a:spcAft>
                        <a:buNone/>
                      </a:pPr>
                      <a:r>
                        <a:rPr lang="en-US" sz="1800" b="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Service / Item</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lumMod val="65000"/>
                        <a:lumOff val="35000"/>
                      </a:schemeClr>
                    </a:solidFill>
                  </a:tcPr>
                </a:tc>
                <a:tc>
                  <a:txBody>
                    <a:bodyPr/>
                    <a:lstStyle/>
                    <a:p>
                      <a:pPr marL="0" marR="0" algn="ctr">
                        <a:lnSpc>
                          <a:spcPct val="115000"/>
                        </a:lnSpc>
                        <a:spcAft>
                          <a:spcPts val="800"/>
                        </a:spcAft>
                        <a:buNone/>
                      </a:pPr>
                      <a:r>
                        <a:rPr lang="en-US" sz="1800" b="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Quantity / Period</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lumMod val="65000"/>
                        <a:lumOff val="35000"/>
                      </a:schemeClr>
                    </a:solidFill>
                  </a:tcPr>
                </a:tc>
                <a:tc>
                  <a:txBody>
                    <a:bodyPr/>
                    <a:lstStyle/>
                    <a:p>
                      <a:pPr marL="0" marR="0" algn="ctr">
                        <a:lnSpc>
                          <a:spcPct val="115000"/>
                        </a:lnSpc>
                        <a:spcAft>
                          <a:spcPts val="800"/>
                        </a:spcAft>
                        <a:buNone/>
                      </a:pPr>
                      <a:r>
                        <a:rPr lang="en-US" sz="1800" b="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Unit Cost</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lumMod val="65000"/>
                        <a:lumOff val="35000"/>
                      </a:schemeClr>
                    </a:solidFill>
                  </a:tcPr>
                </a:tc>
                <a:tc>
                  <a:txBody>
                    <a:bodyPr/>
                    <a:lstStyle/>
                    <a:p>
                      <a:pPr marL="0" marR="0" algn="ctr">
                        <a:lnSpc>
                          <a:spcPct val="115000"/>
                        </a:lnSpc>
                        <a:spcAft>
                          <a:spcPts val="800"/>
                        </a:spcAft>
                        <a:buNone/>
                      </a:pPr>
                      <a:r>
                        <a:rPr lang="en-US" sz="1800" b="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Line Total</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2869120268"/>
                  </a:ext>
                </a:extLst>
              </a:tr>
              <a:tr h="758468">
                <a:tc>
                  <a:txBody>
                    <a:bodyPr/>
                    <a:lstStyle/>
                    <a:p>
                      <a:pPr marL="0" marR="0">
                        <a:lnSpc>
                          <a:spcPct val="115000"/>
                        </a:lnSpc>
                        <a:spcAft>
                          <a:spcPts val="800"/>
                        </a:spcAft>
                        <a:buNone/>
                      </a:pPr>
                      <a:r>
                        <a:rPr lang="en-US" sz="1600" b="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Equipment and Features</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AF9D3"/>
                    </a:solidFill>
                  </a:tcPr>
                </a:tc>
                <a:tc>
                  <a:txBody>
                    <a:bodyPr/>
                    <a:lstStyle/>
                    <a:p>
                      <a:pPr marL="0" marR="0" algn="ctr">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algn="ctr">
                        <a:lnSpc>
                          <a:spcPct val="115000"/>
                        </a:lnSpc>
                        <a:spcAft>
                          <a:spcPts val="800"/>
                        </a:spcAft>
                        <a:buNone/>
                      </a:pPr>
                      <a:r>
                        <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algn="ctr">
                        <a:lnSpc>
                          <a:spcPct val="115000"/>
                        </a:lnSpc>
                        <a:spcAft>
                          <a:spcPts val="800"/>
                        </a:spcAft>
                        <a:buNone/>
                      </a:pPr>
                      <a:r>
                        <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579970926"/>
                  </a:ext>
                </a:extLst>
              </a:tr>
              <a:tr h="758468">
                <a:tc>
                  <a:txBody>
                    <a:bodyPr/>
                    <a:lstStyle/>
                    <a:p>
                      <a:pPr marL="0" marR="0">
                        <a:lnSpc>
                          <a:spcPct val="115000"/>
                        </a:lnSpc>
                        <a:spcAft>
                          <a:spcPts val="800"/>
                        </a:spcAft>
                        <a:buNone/>
                      </a:pPr>
                      <a:r>
                        <a:rPr lang="en-US" sz="1600" b="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Lease and Renovation</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AF9D3"/>
                    </a:solidFill>
                  </a:tcPr>
                </a:tc>
                <a:tc>
                  <a:txBody>
                    <a:bodyPr/>
                    <a:lstStyle/>
                    <a:p>
                      <a:pPr marL="0" marR="0" algn="ctr">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algn="ctr">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algn="ctr">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1850947"/>
                  </a:ext>
                </a:extLst>
              </a:tr>
              <a:tr h="758468">
                <a:tc>
                  <a:txBody>
                    <a:bodyPr/>
                    <a:lstStyle/>
                    <a:p>
                      <a:pPr marL="0" marR="0">
                        <a:lnSpc>
                          <a:spcPct val="115000"/>
                        </a:lnSpc>
                        <a:spcAft>
                          <a:spcPts val="800"/>
                        </a:spcAft>
                        <a:buNone/>
                      </a:pPr>
                      <a:r>
                        <a:rPr lang="en-US" sz="1600" b="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Staffing and Training</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AF9D3"/>
                    </a:solidFill>
                  </a:tcPr>
                </a:tc>
                <a:tc>
                  <a:txBody>
                    <a:bodyPr/>
                    <a:lstStyle/>
                    <a:p>
                      <a:pPr marL="0" marR="0" algn="ctr">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algn="ctr">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algn="ctr">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131225106"/>
                  </a:ext>
                </a:extLst>
              </a:tr>
              <a:tr h="758468">
                <a:tc>
                  <a:txBody>
                    <a:bodyPr/>
                    <a:lstStyle/>
                    <a:p>
                      <a:pPr marL="0" marR="0">
                        <a:lnSpc>
                          <a:spcPct val="115000"/>
                        </a:lnSpc>
                        <a:spcAft>
                          <a:spcPts val="800"/>
                        </a:spcAft>
                        <a:buNone/>
                      </a:pPr>
                      <a:r>
                        <a:rPr lang="en-US" sz="1600" b="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Initial Inventory</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AF9D3"/>
                    </a:solidFill>
                  </a:tcPr>
                </a:tc>
                <a:tc>
                  <a:txBody>
                    <a:bodyPr/>
                    <a:lstStyle/>
                    <a:p>
                      <a:pPr marL="0" marR="0" algn="ctr">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algn="ctr">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algn="ctr">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93981807"/>
                  </a:ext>
                </a:extLst>
              </a:tr>
              <a:tr h="708367">
                <a:tc>
                  <a:txBody>
                    <a:bodyPr/>
                    <a:lstStyle/>
                    <a:p>
                      <a:pPr marL="0" marR="0" algn="r">
                        <a:lnSpc>
                          <a:spcPct val="115000"/>
                        </a:lnSpc>
                        <a:spcAft>
                          <a:spcPts val="800"/>
                        </a:spcAft>
                        <a:buNone/>
                      </a:pPr>
                      <a:r>
                        <a:rPr lang="en-US" sz="1600" b="1"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Total Investment</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Aft>
                          <a:spcPts val="800"/>
                        </a:spcAft>
                        <a:buNone/>
                      </a:pPr>
                      <a:endParaRPr lang="en-US" sz="1600"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Aft>
                          <a:spcPts val="800"/>
                        </a:spcAft>
                        <a:buNone/>
                      </a:pPr>
                      <a:r>
                        <a:rPr lang="en-US" sz="1600" b="1" kern="1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77071756"/>
                  </a:ext>
                </a:extLst>
              </a:tr>
            </a:tbl>
          </a:graphicData>
        </a:graphic>
      </p:graphicFrame>
      <p:sp>
        <p:nvSpPr>
          <p:cNvPr id="5" name="TextBox 4">
            <a:extLst>
              <a:ext uri="{FF2B5EF4-FFF2-40B4-BE49-F238E27FC236}">
                <a16:creationId xmlns:a16="http://schemas.microsoft.com/office/drawing/2014/main" id="{35037F64-E167-40E0-C878-4F4FDE0014CD}"/>
              </a:ext>
            </a:extLst>
          </p:cNvPr>
          <p:cNvSpPr txBox="1"/>
          <p:nvPr/>
        </p:nvSpPr>
        <p:spPr>
          <a:xfrm>
            <a:off x="282803" y="5074588"/>
            <a:ext cx="11773032" cy="369332"/>
          </a:xfrm>
          <a:prstGeom prst="rect">
            <a:avLst/>
          </a:prstGeom>
          <a:noFill/>
        </p:spPr>
        <p:txBody>
          <a:bodyPr wrap="square" rtlCol="0">
            <a:spAutoFit/>
          </a:bodyPr>
          <a:lstStyle/>
          <a:p>
            <a:r>
              <a:rPr lang="en-US" sz="1600" b="1" dirty="0">
                <a:solidFill>
                  <a:schemeClr val="tx1">
                    <a:lumMod val="65000"/>
                    <a:lumOff val="35000"/>
                  </a:schemeClr>
                </a:solidFill>
                <a:latin typeface="Century Gothic" panose="020B0502020202020204" pitchFamily="34" charset="0"/>
              </a:rPr>
              <a:t>Payment Terms: </a:t>
            </a:r>
            <a:r>
              <a:rPr lang="en-US" sz="1800" dirty="0">
                <a:solidFill>
                  <a:schemeClr val="tx1">
                    <a:lumMod val="65000"/>
                    <a:lumOff val="35000"/>
                  </a:schemeClr>
                </a:solidFill>
                <a:effectLst/>
                <a:latin typeface="Century Gothic" panose="020B0502020202020204" pitchFamily="34" charset="0"/>
                <a:ea typeface="Calibri" panose="020F0502020204030204" pitchFamily="34" charset="0"/>
                <a:cs typeface="Times New Roman" panose="02020603050405020304" pitchFamily="18" charset="0"/>
              </a:rPr>
              <a:t>Description ...</a:t>
            </a:r>
            <a:endParaRPr lang="en-US" sz="1600" b="1" dirty="0">
              <a:solidFill>
                <a:schemeClr val="tx1">
                  <a:lumMod val="65000"/>
                  <a:lumOff val="35000"/>
                </a:schemeClr>
              </a:solidFill>
              <a:latin typeface="Century Gothic" panose="020B0502020202020204" pitchFamily="34" charset="0"/>
            </a:endParaRPr>
          </a:p>
        </p:txBody>
      </p:sp>
      <p:pic>
        <p:nvPicPr>
          <p:cNvPr id="8" name="Graphic 7" descr="Coffee Beans with solid fill">
            <a:extLst>
              <a:ext uri="{FF2B5EF4-FFF2-40B4-BE49-F238E27FC236}">
                <a16:creationId xmlns:a16="http://schemas.microsoft.com/office/drawing/2014/main" id="{C99F9DCA-AA20-3DF7-E5BF-CC8C78C025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90194" y="6212217"/>
            <a:ext cx="595460" cy="595460"/>
          </a:xfrm>
          <a:prstGeom prst="rect">
            <a:avLst/>
          </a:prstGeom>
        </p:spPr>
      </p:pic>
    </p:spTree>
    <p:extLst>
      <p:ext uri="{BB962C8B-B14F-4D97-AF65-F5344CB8AC3E}">
        <p14:creationId xmlns:p14="http://schemas.microsoft.com/office/powerpoint/2010/main" val="1994122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244F6-0FF8-2585-272F-5F443F75F686}"/>
            </a:ext>
          </a:extLst>
        </p:cNvPr>
        <p:cNvGrpSpPr/>
        <p:nvPr/>
      </p:nvGrpSpPr>
      <p:grpSpPr>
        <a:xfrm>
          <a:off x="0" y="0"/>
          <a:ext cx="0" cy="0"/>
          <a:chOff x="0" y="0"/>
          <a:chExt cx="0" cy="0"/>
        </a:xfrm>
      </p:grpSpPr>
      <p:pic>
        <p:nvPicPr>
          <p:cNvPr id="7" name="Picture 6" descr="Beige canvas background">
            <a:extLst>
              <a:ext uri="{FF2B5EF4-FFF2-40B4-BE49-F238E27FC236}">
                <a16:creationId xmlns:a16="http://schemas.microsoft.com/office/drawing/2014/main" id="{D2BB227B-A713-E0DB-BF30-C26FCC3E0D83}"/>
              </a:ext>
            </a:extLst>
          </p:cNvPr>
          <p:cNvPicPr>
            <a:picLocks noChangeAspect="1"/>
          </p:cNvPicPr>
          <p:nvPr/>
        </p:nvPicPr>
        <p:blipFill>
          <a:blip r:embed="rId2">
            <a:extLst>
              <a:ext uri="{28A0092B-C50C-407E-A947-70E740481C1C}">
                <a14:useLocalDpi xmlns:a14="http://schemas.microsoft.com/office/drawing/2010/main" val="0"/>
              </a:ext>
            </a:extLst>
          </a:blip>
          <a:srcRect r="1451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4DA99A2-EACE-8E6D-514D-953475347EAA}"/>
              </a:ext>
            </a:extLst>
          </p:cNvPr>
          <p:cNvSpPr/>
          <p:nvPr/>
        </p:nvSpPr>
        <p:spPr>
          <a:xfrm>
            <a:off x="0" y="6096842"/>
            <a:ext cx="12192000" cy="809638"/>
          </a:xfrm>
          <a:prstGeom prst="rect">
            <a:avLst/>
          </a:prstGeom>
          <a:solidFill>
            <a:srgbClr val="763F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4613E1C-7139-203A-75BB-B16FBAC3360F}"/>
              </a:ext>
            </a:extLst>
          </p:cNvPr>
          <p:cNvSpPr txBox="1"/>
          <p:nvPr/>
        </p:nvSpPr>
        <p:spPr>
          <a:xfrm>
            <a:off x="0" y="6291727"/>
            <a:ext cx="8389399" cy="430887"/>
          </a:xfrm>
          <a:prstGeom prst="rect">
            <a:avLst/>
          </a:prstGeom>
          <a:noFill/>
        </p:spPr>
        <p:txBody>
          <a:bodyPr wrap="square" rtlCol="0">
            <a:spAutoFit/>
          </a:bodyPr>
          <a:lstStyle/>
          <a:p>
            <a:r>
              <a:rPr lang="en-US" sz="2200" b="1" dirty="0">
                <a:solidFill>
                  <a:schemeClr val="bg1"/>
                </a:solidFill>
                <a:latin typeface="Century Gothic" panose="020B0502020202020204" pitchFamily="34" charset="0"/>
              </a:rPr>
              <a:t>7</a:t>
            </a:r>
            <a:r>
              <a:rPr lang="en-US" sz="2200" dirty="0">
                <a:solidFill>
                  <a:schemeClr val="bg1"/>
                </a:solidFill>
                <a:latin typeface="Century Gothic" panose="020B0502020202020204" pitchFamily="34" charset="0"/>
              </a:rPr>
              <a:t> Timeline</a:t>
            </a:r>
          </a:p>
        </p:txBody>
      </p:sp>
      <p:cxnSp>
        <p:nvCxnSpPr>
          <p:cNvPr id="8" name="Straight Arrow Connector 7">
            <a:extLst>
              <a:ext uri="{FF2B5EF4-FFF2-40B4-BE49-F238E27FC236}">
                <a16:creationId xmlns:a16="http://schemas.microsoft.com/office/drawing/2014/main" id="{119F29E4-7C69-AF9C-5A10-5867D284DC45}"/>
              </a:ext>
            </a:extLst>
          </p:cNvPr>
          <p:cNvCxnSpPr>
            <a:cxnSpLocks/>
          </p:cNvCxnSpPr>
          <p:nvPr/>
        </p:nvCxnSpPr>
        <p:spPr>
          <a:xfrm>
            <a:off x="414779" y="151883"/>
            <a:ext cx="0" cy="5756367"/>
          </a:xfrm>
          <a:prstGeom prst="straightConnector1">
            <a:avLst/>
          </a:prstGeom>
          <a:ln w="28575">
            <a:solidFill>
              <a:schemeClr val="tx1">
                <a:lumMod val="65000"/>
                <a:lumOff val="3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Teardrop 20">
            <a:extLst>
              <a:ext uri="{FF2B5EF4-FFF2-40B4-BE49-F238E27FC236}">
                <a16:creationId xmlns:a16="http://schemas.microsoft.com/office/drawing/2014/main" id="{13A40A7D-45CA-4345-7423-4CC214E0477E}"/>
              </a:ext>
            </a:extLst>
          </p:cNvPr>
          <p:cNvSpPr/>
          <p:nvPr/>
        </p:nvSpPr>
        <p:spPr>
          <a:xfrm>
            <a:off x="182629" y="429020"/>
            <a:ext cx="232150" cy="228303"/>
          </a:xfrm>
          <a:prstGeom prst="teardrop">
            <a:avLst/>
          </a:prstGeom>
          <a:solidFill>
            <a:srgbClr val="5C4C1E"/>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CBFAB929-9620-819D-2FD4-24A6CC028117}"/>
              </a:ext>
            </a:extLst>
          </p:cNvPr>
          <p:cNvSpPr txBox="1"/>
          <p:nvPr/>
        </p:nvSpPr>
        <p:spPr>
          <a:xfrm>
            <a:off x="7695216" y="96058"/>
            <a:ext cx="1903015" cy="311079"/>
          </a:xfrm>
          <a:prstGeom prst="rect">
            <a:avLst/>
          </a:prstGeom>
          <a:noFill/>
        </p:spPr>
        <p:txBody>
          <a:bodyPr wrap="square" rtlCol="0">
            <a:spAutoFit/>
          </a:bodyPr>
          <a:lstStyle/>
          <a:p>
            <a:pPr algn="ctr"/>
            <a:r>
              <a:rPr lang="en-US" sz="1400" dirty="0">
                <a:solidFill>
                  <a:schemeClr val="bg1"/>
                </a:solidFill>
                <a:latin typeface="Century Gothic" panose="020B0502020202020204" pitchFamily="34" charset="0"/>
              </a:rPr>
              <a:t>Phase4</a:t>
            </a:r>
          </a:p>
        </p:txBody>
      </p:sp>
      <p:sp>
        <p:nvSpPr>
          <p:cNvPr id="58" name="Rectangle: Rounded Corners 57">
            <a:extLst>
              <a:ext uri="{FF2B5EF4-FFF2-40B4-BE49-F238E27FC236}">
                <a16:creationId xmlns:a16="http://schemas.microsoft.com/office/drawing/2014/main" id="{F83E5BEA-46A1-CE19-0B4B-12D893D1A8AE}"/>
              </a:ext>
            </a:extLst>
          </p:cNvPr>
          <p:cNvSpPr/>
          <p:nvPr/>
        </p:nvSpPr>
        <p:spPr>
          <a:xfrm>
            <a:off x="810704" y="355884"/>
            <a:ext cx="11198667" cy="461914"/>
          </a:xfrm>
          <a:prstGeom prst="roundRect">
            <a:avLst/>
          </a:prstGeom>
          <a:solidFill>
            <a:srgbClr val="5C4C1E"/>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18449B13-C02B-5581-9B73-259689DB1DD1}"/>
              </a:ext>
            </a:extLst>
          </p:cNvPr>
          <p:cNvSpPr txBox="1"/>
          <p:nvPr/>
        </p:nvSpPr>
        <p:spPr>
          <a:xfrm>
            <a:off x="879079" y="443113"/>
            <a:ext cx="11130289" cy="307777"/>
          </a:xfrm>
          <a:prstGeom prst="rect">
            <a:avLst/>
          </a:prstGeom>
          <a:noFill/>
        </p:spPr>
        <p:txBody>
          <a:bodyPr wrap="square" rtlCol="0">
            <a:spAutoFit/>
          </a:bodyPr>
          <a:lstStyle/>
          <a:p>
            <a:r>
              <a:rPr lang="en-US" sz="1400" b="1" dirty="0">
                <a:solidFill>
                  <a:schemeClr val="bg1"/>
                </a:solidFill>
                <a:latin typeface="Century Gothic" panose="020B0502020202020204" pitchFamily="34" charset="0"/>
              </a:rPr>
              <a:t>MM/DD/YY  |  Milestone: </a:t>
            </a:r>
            <a:r>
              <a:rPr lang="en-US" sz="14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Notes and description</a:t>
            </a:r>
            <a:endParaRPr lang="en-US" sz="1400" b="1" dirty="0">
              <a:solidFill>
                <a:schemeClr val="bg1"/>
              </a:solidFill>
              <a:latin typeface="Century Gothic" panose="020B0502020202020204" pitchFamily="34" charset="0"/>
            </a:endParaRPr>
          </a:p>
        </p:txBody>
      </p:sp>
      <p:sp>
        <p:nvSpPr>
          <p:cNvPr id="61" name="Teardrop 60">
            <a:extLst>
              <a:ext uri="{FF2B5EF4-FFF2-40B4-BE49-F238E27FC236}">
                <a16:creationId xmlns:a16="http://schemas.microsoft.com/office/drawing/2014/main" id="{04C04E6A-BD2D-6EF4-65B9-91BFF0C7CC9D}"/>
              </a:ext>
            </a:extLst>
          </p:cNvPr>
          <p:cNvSpPr/>
          <p:nvPr/>
        </p:nvSpPr>
        <p:spPr>
          <a:xfrm>
            <a:off x="182629" y="1505247"/>
            <a:ext cx="232150" cy="228303"/>
          </a:xfrm>
          <a:prstGeom prst="teardrop">
            <a:avLst/>
          </a:prstGeom>
          <a:solidFill>
            <a:srgbClr val="7C6628"/>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1379844F-4AC8-2418-B23F-71BC046746BA}"/>
              </a:ext>
            </a:extLst>
          </p:cNvPr>
          <p:cNvSpPr/>
          <p:nvPr/>
        </p:nvSpPr>
        <p:spPr>
          <a:xfrm>
            <a:off x="810704" y="1432111"/>
            <a:ext cx="11198667" cy="461914"/>
          </a:xfrm>
          <a:prstGeom prst="roundRect">
            <a:avLst/>
          </a:prstGeom>
          <a:solidFill>
            <a:srgbClr val="7C6628"/>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6DF78029-F0FE-BF4C-52F3-6BD45FCDE00E}"/>
              </a:ext>
            </a:extLst>
          </p:cNvPr>
          <p:cNvSpPr txBox="1"/>
          <p:nvPr/>
        </p:nvSpPr>
        <p:spPr>
          <a:xfrm>
            <a:off x="879079" y="1519340"/>
            <a:ext cx="11130289" cy="307777"/>
          </a:xfrm>
          <a:prstGeom prst="rect">
            <a:avLst/>
          </a:prstGeom>
          <a:noFill/>
        </p:spPr>
        <p:txBody>
          <a:bodyPr wrap="square" rtlCol="0">
            <a:spAutoFit/>
          </a:bodyPr>
          <a:lstStyle/>
          <a:p>
            <a:r>
              <a:rPr lang="en-US" sz="1400" b="1" dirty="0">
                <a:solidFill>
                  <a:schemeClr val="bg1"/>
                </a:solidFill>
                <a:latin typeface="Century Gothic" panose="020B0502020202020204" pitchFamily="34" charset="0"/>
              </a:rPr>
              <a:t>MM/DD/YY  |  Milestone: </a:t>
            </a:r>
            <a:r>
              <a:rPr lang="en-US" sz="14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Notes and description </a:t>
            </a:r>
            <a:endParaRPr lang="en-US" sz="1400" b="1" dirty="0">
              <a:solidFill>
                <a:schemeClr val="bg1"/>
              </a:solidFill>
              <a:latin typeface="Century Gothic" panose="020B0502020202020204" pitchFamily="34" charset="0"/>
            </a:endParaRPr>
          </a:p>
        </p:txBody>
      </p:sp>
      <p:sp>
        <p:nvSpPr>
          <p:cNvPr id="64" name="Teardrop 63">
            <a:extLst>
              <a:ext uri="{FF2B5EF4-FFF2-40B4-BE49-F238E27FC236}">
                <a16:creationId xmlns:a16="http://schemas.microsoft.com/office/drawing/2014/main" id="{CEFC1667-7CB4-6755-8C3E-ADDBA66703E1}"/>
              </a:ext>
            </a:extLst>
          </p:cNvPr>
          <p:cNvSpPr/>
          <p:nvPr/>
        </p:nvSpPr>
        <p:spPr>
          <a:xfrm>
            <a:off x="182629" y="2654610"/>
            <a:ext cx="232150" cy="228303"/>
          </a:xfrm>
          <a:prstGeom prst="teardrop">
            <a:avLst/>
          </a:prstGeom>
          <a:solidFill>
            <a:srgbClr val="9F833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B6E48F04-585F-303D-B7C2-375845C1429B}"/>
              </a:ext>
            </a:extLst>
          </p:cNvPr>
          <p:cNvSpPr/>
          <p:nvPr/>
        </p:nvSpPr>
        <p:spPr>
          <a:xfrm>
            <a:off x="810704" y="2581474"/>
            <a:ext cx="11198667" cy="461914"/>
          </a:xfrm>
          <a:prstGeom prst="roundRect">
            <a:avLst/>
          </a:prstGeom>
          <a:solidFill>
            <a:srgbClr val="9F8333"/>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25F4B095-DCC6-E929-4FD6-B6AFE5F4CBEB}"/>
              </a:ext>
            </a:extLst>
          </p:cNvPr>
          <p:cNvSpPr txBox="1"/>
          <p:nvPr/>
        </p:nvSpPr>
        <p:spPr>
          <a:xfrm>
            <a:off x="879079" y="2668703"/>
            <a:ext cx="11130289" cy="307777"/>
          </a:xfrm>
          <a:prstGeom prst="rect">
            <a:avLst/>
          </a:prstGeom>
          <a:noFill/>
        </p:spPr>
        <p:txBody>
          <a:bodyPr wrap="square" rtlCol="0">
            <a:spAutoFit/>
          </a:bodyPr>
          <a:lstStyle/>
          <a:p>
            <a:r>
              <a:rPr lang="en-US" sz="1400" b="1" dirty="0">
                <a:solidFill>
                  <a:schemeClr val="bg1"/>
                </a:solidFill>
                <a:latin typeface="Century Gothic" panose="020B0502020202020204" pitchFamily="34" charset="0"/>
              </a:rPr>
              <a:t>MM/DD/YY  |  Milestone: </a:t>
            </a:r>
            <a:r>
              <a:rPr lang="en-US" sz="14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Notes and description </a:t>
            </a:r>
            <a:endParaRPr lang="en-US" sz="1400" b="1" dirty="0">
              <a:solidFill>
                <a:schemeClr val="bg1"/>
              </a:solidFill>
              <a:latin typeface="Century Gothic" panose="020B0502020202020204" pitchFamily="34" charset="0"/>
            </a:endParaRPr>
          </a:p>
        </p:txBody>
      </p:sp>
      <p:sp>
        <p:nvSpPr>
          <p:cNvPr id="67" name="Teardrop 66">
            <a:extLst>
              <a:ext uri="{FF2B5EF4-FFF2-40B4-BE49-F238E27FC236}">
                <a16:creationId xmlns:a16="http://schemas.microsoft.com/office/drawing/2014/main" id="{35AB2FF2-B89F-FF33-ADEA-82C950936D91}"/>
              </a:ext>
            </a:extLst>
          </p:cNvPr>
          <p:cNvSpPr/>
          <p:nvPr/>
        </p:nvSpPr>
        <p:spPr>
          <a:xfrm>
            <a:off x="182629" y="3817236"/>
            <a:ext cx="232150" cy="228303"/>
          </a:xfrm>
          <a:prstGeom prst="teardrop">
            <a:avLst/>
          </a:prstGeom>
          <a:solidFill>
            <a:srgbClr val="BA993C"/>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47139A4F-F8F6-52FD-3A56-6B17E4B78365}"/>
              </a:ext>
            </a:extLst>
          </p:cNvPr>
          <p:cNvSpPr/>
          <p:nvPr/>
        </p:nvSpPr>
        <p:spPr>
          <a:xfrm>
            <a:off x="810704" y="3744100"/>
            <a:ext cx="11198667" cy="461914"/>
          </a:xfrm>
          <a:prstGeom prst="roundRect">
            <a:avLst/>
          </a:prstGeom>
          <a:solidFill>
            <a:srgbClr val="BA993C"/>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E4DE4289-7F80-7037-5352-B85A914C9F27}"/>
              </a:ext>
            </a:extLst>
          </p:cNvPr>
          <p:cNvSpPr txBox="1"/>
          <p:nvPr/>
        </p:nvSpPr>
        <p:spPr>
          <a:xfrm>
            <a:off x="879079" y="3831329"/>
            <a:ext cx="11130289" cy="307777"/>
          </a:xfrm>
          <a:prstGeom prst="rect">
            <a:avLst/>
          </a:prstGeom>
          <a:noFill/>
        </p:spPr>
        <p:txBody>
          <a:bodyPr wrap="square" rtlCol="0">
            <a:spAutoFit/>
          </a:bodyPr>
          <a:lstStyle/>
          <a:p>
            <a:r>
              <a:rPr lang="en-US" sz="1400" b="1" dirty="0">
                <a:solidFill>
                  <a:schemeClr val="bg1"/>
                </a:solidFill>
                <a:latin typeface="Century Gothic" panose="020B0502020202020204" pitchFamily="34" charset="0"/>
              </a:rPr>
              <a:t>MM/DD/YY  |  Milestone: </a:t>
            </a:r>
            <a:r>
              <a:rPr lang="en-US" sz="14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Notes and description </a:t>
            </a:r>
            <a:endParaRPr lang="en-US" sz="1400" b="1" dirty="0">
              <a:solidFill>
                <a:schemeClr val="bg1"/>
              </a:solidFill>
              <a:latin typeface="Century Gothic" panose="020B0502020202020204" pitchFamily="34" charset="0"/>
            </a:endParaRPr>
          </a:p>
        </p:txBody>
      </p:sp>
      <p:sp>
        <p:nvSpPr>
          <p:cNvPr id="70" name="Teardrop 69">
            <a:extLst>
              <a:ext uri="{FF2B5EF4-FFF2-40B4-BE49-F238E27FC236}">
                <a16:creationId xmlns:a16="http://schemas.microsoft.com/office/drawing/2014/main" id="{AF7473F9-249B-09C4-7D80-0C18BF8CFB8C}"/>
              </a:ext>
            </a:extLst>
          </p:cNvPr>
          <p:cNvSpPr/>
          <p:nvPr/>
        </p:nvSpPr>
        <p:spPr>
          <a:xfrm>
            <a:off x="182626" y="4852006"/>
            <a:ext cx="232150" cy="228303"/>
          </a:xfrm>
          <a:prstGeom prst="teardrop">
            <a:avLst/>
          </a:prstGeom>
          <a:solidFill>
            <a:srgbClr val="CDB265"/>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B86835F9-E707-3ADB-DEA5-5278F2D523A7}"/>
              </a:ext>
            </a:extLst>
          </p:cNvPr>
          <p:cNvSpPr/>
          <p:nvPr/>
        </p:nvSpPr>
        <p:spPr>
          <a:xfrm>
            <a:off x="810701" y="4778870"/>
            <a:ext cx="11198667" cy="461914"/>
          </a:xfrm>
          <a:prstGeom prst="roundRect">
            <a:avLst/>
          </a:prstGeom>
          <a:solidFill>
            <a:srgbClr val="CDB265"/>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3D274BB7-A271-8D83-3244-0DF675A8E314}"/>
              </a:ext>
            </a:extLst>
          </p:cNvPr>
          <p:cNvSpPr txBox="1"/>
          <p:nvPr/>
        </p:nvSpPr>
        <p:spPr>
          <a:xfrm>
            <a:off x="879076" y="4866099"/>
            <a:ext cx="11130289" cy="307777"/>
          </a:xfrm>
          <a:prstGeom prst="rect">
            <a:avLst/>
          </a:prstGeom>
          <a:noFill/>
        </p:spPr>
        <p:txBody>
          <a:bodyPr wrap="square" rtlCol="0">
            <a:spAutoFit/>
          </a:bodyPr>
          <a:lstStyle/>
          <a:p>
            <a:r>
              <a:rPr lang="en-US" sz="1400" b="1" dirty="0">
                <a:solidFill>
                  <a:schemeClr val="bg1"/>
                </a:solidFill>
                <a:latin typeface="Century Gothic" panose="020B0502020202020204" pitchFamily="34" charset="0"/>
              </a:rPr>
              <a:t>MM/DD/YY  |  Milestone: </a:t>
            </a:r>
            <a:r>
              <a:rPr lang="en-US" sz="14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Notes and description </a:t>
            </a:r>
            <a:endParaRPr lang="en-US" sz="1400" b="1" dirty="0">
              <a:solidFill>
                <a:schemeClr val="bg1"/>
              </a:solidFill>
              <a:latin typeface="Century Gothic" panose="020B0502020202020204" pitchFamily="34" charset="0"/>
            </a:endParaRPr>
          </a:p>
        </p:txBody>
      </p:sp>
      <p:sp>
        <p:nvSpPr>
          <p:cNvPr id="75" name="TextBox 74">
            <a:extLst>
              <a:ext uri="{FF2B5EF4-FFF2-40B4-BE49-F238E27FC236}">
                <a16:creationId xmlns:a16="http://schemas.microsoft.com/office/drawing/2014/main" id="{9D258135-C9EA-2EB5-D5E9-414AE8ECAE04}"/>
              </a:ext>
            </a:extLst>
          </p:cNvPr>
          <p:cNvSpPr txBox="1"/>
          <p:nvPr/>
        </p:nvSpPr>
        <p:spPr>
          <a:xfrm>
            <a:off x="646926" y="5351680"/>
            <a:ext cx="8389399" cy="553998"/>
          </a:xfrm>
          <a:prstGeom prst="rect">
            <a:avLst/>
          </a:prstGeom>
          <a:noFill/>
        </p:spPr>
        <p:txBody>
          <a:bodyPr wrap="square" rtlCol="0">
            <a:spAutoFit/>
          </a:bodyPr>
          <a:lstStyle/>
          <a:p>
            <a:r>
              <a:rPr lang="en-US" sz="3000" dirty="0">
                <a:solidFill>
                  <a:schemeClr val="tx1">
                    <a:lumMod val="65000"/>
                    <a:lumOff val="35000"/>
                  </a:schemeClr>
                </a:solidFill>
                <a:latin typeface="Century Gothic" panose="020B0502020202020204" pitchFamily="34" charset="0"/>
              </a:rPr>
              <a:t>Milestones and Target Dates</a:t>
            </a:r>
          </a:p>
        </p:txBody>
      </p:sp>
      <p:pic>
        <p:nvPicPr>
          <p:cNvPr id="5" name="Graphic 4" descr="Coffee Beans with solid fill">
            <a:extLst>
              <a:ext uri="{FF2B5EF4-FFF2-40B4-BE49-F238E27FC236}">
                <a16:creationId xmlns:a16="http://schemas.microsoft.com/office/drawing/2014/main" id="{7C55EBD5-D141-B26F-C635-94918FF452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0194" y="6212217"/>
            <a:ext cx="595460" cy="595460"/>
          </a:xfrm>
          <a:prstGeom prst="rect">
            <a:avLst/>
          </a:prstGeom>
        </p:spPr>
      </p:pic>
    </p:spTree>
    <p:extLst>
      <p:ext uri="{BB962C8B-B14F-4D97-AF65-F5344CB8AC3E}">
        <p14:creationId xmlns:p14="http://schemas.microsoft.com/office/powerpoint/2010/main" val="28301875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97</TotalTime>
  <Words>437</Words>
  <Application>Microsoft Office PowerPoint</Application>
  <PresentationFormat>Widescreen</PresentationFormat>
  <Paragraphs>115</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Aptos Display</vt:lpstr>
      <vt:lpstr>Arial</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Walsh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Dunlevy, Bess</dc:creator>
  <cp:lastModifiedBy>Bess</cp:lastModifiedBy>
  <cp:revision>6</cp:revision>
  <dcterms:created xsi:type="dcterms:W3CDTF">2025-05-29T13:39:50Z</dcterms:created>
  <dcterms:modified xsi:type="dcterms:W3CDTF">2025-05-31T13:14:47Z</dcterms:modified>
</cp:coreProperties>
</file>