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96" r:id="rId6"/>
    <p:sldId id="297" r:id="rId7"/>
    <p:sldId id="298" r:id="rId8"/>
    <p:sldId id="299" r:id="rId9"/>
    <p:sldId id="300" r:id="rId10"/>
    <p:sldId id="301" r:id="rId11"/>
    <p:sldId id="302" r:id="rId12"/>
    <p:sldId id="303" r:id="rId13"/>
    <p:sldId id="29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3CD"/>
    <a:srgbClr val="EEB500"/>
    <a:srgbClr val="E3E335"/>
    <a:srgbClr val="FAF9D3"/>
    <a:srgbClr val="E2F3FA"/>
    <a:srgbClr val="BEE3F4"/>
    <a:srgbClr val="9A9715"/>
    <a:srgbClr val="39AC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3F596B-E187-4D90-993F-AA176E76E143}" v="4" dt="2025-06-24T22:03:17.4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94660"/>
  </p:normalViewPr>
  <p:slideViewPr>
    <p:cSldViewPr snapToGrid="0">
      <p:cViewPr>
        <p:scale>
          <a:sx n="100" d="100"/>
          <a:sy n="100" d="100"/>
        </p:scale>
        <p:origin x="702" y="6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5A3F596B-E187-4D90-993F-AA176E76E143}"/>
    <pc:docChg chg="undo custSel modSld">
      <pc:chgData name="Bess Dunlevy" userId="dd4b9a8537dbe9d0" providerId="LiveId" clId="{5A3F596B-E187-4D90-993F-AA176E76E143}" dt="2025-06-26T23:40:39.925" v="26" actId="478"/>
      <pc:docMkLst>
        <pc:docMk/>
      </pc:docMkLst>
      <pc:sldChg chg="addSp delSp modSp mod">
        <pc:chgData name="Bess Dunlevy" userId="dd4b9a8537dbe9d0" providerId="LiveId" clId="{5A3F596B-E187-4D90-993F-AA176E76E143}" dt="2025-06-26T23:40:39.925" v="26" actId="478"/>
        <pc:sldMkLst>
          <pc:docMk/>
          <pc:sldMk cId="1889534648" sldId="256"/>
        </pc:sldMkLst>
        <pc:spChg chg="add del">
          <ac:chgData name="Bess Dunlevy" userId="dd4b9a8537dbe9d0" providerId="LiveId" clId="{5A3F596B-E187-4D90-993F-AA176E76E143}" dt="2025-06-26T23:40:39.925" v="26" actId="478"/>
          <ac:spMkLst>
            <pc:docMk/>
            <pc:sldMk cId="1889534648" sldId="256"/>
            <ac:spMk id="4" creationId="{256D91EC-DE0E-49EA-2DF6-E75B3753A105}"/>
          </ac:spMkLst>
        </pc:spChg>
        <pc:picChg chg="add mod">
          <ac:chgData name="Bess Dunlevy" userId="dd4b9a8537dbe9d0" providerId="LiveId" clId="{5A3F596B-E187-4D90-993F-AA176E76E143}" dt="2025-06-24T22:02:10.868" v="3" actId="1076"/>
          <ac:picMkLst>
            <pc:docMk/>
            <pc:sldMk cId="1889534648" sldId="256"/>
            <ac:picMk id="2" creationId="{2E11D5DC-247C-CD68-2DEA-9498862F9F44}"/>
          </ac:picMkLst>
        </pc:picChg>
      </pc:sldChg>
      <pc:sldChg chg="addSp delSp modSp mod">
        <pc:chgData name="Bess Dunlevy" userId="dd4b9a8537dbe9d0" providerId="LiveId" clId="{5A3F596B-E187-4D90-993F-AA176E76E143}" dt="2025-06-24T22:02:21.713" v="9" actId="1076"/>
        <pc:sldMkLst>
          <pc:docMk/>
          <pc:sldMk cId="4073460643" sldId="257"/>
        </pc:sldMkLst>
        <pc:spChg chg="mod">
          <ac:chgData name="Bess Dunlevy" userId="dd4b9a8537dbe9d0" providerId="LiveId" clId="{5A3F596B-E187-4D90-993F-AA176E76E143}" dt="2025-06-24T22:02:18.949" v="8" actId="1076"/>
          <ac:spMkLst>
            <pc:docMk/>
            <pc:sldMk cId="4073460643" sldId="257"/>
            <ac:spMk id="2" creationId="{86BD65F5-1230-5DC2-1B10-DEBA57FCA47D}"/>
          </ac:spMkLst>
        </pc:spChg>
        <pc:picChg chg="add mod">
          <ac:chgData name="Bess Dunlevy" userId="dd4b9a8537dbe9d0" providerId="LiveId" clId="{5A3F596B-E187-4D90-993F-AA176E76E143}" dt="2025-06-24T22:02:21.713" v="9" actId="1076"/>
          <ac:picMkLst>
            <pc:docMk/>
            <pc:sldMk cId="4073460643" sldId="257"/>
            <ac:picMk id="8" creationId="{9F1FEC88-4E8F-2E5D-AA98-A7155A7A6C35}"/>
          </ac:picMkLst>
        </pc:picChg>
      </pc:sldChg>
      <pc:sldChg chg="addSp delSp modSp mod">
        <pc:chgData name="Bess Dunlevy" userId="dd4b9a8537dbe9d0" providerId="LiveId" clId="{5A3F596B-E187-4D90-993F-AA176E76E143}" dt="2025-06-24T22:02:30.981" v="13" actId="478"/>
        <pc:sldMkLst>
          <pc:docMk/>
          <pc:sldMk cId="1810707444" sldId="258"/>
        </pc:sldMkLst>
      </pc:sldChg>
      <pc:sldChg chg="delSp mod">
        <pc:chgData name="Bess Dunlevy" userId="dd4b9a8537dbe9d0" providerId="LiveId" clId="{5A3F596B-E187-4D90-993F-AA176E76E143}" dt="2025-06-24T22:02:32.724" v="14" actId="478"/>
        <pc:sldMkLst>
          <pc:docMk/>
          <pc:sldMk cId="1062681940" sldId="259"/>
        </pc:sldMkLst>
      </pc:sldChg>
      <pc:sldChg chg="delSp mod">
        <pc:chgData name="Bess Dunlevy" userId="dd4b9a8537dbe9d0" providerId="LiveId" clId="{5A3F596B-E187-4D90-993F-AA176E76E143}" dt="2025-06-24T22:02:33.989" v="15" actId="478"/>
        <pc:sldMkLst>
          <pc:docMk/>
          <pc:sldMk cId="2311139504" sldId="296"/>
        </pc:sldMkLst>
      </pc:sldChg>
      <pc:sldChg chg="delSp mod">
        <pc:chgData name="Bess Dunlevy" userId="dd4b9a8537dbe9d0" providerId="LiveId" clId="{5A3F596B-E187-4D90-993F-AA176E76E143}" dt="2025-06-24T22:02:35.602" v="16" actId="478"/>
        <pc:sldMkLst>
          <pc:docMk/>
          <pc:sldMk cId="46215085" sldId="297"/>
        </pc:sldMkLst>
      </pc:sldChg>
      <pc:sldChg chg="delSp mod">
        <pc:chgData name="Bess Dunlevy" userId="dd4b9a8537dbe9d0" providerId="LiveId" clId="{5A3F596B-E187-4D90-993F-AA176E76E143}" dt="2025-06-24T22:02:37.282" v="17" actId="478"/>
        <pc:sldMkLst>
          <pc:docMk/>
          <pc:sldMk cId="2878859283" sldId="298"/>
        </pc:sldMkLst>
      </pc:sldChg>
      <pc:sldChg chg="delSp mod">
        <pc:chgData name="Bess Dunlevy" userId="dd4b9a8537dbe9d0" providerId="LiveId" clId="{5A3F596B-E187-4D90-993F-AA176E76E143}" dt="2025-06-24T22:02:39.483" v="18" actId="478"/>
        <pc:sldMkLst>
          <pc:docMk/>
          <pc:sldMk cId="2758868027" sldId="299"/>
        </pc:sldMkLst>
      </pc:sldChg>
      <pc:sldChg chg="delSp mod">
        <pc:chgData name="Bess Dunlevy" userId="dd4b9a8537dbe9d0" providerId="LiveId" clId="{5A3F596B-E187-4D90-993F-AA176E76E143}" dt="2025-06-24T22:02:41.627" v="19" actId="478"/>
        <pc:sldMkLst>
          <pc:docMk/>
          <pc:sldMk cId="1997044807" sldId="300"/>
        </pc:sldMkLst>
      </pc:sldChg>
      <pc:sldChg chg="delSp mod">
        <pc:chgData name="Bess Dunlevy" userId="dd4b9a8537dbe9d0" providerId="LiveId" clId="{5A3F596B-E187-4D90-993F-AA176E76E143}" dt="2025-06-24T22:02:43.531" v="20" actId="478"/>
        <pc:sldMkLst>
          <pc:docMk/>
          <pc:sldMk cId="1616530495" sldId="301"/>
        </pc:sldMkLst>
      </pc:sldChg>
      <pc:sldChg chg="delSp mod">
        <pc:chgData name="Bess Dunlevy" userId="dd4b9a8537dbe9d0" providerId="LiveId" clId="{5A3F596B-E187-4D90-993F-AA176E76E143}" dt="2025-06-24T22:02:45.114" v="21" actId="478"/>
        <pc:sldMkLst>
          <pc:docMk/>
          <pc:sldMk cId="1046922161" sldId="302"/>
        </pc:sldMkLst>
      </pc:sldChg>
      <pc:sldChg chg="addSp delSp modSp mod">
        <pc:chgData name="Bess Dunlevy" userId="dd4b9a8537dbe9d0" providerId="LiveId" clId="{5A3F596B-E187-4D90-993F-AA176E76E143}" dt="2025-06-24T22:03:22.169" v="24" actId="1076"/>
        <pc:sldMkLst>
          <pc:docMk/>
          <pc:sldMk cId="1016939117" sldId="303"/>
        </pc:sldMkLst>
        <pc:spChg chg="mod">
          <ac:chgData name="Bess Dunlevy" userId="dd4b9a8537dbe9d0" providerId="LiveId" clId="{5A3F596B-E187-4D90-993F-AA176E76E143}" dt="2025-06-24T22:03:22.169" v="24" actId="1076"/>
          <ac:spMkLst>
            <pc:docMk/>
            <pc:sldMk cId="1016939117" sldId="303"/>
            <ac:spMk id="2" creationId="{F398F14B-FDBC-FAF3-057C-5E232729FDD6}"/>
          </ac:spMkLst>
        </pc:spChg>
        <pc:spChg chg="mod">
          <ac:chgData name="Bess Dunlevy" userId="dd4b9a8537dbe9d0" providerId="LiveId" clId="{5A3F596B-E187-4D90-993F-AA176E76E143}" dt="2025-06-24T22:03:22.169" v="24" actId="1076"/>
          <ac:spMkLst>
            <pc:docMk/>
            <pc:sldMk cId="1016939117" sldId="303"/>
            <ac:spMk id="3" creationId="{1205E4DB-BEA1-E031-5CF4-C522B999F591}"/>
          </ac:spMkLst>
        </pc:spChg>
        <pc:spChg chg="add mod">
          <ac:chgData name="Bess Dunlevy" userId="dd4b9a8537dbe9d0" providerId="LiveId" clId="{5A3F596B-E187-4D90-993F-AA176E76E143}" dt="2025-06-24T22:03:17.429" v="23"/>
          <ac:spMkLst>
            <pc:docMk/>
            <pc:sldMk cId="1016939117" sldId="303"/>
            <ac:spMk id="6" creationId="{ACD63048-9881-B9DC-0707-6DF09086AAE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93E2C0-3971-4D1E-83B8-3DF9CAC83F93}" type="datetimeFigureOut">
              <a:rPr lang="en-US" smtClean="0"/>
              <a:t>6/26/2025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0B5682-A3FB-4B4A-94D1-CC9DAAFA53AA}" type="slidenum">
              <a:rPr lang="en-US" smtClean="0"/>
              <a:t>‹#›</a:t>
            </a:fld>
            <a:endParaRPr lang="en-US" dirty="0"/>
          </a:p>
        </p:txBody>
      </p:sp>
    </p:spTree>
    <p:extLst>
      <p:ext uri="{BB962C8B-B14F-4D97-AF65-F5344CB8AC3E}">
        <p14:creationId xmlns:p14="http://schemas.microsoft.com/office/powerpoint/2010/main" val="65012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64152-F907-9D7E-FF7D-50B4213E0F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955A58-73F8-14F4-5A60-F5F887C5DB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0B6E83-1ABE-E64E-328C-C0D326004966}"/>
              </a:ext>
            </a:extLst>
          </p:cNvPr>
          <p:cNvSpPr>
            <a:spLocks noGrp="1"/>
          </p:cNvSpPr>
          <p:nvPr>
            <p:ph type="dt" sz="half" idx="10"/>
          </p:nvPr>
        </p:nvSpPr>
        <p:spPr/>
        <p:txBody>
          <a:bodyPr/>
          <a:lstStyle/>
          <a:p>
            <a:fld id="{5213ED28-C258-4B32-86FA-7B9535E15008}" type="datetimeFigureOut">
              <a:rPr lang="en-US" smtClean="0"/>
              <a:t>6/26/2025</a:t>
            </a:fld>
            <a:endParaRPr lang="en-US" dirty="0"/>
          </a:p>
        </p:txBody>
      </p:sp>
      <p:sp>
        <p:nvSpPr>
          <p:cNvPr id="5" name="Footer Placeholder 4">
            <a:extLst>
              <a:ext uri="{FF2B5EF4-FFF2-40B4-BE49-F238E27FC236}">
                <a16:creationId xmlns:a16="http://schemas.microsoft.com/office/drawing/2014/main" id="{1522F631-CA22-82FB-BB07-23999D27719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43D1846-27C3-1316-EE4A-12D38606EEF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009849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69098-F8D1-7560-ADD4-17A2292D71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A74191-75F2-C82E-DDCE-33F6B24245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72342B-715D-A6C2-E645-D83215D910C5}"/>
              </a:ext>
            </a:extLst>
          </p:cNvPr>
          <p:cNvSpPr>
            <a:spLocks noGrp="1"/>
          </p:cNvSpPr>
          <p:nvPr>
            <p:ph type="dt" sz="half" idx="10"/>
          </p:nvPr>
        </p:nvSpPr>
        <p:spPr/>
        <p:txBody>
          <a:bodyPr/>
          <a:lstStyle/>
          <a:p>
            <a:fld id="{5213ED28-C258-4B32-86FA-7B9535E15008}" type="datetimeFigureOut">
              <a:rPr lang="en-US" smtClean="0"/>
              <a:t>6/26/2025</a:t>
            </a:fld>
            <a:endParaRPr lang="en-US" dirty="0"/>
          </a:p>
        </p:txBody>
      </p:sp>
      <p:sp>
        <p:nvSpPr>
          <p:cNvPr id="5" name="Footer Placeholder 4">
            <a:extLst>
              <a:ext uri="{FF2B5EF4-FFF2-40B4-BE49-F238E27FC236}">
                <a16:creationId xmlns:a16="http://schemas.microsoft.com/office/drawing/2014/main" id="{9F6C3800-9835-AD71-13D6-E592F61E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448D6A2-F380-0100-F121-615C2D2C09E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96529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F2AE03-EA86-8866-9C4C-D5C61866A1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DC8BCB-98F6-3BBA-DFAD-E493CF99F1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013C70-D678-7F59-5A88-22F17C67423E}"/>
              </a:ext>
            </a:extLst>
          </p:cNvPr>
          <p:cNvSpPr>
            <a:spLocks noGrp="1"/>
          </p:cNvSpPr>
          <p:nvPr>
            <p:ph type="dt" sz="half" idx="10"/>
          </p:nvPr>
        </p:nvSpPr>
        <p:spPr/>
        <p:txBody>
          <a:bodyPr/>
          <a:lstStyle/>
          <a:p>
            <a:fld id="{5213ED28-C258-4B32-86FA-7B9535E15008}" type="datetimeFigureOut">
              <a:rPr lang="en-US" smtClean="0"/>
              <a:t>6/26/2025</a:t>
            </a:fld>
            <a:endParaRPr lang="en-US" dirty="0"/>
          </a:p>
        </p:txBody>
      </p:sp>
      <p:sp>
        <p:nvSpPr>
          <p:cNvPr id="5" name="Footer Placeholder 4">
            <a:extLst>
              <a:ext uri="{FF2B5EF4-FFF2-40B4-BE49-F238E27FC236}">
                <a16:creationId xmlns:a16="http://schemas.microsoft.com/office/drawing/2014/main" id="{EF0E9B56-CE7B-CA4C-5846-FE9B4932E99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E8832C0-1605-8C28-A816-0D63190FF636}"/>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669798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DC3D6-281C-69B6-D6D9-CFDA435FDE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59E3EC-C334-7D38-1FD1-A2F4B97F93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6671C3-F375-AFD7-C961-BE1AA2D867BE}"/>
              </a:ext>
            </a:extLst>
          </p:cNvPr>
          <p:cNvSpPr>
            <a:spLocks noGrp="1"/>
          </p:cNvSpPr>
          <p:nvPr>
            <p:ph type="dt" sz="half" idx="10"/>
          </p:nvPr>
        </p:nvSpPr>
        <p:spPr/>
        <p:txBody>
          <a:bodyPr/>
          <a:lstStyle/>
          <a:p>
            <a:fld id="{5213ED28-C258-4B32-86FA-7B9535E15008}" type="datetimeFigureOut">
              <a:rPr lang="en-US" smtClean="0"/>
              <a:t>6/26/2025</a:t>
            </a:fld>
            <a:endParaRPr lang="en-US" dirty="0"/>
          </a:p>
        </p:txBody>
      </p:sp>
      <p:sp>
        <p:nvSpPr>
          <p:cNvPr id="5" name="Footer Placeholder 4">
            <a:extLst>
              <a:ext uri="{FF2B5EF4-FFF2-40B4-BE49-F238E27FC236}">
                <a16:creationId xmlns:a16="http://schemas.microsoft.com/office/drawing/2014/main" id="{0BC8F8B7-175C-379C-1935-789CFC0C37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E1A9E2B-4C8A-15B5-9C73-90E6D325F6D0}"/>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758582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205F-D9C1-2A2E-1297-82735BA9B7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5C91CF1-041D-C78A-7443-29149468F5E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4892B5-80DB-E857-3F73-7224C95977E5}"/>
              </a:ext>
            </a:extLst>
          </p:cNvPr>
          <p:cNvSpPr>
            <a:spLocks noGrp="1"/>
          </p:cNvSpPr>
          <p:nvPr>
            <p:ph type="dt" sz="half" idx="10"/>
          </p:nvPr>
        </p:nvSpPr>
        <p:spPr/>
        <p:txBody>
          <a:bodyPr/>
          <a:lstStyle/>
          <a:p>
            <a:fld id="{5213ED28-C258-4B32-86FA-7B9535E15008}" type="datetimeFigureOut">
              <a:rPr lang="en-US" smtClean="0"/>
              <a:t>6/26/2025</a:t>
            </a:fld>
            <a:endParaRPr lang="en-US" dirty="0"/>
          </a:p>
        </p:txBody>
      </p:sp>
      <p:sp>
        <p:nvSpPr>
          <p:cNvPr id="5" name="Footer Placeholder 4">
            <a:extLst>
              <a:ext uri="{FF2B5EF4-FFF2-40B4-BE49-F238E27FC236}">
                <a16:creationId xmlns:a16="http://schemas.microsoft.com/office/drawing/2014/main" id="{26DCE983-29E5-2F1D-28B7-0A208036CA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4B9DE40-DB55-BB60-5A37-06EB43BA50E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797937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F6AD2-3AAD-CFEE-1FAA-0E4EBAD9C5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FC565B-EB78-2011-CEA2-661B212045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196213-B524-ADD0-F367-A9192DC2AD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630A71-9B5D-69C7-369B-58D693AB5017}"/>
              </a:ext>
            </a:extLst>
          </p:cNvPr>
          <p:cNvSpPr>
            <a:spLocks noGrp="1"/>
          </p:cNvSpPr>
          <p:nvPr>
            <p:ph type="dt" sz="half" idx="10"/>
          </p:nvPr>
        </p:nvSpPr>
        <p:spPr/>
        <p:txBody>
          <a:bodyPr/>
          <a:lstStyle/>
          <a:p>
            <a:fld id="{5213ED28-C258-4B32-86FA-7B9535E15008}" type="datetimeFigureOut">
              <a:rPr lang="en-US" smtClean="0"/>
              <a:t>6/26/2025</a:t>
            </a:fld>
            <a:endParaRPr lang="en-US" dirty="0"/>
          </a:p>
        </p:txBody>
      </p:sp>
      <p:sp>
        <p:nvSpPr>
          <p:cNvPr id="6" name="Footer Placeholder 5">
            <a:extLst>
              <a:ext uri="{FF2B5EF4-FFF2-40B4-BE49-F238E27FC236}">
                <a16:creationId xmlns:a16="http://schemas.microsoft.com/office/drawing/2014/main" id="{2E157FB9-C473-B2BF-EADC-6993A0BD78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9D37A8D-623E-1AAF-6BAD-4A873060EB0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36012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0917C-F88D-5850-A301-C439DBC65E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DA01EE-7E81-27CC-A1B0-7F9DD93AA2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E13F03-6704-7A50-66C0-2534FADA29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18C8FC-DF39-1350-4379-5B1DC49F3B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6E0B099-1B97-FDBF-BE60-9A00FDFE71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FB6D90-F4FE-E341-3F49-2A40B2CD8295}"/>
              </a:ext>
            </a:extLst>
          </p:cNvPr>
          <p:cNvSpPr>
            <a:spLocks noGrp="1"/>
          </p:cNvSpPr>
          <p:nvPr>
            <p:ph type="dt" sz="half" idx="10"/>
          </p:nvPr>
        </p:nvSpPr>
        <p:spPr/>
        <p:txBody>
          <a:bodyPr/>
          <a:lstStyle/>
          <a:p>
            <a:fld id="{5213ED28-C258-4B32-86FA-7B9535E15008}" type="datetimeFigureOut">
              <a:rPr lang="en-US" smtClean="0"/>
              <a:t>6/26/2025</a:t>
            </a:fld>
            <a:endParaRPr lang="en-US" dirty="0"/>
          </a:p>
        </p:txBody>
      </p:sp>
      <p:sp>
        <p:nvSpPr>
          <p:cNvPr id="8" name="Footer Placeholder 7">
            <a:extLst>
              <a:ext uri="{FF2B5EF4-FFF2-40B4-BE49-F238E27FC236}">
                <a16:creationId xmlns:a16="http://schemas.microsoft.com/office/drawing/2014/main" id="{EDDCAB2A-F1BC-20DD-0C91-74187F8FCBC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596E768-8300-AE62-8C37-5A0714B4572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908290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374AC-A20B-259B-95BD-ABB27AAAD2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CB5C59-7CBB-FCA6-950F-091522F00855}"/>
              </a:ext>
            </a:extLst>
          </p:cNvPr>
          <p:cNvSpPr>
            <a:spLocks noGrp="1"/>
          </p:cNvSpPr>
          <p:nvPr>
            <p:ph type="dt" sz="half" idx="10"/>
          </p:nvPr>
        </p:nvSpPr>
        <p:spPr/>
        <p:txBody>
          <a:bodyPr/>
          <a:lstStyle/>
          <a:p>
            <a:fld id="{5213ED28-C258-4B32-86FA-7B9535E15008}" type="datetimeFigureOut">
              <a:rPr lang="en-US" smtClean="0"/>
              <a:t>6/26/2025</a:t>
            </a:fld>
            <a:endParaRPr lang="en-US" dirty="0"/>
          </a:p>
        </p:txBody>
      </p:sp>
      <p:sp>
        <p:nvSpPr>
          <p:cNvPr id="4" name="Footer Placeholder 3">
            <a:extLst>
              <a:ext uri="{FF2B5EF4-FFF2-40B4-BE49-F238E27FC236}">
                <a16:creationId xmlns:a16="http://schemas.microsoft.com/office/drawing/2014/main" id="{105B30ED-7B48-C913-1B9D-278D2972466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9CB87E9-A20B-6522-2930-D0AEA2DB6031}"/>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75496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F2CA89-FFB4-0AE4-2ADC-53A245AC31B8}"/>
              </a:ext>
            </a:extLst>
          </p:cNvPr>
          <p:cNvSpPr>
            <a:spLocks noGrp="1"/>
          </p:cNvSpPr>
          <p:nvPr>
            <p:ph type="dt" sz="half" idx="10"/>
          </p:nvPr>
        </p:nvSpPr>
        <p:spPr/>
        <p:txBody>
          <a:bodyPr/>
          <a:lstStyle/>
          <a:p>
            <a:fld id="{5213ED28-C258-4B32-86FA-7B9535E15008}" type="datetimeFigureOut">
              <a:rPr lang="en-US" smtClean="0"/>
              <a:t>6/26/2025</a:t>
            </a:fld>
            <a:endParaRPr lang="en-US" dirty="0"/>
          </a:p>
        </p:txBody>
      </p:sp>
      <p:sp>
        <p:nvSpPr>
          <p:cNvPr id="3" name="Footer Placeholder 2">
            <a:extLst>
              <a:ext uri="{FF2B5EF4-FFF2-40B4-BE49-F238E27FC236}">
                <a16:creationId xmlns:a16="http://schemas.microsoft.com/office/drawing/2014/main" id="{FFBB1D07-4FD8-E3F1-BC92-A94B600032D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D32BBE0-ED5A-91E9-0D2B-B85D3DFAE248}"/>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08865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8454F-E62E-2990-8E71-F0C5601704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0AFE5D7-8D17-ABBE-67F9-726EDD4F88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43917D-23A6-D1DC-5705-7F65A62A4A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151C5E-4621-9453-6369-97732E8006C7}"/>
              </a:ext>
            </a:extLst>
          </p:cNvPr>
          <p:cNvSpPr>
            <a:spLocks noGrp="1"/>
          </p:cNvSpPr>
          <p:nvPr>
            <p:ph type="dt" sz="half" idx="10"/>
          </p:nvPr>
        </p:nvSpPr>
        <p:spPr/>
        <p:txBody>
          <a:bodyPr/>
          <a:lstStyle/>
          <a:p>
            <a:fld id="{5213ED28-C258-4B32-86FA-7B9535E15008}" type="datetimeFigureOut">
              <a:rPr lang="en-US" smtClean="0"/>
              <a:t>6/26/2025</a:t>
            </a:fld>
            <a:endParaRPr lang="en-US" dirty="0"/>
          </a:p>
        </p:txBody>
      </p:sp>
      <p:sp>
        <p:nvSpPr>
          <p:cNvPr id="6" name="Footer Placeholder 5">
            <a:extLst>
              <a:ext uri="{FF2B5EF4-FFF2-40B4-BE49-F238E27FC236}">
                <a16:creationId xmlns:a16="http://schemas.microsoft.com/office/drawing/2014/main" id="{6A36982B-90EC-DEAD-F6D8-E2E604F02BA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59EA193-D674-6EB6-5A9B-BFB5E83CBA8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498744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65A74-EE61-B89B-1B05-03A9E72EF8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FB1A24-D036-0C55-4260-1437EFB5EC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4713753-BAA1-CC4C-953F-F1C99F3112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C5F21B-53BC-885E-12A0-97B3E32FBD42}"/>
              </a:ext>
            </a:extLst>
          </p:cNvPr>
          <p:cNvSpPr>
            <a:spLocks noGrp="1"/>
          </p:cNvSpPr>
          <p:nvPr>
            <p:ph type="dt" sz="half" idx="10"/>
          </p:nvPr>
        </p:nvSpPr>
        <p:spPr/>
        <p:txBody>
          <a:bodyPr/>
          <a:lstStyle/>
          <a:p>
            <a:fld id="{5213ED28-C258-4B32-86FA-7B9535E15008}" type="datetimeFigureOut">
              <a:rPr lang="en-US" smtClean="0"/>
              <a:t>6/26/2025</a:t>
            </a:fld>
            <a:endParaRPr lang="en-US" dirty="0"/>
          </a:p>
        </p:txBody>
      </p:sp>
      <p:sp>
        <p:nvSpPr>
          <p:cNvPr id="6" name="Footer Placeholder 5">
            <a:extLst>
              <a:ext uri="{FF2B5EF4-FFF2-40B4-BE49-F238E27FC236}">
                <a16:creationId xmlns:a16="http://schemas.microsoft.com/office/drawing/2014/main" id="{65F7CF15-867E-7E06-1D77-37EB6657F4D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33B65C5-4C01-0C83-DE5F-4D34E253F13A}"/>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104203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4ABA30-01AB-29F2-2C69-44B3FE01DF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098638-A209-906C-5E21-8F427D81F9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EA383D-AD60-E78E-A764-FD601E78F3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13ED28-C258-4B32-86FA-7B9535E15008}" type="datetimeFigureOut">
              <a:rPr lang="en-US" smtClean="0"/>
              <a:t>6/26/2025</a:t>
            </a:fld>
            <a:endParaRPr lang="en-US" dirty="0"/>
          </a:p>
        </p:txBody>
      </p:sp>
      <p:sp>
        <p:nvSpPr>
          <p:cNvPr id="5" name="Footer Placeholder 4">
            <a:extLst>
              <a:ext uri="{FF2B5EF4-FFF2-40B4-BE49-F238E27FC236}">
                <a16:creationId xmlns:a16="http://schemas.microsoft.com/office/drawing/2014/main" id="{072EBD03-510B-125B-8E24-50EA1CE456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4198EB0-AA5F-9EC7-D3F4-44E02BCF68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CD548BE-8493-46DA-8A40-64098EEA5881}" type="slidenum">
              <a:rPr lang="en-US" smtClean="0"/>
              <a:t>‹#›</a:t>
            </a:fld>
            <a:endParaRPr lang="en-US" dirty="0"/>
          </a:p>
        </p:txBody>
      </p:sp>
    </p:spTree>
    <p:extLst>
      <p:ext uri="{BB962C8B-B14F-4D97-AF65-F5344CB8AC3E}">
        <p14:creationId xmlns:p14="http://schemas.microsoft.com/office/powerpoint/2010/main" val="3861758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C27209-7DE3-25C2-B343-B10E914BE7D3}"/>
              </a:ext>
            </a:extLst>
          </p:cNvPr>
          <p:cNvSpPr/>
          <p:nvPr/>
        </p:nvSpPr>
        <p:spPr>
          <a:xfrm>
            <a:off x="0" y="5376230"/>
            <a:ext cx="12192000" cy="1481769"/>
          </a:xfrm>
          <a:prstGeom prst="rect">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B354959-9C33-7CA5-5438-6AAD4FCCC399}"/>
              </a:ext>
            </a:extLst>
          </p:cNvPr>
          <p:cNvSpPr/>
          <p:nvPr/>
        </p:nvSpPr>
        <p:spPr>
          <a:xfrm>
            <a:off x="0" y="5245014"/>
            <a:ext cx="12192000" cy="141623"/>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56D91EC-DE0E-49EA-2DF6-E75B3753A105}"/>
              </a:ext>
            </a:extLst>
          </p:cNvPr>
          <p:cNvSpPr txBox="1"/>
          <p:nvPr/>
        </p:nvSpPr>
        <p:spPr>
          <a:xfrm>
            <a:off x="417250" y="372862"/>
            <a:ext cx="6116715" cy="1077218"/>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Simple Business Plan Presentation Template</a:t>
            </a:r>
          </a:p>
        </p:txBody>
      </p:sp>
      <p:sp>
        <p:nvSpPr>
          <p:cNvPr id="5" name="TextBox 4">
            <a:extLst>
              <a:ext uri="{FF2B5EF4-FFF2-40B4-BE49-F238E27FC236}">
                <a16:creationId xmlns:a16="http://schemas.microsoft.com/office/drawing/2014/main" id="{971C3D7E-4AE1-9C05-B44C-6F54149025BB}"/>
              </a:ext>
            </a:extLst>
          </p:cNvPr>
          <p:cNvSpPr txBox="1"/>
          <p:nvPr/>
        </p:nvSpPr>
        <p:spPr>
          <a:xfrm>
            <a:off x="396152" y="3979826"/>
            <a:ext cx="5563974" cy="938719"/>
          </a:xfrm>
          <a:prstGeom prst="rect">
            <a:avLst/>
          </a:prstGeom>
          <a:noFill/>
        </p:spPr>
        <p:txBody>
          <a:bodyPr wrap="square" rtlCol="0">
            <a:spAutoFit/>
          </a:bodyPr>
          <a:lstStyle/>
          <a:p>
            <a:r>
              <a:rPr lang="en-US" sz="5500" dirty="0">
                <a:solidFill>
                  <a:schemeClr val="accent1"/>
                </a:solidFill>
                <a:latin typeface="Century Gothic" panose="020B0502020202020204" pitchFamily="34" charset="0"/>
              </a:rPr>
              <a:t>Business Plan</a:t>
            </a:r>
          </a:p>
        </p:txBody>
      </p:sp>
      <p:sp>
        <p:nvSpPr>
          <p:cNvPr id="20" name="TextBox 19">
            <a:extLst>
              <a:ext uri="{FF2B5EF4-FFF2-40B4-BE49-F238E27FC236}">
                <a16:creationId xmlns:a16="http://schemas.microsoft.com/office/drawing/2014/main" id="{59CE6E96-1ED4-9009-3F2B-51ED6B391544}"/>
              </a:ext>
            </a:extLst>
          </p:cNvPr>
          <p:cNvSpPr txBox="1"/>
          <p:nvPr/>
        </p:nvSpPr>
        <p:spPr>
          <a:xfrm>
            <a:off x="417251" y="5660653"/>
            <a:ext cx="10236060" cy="923330"/>
          </a:xfrm>
          <a:prstGeom prst="rect">
            <a:avLst/>
          </a:prstGeom>
          <a:noFill/>
        </p:spPr>
        <p:txBody>
          <a:bodyPr wrap="square">
            <a:spAutoFit/>
          </a:bodyPr>
          <a:lstStyle/>
          <a:p>
            <a:r>
              <a:rPr lang="en-US" b="1" dirty="0">
                <a:solidFill>
                  <a:schemeClr val="accent1"/>
                </a:solidFill>
                <a:latin typeface="Century Gothic" panose="020B0502020202020204" pitchFamily="34" charset="0"/>
              </a:rPr>
              <a:t>Company Name</a:t>
            </a:r>
            <a:r>
              <a:rPr lang="en-US" dirty="0">
                <a:solidFill>
                  <a:schemeClr val="accent1"/>
                </a:solidFill>
                <a:latin typeface="Century Gothic" panose="020B0502020202020204" pitchFamily="34" charset="0"/>
              </a:rPr>
              <a:t>: Name</a:t>
            </a:r>
          </a:p>
          <a:p>
            <a:r>
              <a:rPr lang="en-US" b="1" dirty="0">
                <a:solidFill>
                  <a:schemeClr val="accent1"/>
                </a:solidFill>
                <a:latin typeface="Century Gothic" panose="020B0502020202020204" pitchFamily="34" charset="0"/>
              </a:rPr>
              <a:t>Prepared By: </a:t>
            </a:r>
            <a:r>
              <a:rPr lang="en-US" dirty="0">
                <a:solidFill>
                  <a:schemeClr val="accent1"/>
                </a:solidFill>
                <a:latin typeface="Century Gothic" panose="020B0502020202020204" pitchFamily="34" charset="0"/>
              </a:rPr>
              <a:t>Name</a:t>
            </a:r>
          </a:p>
          <a:p>
            <a:r>
              <a:rPr lang="en-US" b="1" dirty="0">
                <a:solidFill>
                  <a:schemeClr val="accent1"/>
                </a:solidFill>
                <a:latin typeface="Century Gothic" panose="020B0502020202020204" pitchFamily="34" charset="0"/>
              </a:rPr>
              <a:t>Presentation Date</a:t>
            </a:r>
            <a:r>
              <a:rPr lang="en-US" dirty="0">
                <a:solidFill>
                  <a:schemeClr val="accent1"/>
                </a:solidFill>
                <a:latin typeface="Century Gothic" panose="020B0502020202020204" pitchFamily="34" charset="0"/>
              </a:rPr>
              <a:t>: MM/DD/YY</a:t>
            </a:r>
          </a:p>
        </p:txBody>
      </p:sp>
      <p:pic>
        <p:nvPicPr>
          <p:cNvPr id="2" name="Graphic 1" descr="A grid with small circles">
            <a:extLst>
              <a:ext uri="{FF2B5EF4-FFF2-40B4-BE49-F238E27FC236}">
                <a16:creationId xmlns:a16="http://schemas.microsoft.com/office/drawing/2014/main" id="{2E11D5DC-247C-CD68-2DEA-9498862F9F4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273455" y="468092"/>
            <a:ext cx="4918545" cy="4918545"/>
          </a:xfrm>
          <a:prstGeom prst="rect">
            <a:avLst/>
          </a:prstGeom>
          <a:effectLst>
            <a:outerShdw blurRad="50800" dist="38100" algn="l" rotWithShape="0">
              <a:prstClr val="black">
                <a:alpha val="40000"/>
              </a:prstClr>
            </a:outerShdw>
          </a:effectLst>
        </p:spPr>
      </p:pic>
    </p:spTree>
    <p:extLst>
      <p:ext uri="{BB962C8B-B14F-4D97-AF65-F5344CB8AC3E}">
        <p14:creationId xmlns:p14="http://schemas.microsoft.com/office/powerpoint/2010/main" val="18895346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9EAB2-87A6-DDF9-A802-DE2F582ECC2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1CBA181-3213-2CAA-BA21-CC148A205A45}"/>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B5662495-6981-9D4C-56BC-6E833B911014}"/>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8 Financial Overview</a:t>
            </a:r>
          </a:p>
        </p:txBody>
      </p:sp>
      <p:sp>
        <p:nvSpPr>
          <p:cNvPr id="16" name="TextBox 15">
            <a:extLst>
              <a:ext uri="{FF2B5EF4-FFF2-40B4-BE49-F238E27FC236}">
                <a16:creationId xmlns:a16="http://schemas.microsoft.com/office/drawing/2014/main" id="{CE2BFC01-5DEB-F257-B18F-2CB37CDBF085}"/>
              </a:ext>
            </a:extLst>
          </p:cNvPr>
          <p:cNvSpPr txBox="1"/>
          <p:nvPr/>
        </p:nvSpPr>
        <p:spPr>
          <a:xfrm>
            <a:off x="975616" y="233221"/>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Revenue Model</a:t>
            </a:r>
          </a:p>
        </p:txBody>
      </p:sp>
      <p:sp>
        <p:nvSpPr>
          <p:cNvPr id="22" name="TextBox 21">
            <a:extLst>
              <a:ext uri="{FF2B5EF4-FFF2-40B4-BE49-F238E27FC236}">
                <a16:creationId xmlns:a16="http://schemas.microsoft.com/office/drawing/2014/main" id="{8C209BEF-76CF-D0F1-C413-91322C846928}"/>
              </a:ext>
            </a:extLst>
          </p:cNvPr>
          <p:cNvSpPr txBox="1"/>
          <p:nvPr/>
        </p:nvSpPr>
        <p:spPr>
          <a:xfrm>
            <a:off x="975616" y="660163"/>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pic>
        <p:nvPicPr>
          <p:cNvPr id="8" name="Picture 7" descr="Paperclip with solid fill">
            <a:extLst>
              <a:ext uri="{FF2B5EF4-FFF2-40B4-BE49-F238E27FC236}">
                <a16:creationId xmlns:a16="http://schemas.microsoft.com/office/drawing/2014/main" id="{D3C4BE59-7427-3F16-1592-59C604D069C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4266" y="233221"/>
            <a:ext cx="802685" cy="802685"/>
          </a:xfrm>
          <a:prstGeom prst="rect">
            <a:avLst/>
          </a:prstGeom>
          <a:ln>
            <a:solidFill>
              <a:srgbClr val="FFC000"/>
            </a:solidFill>
          </a:ln>
        </p:spPr>
      </p:pic>
      <p:sp>
        <p:nvSpPr>
          <p:cNvPr id="29" name="TextBox 28">
            <a:extLst>
              <a:ext uri="{FF2B5EF4-FFF2-40B4-BE49-F238E27FC236}">
                <a16:creationId xmlns:a16="http://schemas.microsoft.com/office/drawing/2014/main" id="{196F8CB2-2061-7718-DBC5-5E017EDFEC7C}"/>
              </a:ext>
            </a:extLst>
          </p:cNvPr>
          <p:cNvSpPr txBox="1"/>
          <p:nvPr/>
        </p:nvSpPr>
        <p:spPr>
          <a:xfrm>
            <a:off x="7244214" y="233221"/>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Cost Structure</a:t>
            </a:r>
          </a:p>
        </p:txBody>
      </p:sp>
      <p:sp>
        <p:nvSpPr>
          <p:cNvPr id="30" name="TextBox 29">
            <a:extLst>
              <a:ext uri="{FF2B5EF4-FFF2-40B4-BE49-F238E27FC236}">
                <a16:creationId xmlns:a16="http://schemas.microsoft.com/office/drawing/2014/main" id="{79A01865-F97A-33E1-C410-4FA07CB65F15}"/>
              </a:ext>
            </a:extLst>
          </p:cNvPr>
          <p:cNvSpPr txBox="1"/>
          <p:nvPr/>
        </p:nvSpPr>
        <p:spPr>
          <a:xfrm>
            <a:off x="7244214" y="660163"/>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pic>
        <p:nvPicPr>
          <p:cNvPr id="31" name="Picture 7" descr="Paperclip with solid fill">
            <a:extLst>
              <a:ext uri="{FF2B5EF4-FFF2-40B4-BE49-F238E27FC236}">
                <a16:creationId xmlns:a16="http://schemas.microsoft.com/office/drawing/2014/main" id="{0BBF9E2E-5672-D7C0-8A1B-C4C905C6AEF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362864" y="233221"/>
            <a:ext cx="802685" cy="802685"/>
          </a:xfrm>
          <a:prstGeom prst="rect">
            <a:avLst/>
          </a:prstGeom>
          <a:ln>
            <a:solidFill>
              <a:srgbClr val="FFC000"/>
            </a:solidFill>
          </a:ln>
        </p:spPr>
      </p:pic>
      <p:sp>
        <p:nvSpPr>
          <p:cNvPr id="32" name="TextBox 31">
            <a:extLst>
              <a:ext uri="{FF2B5EF4-FFF2-40B4-BE49-F238E27FC236}">
                <a16:creationId xmlns:a16="http://schemas.microsoft.com/office/drawing/2014/main" id="{BAC94EFA-E4BF-F8C7-0037-875AC390B674}"/>
              </a:ext>
            </a:extLst>
          </p:cNvPr>
          <p:cNvSpPr txBox="1"/>
          <p:nvPr/>
        </p:nvSpPr>
        <p:spPr>
          <a:xfrm>
            <a:off x="975616" y="2293305"/>
            <a:ext cx="1733717" cy="769441"/>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Financial</a:t>
            </a:r>
            <a:br>
              <a:rPr lang="en-US" sz="2200" b="1" dirty="0">
                <a:solidFill>
                  <a:schemeClr val="accent1"/>
                </a:solidFill>
                <a:latin typeface="Century Gothic" panose="020B0502020202020204" pitchFamily="34" charset="0"/>
              </a:rPr>
            </a:br>
            <a:r>
              <a:rPr lang="en-US" sz="2200" b="1" dirty="0">
                <a:solidFill>
                  <a:schemeClr val="accent1"/>
                </a:solidFill>
                <a:latin typeface="Century Gothic" panose="020B0502020202020204" pitchFamily="34" charset="0"/>
              </a:rPr>
              <a:t>Snapshot</a:t>
            </a:r>
          </a:p>
        </p:txBody>
      </p:sp>
      <p:pic>
        <p:nvPicPr>
          <p:cNvPr id="34" name="Picture 7" descr="Paperclip with solid fill">
            <a:extLst>
              <a:ext uri="{FF2B5EF4-FFF2-40B4-BE49-F238E27FC236}">
                <a16:creationId xmlns:a16="http://schemas.microsoft.com/office/drawing/2014/main" id="{343B4D22-16E1-1A88-DE03-D68F65DCCB2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4266" y="2254341"/>
            <a:ext cx="802685" cy="802685"/>
          </a:xfrm>
          <a:prstGeom prst="rect">
            <a:avLst/>
          </a:prstGeom>
          <a:ln>
            <a:solidFill>
              <a:srgbClr val="FFC000"/>
            </a:solidFill>
          </a:ln>
        </p:spPr>
      </p:pic>
      <p:graphicFrame>
        <p:nvGraphicFramePr>
          <p:cNvPr id="35" name="Table 34">
            <a:extLst>
              <a:ext uri="{FF2B5EF4-FFF2-40B4-BE49-F238E27FC236}">
                <a16:creationId xmlns:a16="http://schemas.microsoft.com/office/drawing/2014/main" id="{2E638849-09D5-36F0-3BD6-467C7D8F5E68}"/>
              </a:ext>
            </a:extLst>
          </p:cNvPr>
          <p:cNvGraphicFramePr>
            <a:graphicFrameLocks noGrp="1"/>
          </p:cNvGraphicFramePr>
          <p:nvPr>
            <p:extLst>
              <p:ext uri="{D42A27DB-BD31-4B8C-83A1-F6EECF244321}">
                <p14:modId xmlns:p14="http://schemas.microsoft.com/office/powerpoint/2010/main" val="3269962183"/>
              </p:ext>
            </p:extLst>
          </p:nvPr>
        </p:nvGraphicFramePr>
        <p:xfrm>
          <a:off x="3125755" y="2299288"/>
          <a:ext cx="8930082" cy="3425758"/>
        </p:xfrm>
        <a:graphic>
          <a:graphicData uri="http://schemas.openxmlformats.org/drawingml/2006/table">
            <a:tbl>
              <a:tblPr firstRow="1" firstCol="1" bandRow="1"/>
              <a:tblGrid>
                <a:gridCol w="1429712">
                  <a:extLst>
                    <a:ext uri="{9D8B030D-6E8A-4147-A177-3AD203B41FA5}">
                      <a16:colId xmlns:a16="http://schemas.microsoft.com/office/drawing/2014/main" val="379159066"/>
                    </a:ext>
                  </a:extLst>
                </a:gridCol>
                <a:gridCol w="1500074">
                  <a:extLst>
                    <a:ext uri="{9D8B030D-6E8A-4147-A177-3AD203B41FA5}">
                      <a16:colId xmlns:a16="http://schemas.microsoft.com/office/drawing/2014/main" val="1456173260"/>
                    </a:ext>
                  </a:extLst>
                </a:gridCol>
                <a:gridCol w="1500074">
                  <a:extLst>
                    <a:ext uri="{9D8B030D-6E8A-4147-A177-3AD203B41FA5}">
                      <a16:colId xmlns:a16="http://schemas.microsoft.com/office/drawing/2014/main" val="3952565475"/>
                    </a:ext>
                  </a:extLst>
                </a:gridCol>
                <a:gridCol w="1500074">
                  <a:extLst>
                    <a:ext uri="{9D8B030D-6E8A-4147-A177-3AD203B41FA5}">
                      <a16:colId xmlns:a16="http://schemas.microsoft.com/office/drawing/2014/main" val="248021517"/>
                    </a:ext>
                  </a:extLst>
                </a:gridCol>
                <a:gridCol w="1500074">
                  <a:extLst>
                    <a:ext uri="{9D8B030D-6E8A-4147-A177-3AD203B41FA5}">
                      <a16:colId xmlns:a16="http://schemas.microsoft.com/office/drawing/2014/main" val="1965524057"/>
                    </a:ext>
                  </a:extLst>
                </a:gridCol>
                <a:gridCol w="1500074">
                  <a:extLst>
                    <a:ext uri="{9D8B030D-6E8A-4147-A177-3AD203B41FA5}">
                      <a16:colId xmlns:a16="http://schemas.microsoft.com/office/drawing/2014/main" val="15830262"/>
                    </a:ext>
                  </a:extLst>
                </a:gridCol>
              </a:tblGrid>
              <a:tr h="757015">
                <a:tc>
                  <a:txBody>
                    <a:bodyPr/>
                    <a:lstStyle/>
                    <a:p>
                      <a:pPr marL="0" marR="0">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Metric</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Q1</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Q2</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Q3</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Q4</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Annual Total</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9120268"/>
                  </a:ext>
                </a:extLst>
              </a:tr>
              <a:tr h="889581">
                <a:tc>
                  <a:txBody>
                    <a:bodyPr/>
                    <a:lstStyle/>
                    <a:p>
                      <a:pPr marL="0" marR="0">
                        <a:lnSpc>
                          <a:spcPct val="115000"/>
                        </a:lnSpc>
                        <a:spcAft>
                          <a:spcPts val="800"/>
                        </a:spcAft>
                        <a:buNone/>
                      </a:pPr>
                      <a:r>
                        <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Revenue ($)</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79970926"/>
                  </a:ext>
                </a:extLst>
              </a:tr>
              <a:tr h="889581">
                <a:tc>
                  <a:txBody>
                    <a:bodyPr/>
                    <a:lstStyle/>
                    <a:p>
                      <a:pPr marL="0" marR="0">
                        <a:lnSpc>
                          <a:spcPct val="115000"/>
                        </a:lnSpc>
                        <a:spcAft>
                          <a:spcPts val="800"/>
                        </a:spcAft>
                        <a:buNone/>
                      </a:pPr>
                      <a:r>
                        <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Operating c</a:t>
                      </a:r>
                    </a:p>
                    <a:p>
                      <a:pPr marL="0" marR="0">
                        <a:lnSpc>
                          <a:spcPct val="115000"/>
                        </a:lnSpc>
                        <a:spcAft>
                          <a:spcPts val="800"/>
                        </a:spcAft>
                        <a:buNone/>
                      </a:pPr>
                      <a:r>
                        <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costs ($)</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91850947"/>
                  </a:ext>
                </a:extLst>
              </a:tr>
              <a:tr h="889581">
                <a:tc>
                  <a:txBody>
                    <a:bodyPr/>
                    <a:lstStyle/>
                    <a:p>
                      <a:pPr marL="0" marR="0">
                        <a:lnSpc>
                          <a:spcPct val="115000"/>
                        </a:lnSpc>
                        <a:spcAft>
                          <a:spcPts val="800"/>
                        </a:spcAft>
                        <a:buNone/>
                      </a:pPr>
                      <a:r>
                        <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Net Profit ($)</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31225106"/>
                  </a:ext>
                </a:extLst>
              </a:tr>
            </a:tbl>
          </a:graphicData>
        </a:graphic>
      </p:graphicFrame>
    </p:spTree>
    <p:extLst>
      <p:ext uri="{BB962C8B-B14F-4D97-AF65-F5344CB8AC3E}">
        <p14:creationId xmlns:p14="http://schemas.microsoft.com/office/powerpoint/2010/main" val="1616530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8A2DB-E8E0-3CBF-97EB-AD2DDB5540A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78140F5-AC87-5EA2-23A4-33CC0E2B11E8}"/>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FAEA6E0E-AF4B-D8A8-24EC-3BA80B289F0F}"/>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9 Key Performance Indicators (KPIs)</a:t>
            </a:r>
          </a:p>
        </p:txBody>
      </p:sp>
      <p:graphicFrame>
        <p:nvGraphicFramePr>
          <p:cNvPr id="4" name="Table 3">
            <a:extLst>
              <a:ext uri="{FF2B5EF4-FFF2-40B4-BE49-F238E27FC236}">
                <a16:creationId xmlns:a16="http://schemas.microsoft.com/office/drawing/2014/main" id="{41C9F4BC-680F-BF89-A117-CADD6504A7D4}"/>
              </a:ext>
            </a:extLst>
          </p:cNvPr>
          <p:cNvGraphicFramePr>
            <a:graphicFrameLocks noGrp="1"/>
          </p:cNvGraphicFramePr>
          <p:nvPr>
            <p:extLst>
              <p:ext uri="{D42A27DB-BD31-4B8C-83A1-F6EECF244321}">
                <p14:modId xmlns:p14="http://schemas.microsoft.com/office/powerpoint/2010/main" val="3288045651"/>
              </p:ext>
            </p:extLst>
          </p:nvPr>
        </p:nvGraphicFramePr>
        <p:xfrm>
          <a:off x="248355" y="775287"/>
          <a:ext cx="11807482" cy="4315339"/>
        </p:xfrm>
        <a:graphic>
          <a:graphicData uri="http://schemas.openxmlformats.org/drawingml/2006/table">
            <a:tbl>
              <a:tblPr firstRow="1" firstCol="1" bandRow="1"/>
              <a:tblGrid>
                <a:gridCol w="5903741">
                  <a:extLst>
                    <a:ext uri="{9D8B030D-6E8A-4147-A177-3AD203B41FA5}">
                      <a16:colId xmlns:a16="http://schemas.microsoft.com/office/drawing/2014/main" val="1456173260"/>
                    </a:ext>
                  </a:extLst>
                </a:gridCol>
                <a:gridCol w="5903741">
                  <a:extLst>
                    <a:ext uri="{9D8B030D-6E8A-4147-A177-3AD203B41FA5}">
                      <a16:colId xmlns:a16="http://schemas.microsoft.com/office/drawing/2014/main" val="3952565475"/>
                    </a:ext>
                  </a:extLst>
                </a:gridCol>
              </a:tblGrid>
              <a:tr h="757015">
                <a:tc>
                  <a:txBody>
                    <a:bodyPr/>
                    <a:lstStyle/>
                    <a:p>
                      <a:pPr marL="0" marR="0" algn="l">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KPI</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l">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Target</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9120268"/>
                  </a:ext>
                </a:extLst>
              </a:tr>
              <a:tr h="889581">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79970926"/>
                  </a:ext>
                </a:extLst>
              </a:tr>
              <a:tr h="889581">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91850947"/>
                  </a:ext>
                </a:extLst>
              </a:tr>
              <a:tr h="889581">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983408429"/>
                  </a:ext>
                </a:extLst>
              </a:tr>
              <a:tr h="889581">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31225106"/>
                  </a:ext>
                </a:extLst>
              </a:tr>
            </a:tbl>
          </a:graphicData>
        </a:graphic>
      </p:graphicFrame>
    </p:spTree>
    <p:extLst>
      <p:ext uri="{BB962C8B-B14F-4D97-AF65-F5344CB8AC3E}">
        <p14:creationId xmlns:p14="http://schemas.microsoft.com/office/powerpoint/2010/main" val="1046922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B7DCA-9713-6A58-5DAD-0276168E599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205E4DB-BEA1-E031-5CF4-C522B999F591}"/>
              </a:ext>
            </a:extLst>
          </p:cNvPr>
          <p:cNvSpPr/>
          <p:nvPr/>
        </p:nvSpPr>
        <p:spPr>
          <a:xfrm>
            <a:off x="0" y="5614522"/>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F398F14B-FDBC-FAF3-057C-5E232729FDD6}"/>
              </a:ext>
            </a:extLst>
          </p:cNvPr>
          <p:cNvSpPr txBox="1"/>
          <p:nvPr/>
        </p:nvSpPr>
        <p:spPr>
          <a:xfrm>
            <a:off x="0" y="5866974"/>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10 Appendices and Supporting Documents</a:t>
            </a:r>
          </a:p>
        </p:txBody>
      </p:sp>
      <p:graphicFrame>
        <p:nvGraphicFramePr>
          <p:cNvPr id="4" name="Table 3">
            <a:extLst>
              <a:ext uri="{FF2B5EF4-FFF2-40B4-BE49-F238E27FC236}">
                <a16:creationId xmlns:a16="http://schemas.microsoft.com/office/drawing/2014/main" id="{BC3CB420-D659-C7B6-3E79-9D3C592A5917}"/>
              </a:ext>
            </a:extLst>
          </p:cNvPr>
          <p:cNvGraphicFramePr>
            <a:graphicFrameLocks noGrp="1"/>
          </p:cNvGraphicFramePr>
          <p:nvPr>
            <p:extLst>
              <p:ext uri="{D42A27DB-BD31-4B8C-83A1-F6EECF244321}">
                <p14:modId xmlns:p14="http://schemas.microsoft.com/office/powerpoint/2010/main" val="2660802577"/>
              </p:ext>
            </p:extLst>
          </p:nvPr>
        </p:nvGraphicFramePr>
        <p:xfrm>
          <a:off x="248355" y="775287"/>
          <a:ext cx="11807482" cy="4315339"/>
        </p:xfrm>
        <a:graphic>
          <a:graphicData uri="http://schemas.openxmlformats.org/drawingml/2006/table">
            <a:tbl>
              <a:tblPr firstRow="1" firstCol="1" bandRow="1"/>
              <a:tblGrid>
                <a:gridCol w="5903741">
                  <a:extLst>
                    <a:ext uri="{9D8B030D-6E8A-4147-A177-3AD203B41FA5}">
                      <a16:colId xmlns:a16="http://schemas.microsoft.com/office/drawing/2014/main" val="1456173260"/>
                    </a:ext>
                  </a:extLst>
                </a:gridCol>
                <a:gridCol w="5903741">
                  <a:extLst>
                    <a:ext uri="{9D8B030D-6E8A-4147-A177-3AD203B41FA5}">
                      <a16:colId xmlns:a16="http://schemas.microsoft.com/office/drawing/2014/main" val="3952565475"/>
                    </a:ext>
                  </a:extLst>
                </a:gridCol>
              </a:tblGrid>
              <a:tr h="757015">
                <a:tc>
                  <a:txBody>
                    <a:bodyPr/>
                    <a:lstStyle/>
                    <a:p>
                      <a:pPr marL="0" marR="0" algn="l">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Document Type</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l">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Description</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9120268"/>
                  </a:ext>
                </a:extLst>
              </a:tr>
              <a:tr h="889581">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79970926"/>
                  </a:ext>
                </a:extLst>
              </a:tr>
              <a:tr h="889581">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91850947"/>
                  </a:ext>
                </a:extLst>
              </a:tr>
              <a:tr h="889581">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983408429"/>
                  </a:ext>
                </a:extLst>
              </a:tr>
              <a:tr h="889581">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31225106"/>
                  </a:ext>
                </a:extLst>
              </a:tr>
            </a:tbl>
          </a:graphicData>
        </a:graphic>
      </p:graphicFrame>
      <p:sp>
        <p:nvSpPr>
          <p:cNvPr id="6" name="TextBox 5">
            <a:extLst>
              <a:ext uri="{FF2B5EF4-FFF2-40B4-BE49-F238E27FC236}">
                <a16:creationId xmlns:a16="http://schemas.microsoft.com/office/drawing/2014/main" id="{ACD63048-9881-B9DC-0707-6DF09086AAEC}"/>
              </a:ext>
            </a:extLst>
          </p:cNvPr>
          <p:cNvSpPr txBox="1"/>
          <p:nvPr/>
        </p:nvSpPr>
        <p:spPr>
          <a:xfrm>
            <a:off x="3223648" y="6507158"/>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016939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6BD65F5-1230-5DC2-1B10-DEBA57FCA47D}"/>
              </a:ext>
            </a:extLst>
          </p:cNvPr>
          <p:cNvSpPr txBox="1"/>
          <p:nvPr/>
        </p:nvSpPr>
        <p:spPr>
          <a:xfrm>
            <a:off x="0" y="192769"/>
            <a:ext cx="12192000" cy="861774"/>
          </a:xfrm>
          <a:prstGeom prst="rect">
            <a:avLst/>
          </a:prstGeom>
          <a:noFill/>
        </p:spPr>
        <p:txBody>
          <a:bodyPr wrap="square" rtlCol="0">
            <a:spAutoFit/>
          </a:bodyPr>
          <a:lstStyle/>
          <a:p>
            <a:pPr algn="ctr"/>
            <a:r>
              <a:rPr lang="en-US" sz="5000" dirty="0">
                <a:solidFill>
                  <a:schemeClr val="accent1"/>
                </a:solidFill>
                <a:latin typeface="Century Gothic" panose="020B0502020202020204" pitchFamily="34" charset="0"/>
              </a:rPr>
              <a:t>Contents</a:t>
            </a:r>
          </a:p>
        </p:txBody>
      </p:sp>
      <p:sp>
        <p:nvSpPr>
          <p:cNvPr id="4" name="TextBox 3">
            <a:extLst>
              <a:ext uri="{FF2B5EF4-FFF2-40B4-BE49-F238E27FC236}">
                <a16:creationId xmlns:a16="http://schemas.microsoft.com/office/drawing/2014/main" id="{FDB91D55-7483-A41E-1766-DDA940F8ED9E}"/>
              </a:ext>
            </a:extLst>
          </p:cNvPr>
          <p:cNvSpPr txBox="1"/>
          <p:nvPr/>
        </p:nvSpPr>
        <p:spPr>
          <a:xfrm>
            <a:off x="4645241" y="1341032"/>
            <a:ext cx="6094520" cy="4883645"/>
          </a:xfrm>
          <a:prstGeom prst="rect">
            <a:avLst/>
          </a:prstGeom>
          <a:noFill/>
        </p:spPr>
        <p:txBody>
          <a:bodyPr wrap="square">
            <a:spAutoFit/>
          </a:bodyPr>
          <a:lstStyle/>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1 Executive Summary</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2 Business Overview</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3 SWOT Analysis</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4 Target Market</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5    Product or Service Offerings</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6 Marketing and Sales Plan</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7 Quarterly Performance</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8 Financial Overview</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9 Key Performance Indicators (KPIs)</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10  Appendix and Supporting Documents</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A994B3E0-D382-23C4-9BB7-52726B157C6D}"/>
              </a:ext>
            </a:extLst>
          </p:cNvPr>
          <p:cNvSpPr/>
          <p:nvPr/>
        </p:nvSpPr>
        <p:spPr>
          <a:xfrm>
            <a:off x="0" y="1"/>
            <a:ext cx="2592280" cy="6858000"/>
          </a:xfrm>
          <a:prstGeom prst="rect">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E41A165C-014A-131E-19BE-29F70141BC1A}"/>
              </a:ext>
            </a:extLst>
          </p:cNvPr>
          <p:cNvSpPr/>
          <p:nvPr/>
        </p:nvSpPr>
        <p:spPr>
          <a:xfrm rot="5400000">
            <a:off x="-944096" y="3321729"/>
            <a:ext cx="6858105" cy="214647"/>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4767AD36-DA13-BF59-1014-DAA5D2846AF7}"/>
              </a:ext>
            </a:extLst>
          </p:cNvPr>
          <p:cNvSpPr/>
          <p:nvPr/>
        </p:nvSpPr>
        <p:spPr>
          <a:xfrm rot="5400000">
            <a:off x="-563660" y="3321624"/>
            <a:ext cx="6858105" cy="214647"/>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1" descr="A grid with small circles">
            <a:extLst>
              <a:ext uri="{FF2B5EF4-FFF2-40B4-BE49-F238E27FC236}">
                <a16:creationId xmlns:a16="http://schemas.microsoft.com/office/drawing/2014/main" id="{9F1FEC88-4E8F-2E5D-AA98-A7155A7A6C3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300134" y="0"/>
            <a:ext cx="1818752" cy="1818752"/>
          </a:xfrm>
          <a:prstGeom prst="rect">
            <a:avLst/>
          </a:prstGeom>
          <a:effectLst>
            <a:outerShdw blurRad="50800" dist="38100" algn="l" rotWithShape="0">
              <a:prstClr val="black">
                <a:alpha val="40000"/>
              </a:prstClr>
            </a:outerShdw>
          </a:effectLst>
        </p:spPr>
      </p:pic>
    </p:spTree>
    <p:extLst>
      <p:ext uri="{BB962C8B-B14F-4D97-AF65-F5344CB8AC3E}">
        <p14:creationId xmlns:p14="http://schemas.microsoft.com/office/powerpoint/2010/main" val="4073460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3B6D5E8-5952-8D71-DAC3-498834D9A0C1}"/>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E3E3115C-E999-6291-1F34-D9D76B0DD9DF}"/>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1 Executive Summary</a:t>
            </a:r>
          </a:p>
        </p:txBody>
      </p:sp>
      <p:sp>
        <p:nvSpPr>
          <p:cNvPr id="16" name="TextBox 15">
            <a:extLst>
              <a:ext uri="{FF2B5EF4-FFF2-40B4-BE49-F238E27FC236}">
                <a16:creationId xmlns:a16="http://schemas.microsoft.com/office/drawing/2014/main" id="{49E2D2B8-C152-C72F-C75E-DC6BFE84EB31}"/>
              </a:ext>
            </a:extLst>
          </p:cNvPr>
          <p:cNvSpPr txBox="1"/>
          <p:nvPr/>
        </p:nvSpPr>
        <p:spPr>
          <a:xfrm>
            <a:off x="975616" y="233221"/>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Purpose of the Plan</a:t>
            </a:r>
          </a:p>
        </p:txBody>
      </p:sp>
      <p:sp>
        <p:nvSpPr>
          <p:cNvPr id="22" name="TextBox 21">
            <a:extLst>
              <a:ext uri="{FF2B5EF4-FFF2-40B4-BE49-F238E27FC236}">
                <a16:creationId xmlns:a16="http://schemas.microsoft.com/office/drawing/2014/main" id="{AD01BB12-E1E2-6DAD-F629-171325EEC510}"/>
              </a:ext>
            </a:extLst>
          </p:cNvPr>
          <p:cNvSpPr txBox="1"/>
          <p:nvPr/>
        </p:nvSpPr>
        <p:spPr>
          <a:xfrm>
            <a:off x="975616" y="660163"/>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pic>
        <p:nvPicPr>
          <p:cNvPr id="8" name="Picture 7" descr="Paperclip with solid fill">
            <a:extLst>
              <a:ext uri="{FF2B5EF4-FFF2-40B4-BE49-F238E27FC236}">
                <a16:creationId xmlns:a16="http://schemas.microsoft.com/office/drawing/2014/main" id="{4688EB0A-61D7-0BEA-2425-E4A1D6A3412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4266" y="233221"/>
            <a:ext cx="802685" cy="802685"/>
          </a:xfrm>
          <a:prstGeom prst="rect">
            <a:avLst/>
          </a:prstGeom>
          <a:ln>
            <a:solidFill>
              <a:srgbClr val="FFC000"/>
            </a:solidFill>
          </a:ln>
        </p:spPr>
      </p:pic>
      <p:sp>
        <p:nvSpPr>
          <p:cNvPr id="29" name="TextBox 28">
            <a:extLst>
              <a:ext uri="{FF2B5EF4-FFF2-40B4-BE49-F238E27FC236}">
                <a16:creationId xmlns:a16="http://schemas.microsoft.com/office/drawing/2014/main" id="{34291050-3C97-D5F7-A498-8EA2B989791D}"/>
              </a:ext>
            </a:extLst>
          </p:cNvPr>
          <p:cNvSpPr txBox="1"/>
          <p:nvPr/>
        </p:nvSpPr>
        <p:spPr>
          <a:xfrm>
            <a:off x="7244214" y="233221"/>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Business Objectives</a:t>
            </a:r>
          </a:p>
        </p:txBody>
      </p:sp>
      <p:sp>
        <p:nvSpPr>
          <p:cNvPr id="30" name="TextBox 29">
            <a:extLst>
              <a:ext uri="{FF2B5EF4-FFF2-40B4-BE49-F238E27FC236}">
                <a16:creationId xmlns:a16="http://schemas.microsoft.com/office/drawing/2014/main" id="{5C80E6D5-9C96-3560-BB8C-DD48B73306D6}"/>
              </a:ext>
            </a:extLst>
          </p:cNvPr>
          <p:cNvSpPr txBox="1"/>
          <p:nvPr/>
        </p:nvSpPr>
        <p:spPr>
          <a:xfrm>
            <a:off x="7244214" y="660163"/>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pic>
        <p:nvPicPr>
          <p:cNvPr id="31" name="Picture 7" descr="Paperclip with solid fill">
            <a:extLst>
              <a:ext uri="{FF2B5EF4-FFF2-40B4-BE49-F238E27FC236}">
                <a16:creationId xmlns:a16="http://schemas.microsoft.com/office/drawing/2014/main" id="{6502ED52-BE42-9D24-5351-18AC1F72A19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362864" y="233221"/>
            <a:ext cx="802685" cy="802685"/>
          </a:xfrm>
          <a:prstGeom prst="rect">
            <a:avLst/>
          </a:prstGeom>
          <a:ln>
            <a:solidFill>
              <a:srgbClr val="FFC000"/>
            </a:solidFill>
          </a:ln>
        </p:spPr>
      </p:pic>
      <p:sp>
        <p:nvSpPr>
          <p:cNvPr id="32" name="TextBox 31">
            <a:extLst>
              <a:ext uri="{FF2B5EF4-FFF2-40B4-BE49-F238E27FC236}">
                <a16:creationId xmlns:a16="http://schemas.microsoft.com/office/drawing/2014/main" id="{3DC77F4D-8AF7-14DA-E744-538C4D8F57EF}"/>
              </a:ext>
            </a:extLst>
          </p:cNvPr>
          <p:cNvSpPr txBox="1"/>
          <p:nvPr/>
        </p:nvSpPr>
        <p:spPr>
          <a:xfrm>
            <a:off x="975616" y="2293305"/>
            <a:ext cx="11080221" cy="769441"/>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Key Business </a:t>
            </a:r>
            <a:br>
              <a:rPr lang="en-US" sz="2200" b="1" dirty="0">
                <a:solidFill>
                  <a:schemeClr val="accent1"/>
                </a:solidFill>
                <a:latin typeface="Century Gothic" panose="020B0502020202020204" pitchFamily="34" charset="0"/>
              </a:rPr>
            </a:br>
            <a:r>
              <a:rPr lang="en-US" sz="2200" b="1" dirty="0">
                <a:solidFill>
                  <a:schemeClr val="accent1"/>
                </a:solidFill>
                <a:latin typeface="Century Gothic" panose="020B0502020202020204" pitchFamily="34" charset="0"/>
              </a:rPr>
              <a:t>Metrics</a:t>
            </a:r>
          </a:p>
        </p:txBody>
      </p:sp>
      <p:pic>
        <p:nvPicPr>
          <p:cNvPr id="34" name="Picture 7" descr="Paperclip with solid fill">
            <a:extLst>
              <a:ext uri="{FF2B5EF4-FFF2-40B4-BE49-F238E27FC236}">
                <a16:creationId xmlns:a16="http://schemas.microsoft.com/office/drawing/2014/main" id="{B8209F0B-656D-9933-3D71-352072485F2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4266" y="2254341"/>
            <a:ext cx="802685" cy="802685"/>
          </a:xfrm>
          <a:prstGeom prst="rect">
            <a:avLst/>
          </a:prstGeom>
          <a:ln>
            <a:solidFill>
              <a:srgbClr val="FFC000"/>
            </a:solidFill>
          </a:ln>
        </p:spPr>
      </p:pic>
      <p:graphicFrame>
        <p:nvGraphicFramePr>
          <p:cNvPr id="35" name="Table 34">
            <a:extLst>
              <a:ext uri="{FF2B5EF4-FFF2-40B4-BE49-F238E27FC236}">
                <a16:creationId xmlns:a16="http://schemas.microsoft.com/office/drawing/2014/main" id="{DED0DFC9-498C-A4B0-1C0B-9A919B35659E}"/>
              </a:ext>
            </a:extLst>
          </p:cNvPr>
          <p:cNvGraphicFramePr>
            <a:graphicFrameLocks noGrp="1"/>
          </p:cNvGraphicFramePr>
          <p:nvPr>
            <p:extLst>
              <p:ext uri="{D42A27DB-BD31-4B8C-83A1-F6EECF244321}">
                <p14:modId xmlns:p14="http://schemas.microsoft.com/office/powerpoint/2010/main" val="2257451314"/>
              </p:ext>
            </p:extLst>
          </p:nvPr>
        </p:nvGraphicFramePr>
        <p:xfrm>
          <a:off x="3125755" y="2299288"/>
          <a:ext cx="8930082" cy="3425758"/>
        </p:xfrm>
        <a:graphic>
          <a:graphicData uri="http://schemas.openxmlformats.org/drawingml/2006/table">
            <a:tbl>
              <a:tblPr firstRow="1" firstCol="1" bandRow="1"/>
              <a:tblGrid>
                <a:gridCol w="1429712">
                  <a:extLst>
                    <a:ext uri="{9D8B030D-6E8A-4147-A177-3AD203B41FA5}">
                      <a16:colId xmlns:a16="http://schemas.microsoft.com/office/drawing/2014/main" val="379159066"/>
                    </a:ext>
                  </a:extLst>
                </a:gridCol>
                <a:gridCol w="1500074">
                  <a:extLst>
                    <a:ext uri="{9D8B030D-6E8A-4147-A177-3AD203B41FA5}">
                      <a16:colId xmlns:a16="http://schemas.microsoft.com/office/drawing/2014/main" val="1456173260"/>
                    </a:ext>
                  </a:extLst>
                </a:gridCol>
                <a:gridCol w="1500074">
                  <a:extLst>
                    <a:ext uri="{9D8B030D-6E8A-4147-A177-3AD203B41FA5}">
                      <a16:colId xmlns:a16="http://schemas.microsoft.com/office/drawing/2014/main" val="3952565475"/>
                    </a:ext>
                  </a:extLst>
                </a:gridCol>
                <a:gridCol w="1500074">
                  <a:extLst>
                    <a:ext uri="{9D8B030D-6E8A-4147-A177-3AD203B41FA5}">
                      <a16:colId xmlns:a16="http://schemas.microsoft.com/office/drawing/2014/main" val="248021517"/>
                    </a:ext>
                  </a:extLst>
                </a:gridCol>
                <a:gridCol w="1500074">
                  <a:extLst>
                    <a:ext uri="{9D8B030D-6E8A-4147-A177-3AD203B41FA5}">
                      <a16:colId xmlns:a16="http://schemas.microsoft.com/office/drawing/2014/main" val="1965524057"/>
                    </a:ext>
                  </a:extLst>
                </a:gridCol>
                <a:gridCol w="1500074">
                  <a:extLst>
                    <a:ext uri="{9D8B030D-6E8A-4147-A177-3AD203B41FA5}">
                      <a16:colId xmlns:a16="http://schemas.microsoft.com/office/drawing/2014/main" val="15830262"/>
                    </a:ext>
                  </a:extLst>
                </a:gridCol>
              </a:tblGrid>
              <a:tr h="757015">
                <a:tc>
                  <a:txBody>
                    <a:bodyPr/>
                    <a:lstStyle/>
                    <a:p>
                      <a:pPr marL="0" marR="0">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Metric</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Q1</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Q2</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Q3</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Q4</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Annual Total</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9120268"/>
                  </a:ext>
                </a:extLst>
              </a:tr>
              <a:tr h="889581">
                <a:tc>
                  <a:txBody>
                    <a:bodyPr/>
                    <a:lstStyle/>
                    <a:p>
                      <a:pPr marL="0" marR="0">
                        <a:lnSpc>
                          <a:spcPct val="115000"/>
                        </a:lnSpc>
                        <a:spcAft>
                          <a:spcPts val="800"/>
                        </a:spcAft>
                        <a:buNone/>
                      </a:pPr>
                      <a:r>
                        <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Revenue ($)</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79970926"/>
                  </a:ext>
                </a:extLst>
              </a:tr>
              <a:tr h="889581">
                <a:tc>
                  <a:txBody>
                    <a:bodyPr/>
                    <a:lstStyle/>
                    <a:p>
                      <a:pPr marL="0" marR="0">
                        <a:lnSpc>
                          <a:spcPct val="115000"/>
                        </a:lnSpc>
                        <a:spcAft>
                          <a:spcPts val="800"/>
                        </a:spcAft>
                        <a:buNone/>
                      </a:pPr>
                      <a:r>
                        <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Profit margin (%)</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91850947"/>
                  </a:ext>
                </a:extLst>
              </a:tr>
              <a:tr h="889581">
                <a:tc>
                  <a:txBody>
                    <a:bodyPr/>
                    <a:lstStyle/>
                    <a:p>
                      <a:pPr marL="0" marR="0">
                        <a:lnSpc>
                          <a:spcPct val="115000"/>
                        </a:lnSpc>
                        <a:spcAft>
                          <a:spcPts val="800"/>
                        </a:spcAft>
                        <a:buNone/>
                      </a:pPr>
                      <a:r>
                        <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Customer (#)</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31225106"/>
                  </a:ext>
                </a:extLst>
              </a:tr>
            </a:tbl>
          </a:graphicData>
        </a:graphic>
      </p:graphicFrame>
    </p:spTree>
    <p:extLst>
      <p:ext uri="{BB962C8B-B14F-4D97-AF65-F5344CB8AC3E}">
        <p14:creationId xmlns:p14="http://schemas.microsoft.com/office/powerpoint/2010/main" val="1810707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15C14-FEBD-E5BD-424A-9A6DFDC6BC39}"/>
            </a:ext>
          </a:extLst>
        </p:cNvPr>
        <p:cNvGrpSpPr/>
        <p:nvPr/>
      </p:nvGrpSpPr>
      <p:grpSpPr>
        <a:xfrm>
          <a:off x="0" y="0"/>
          <a:ext cx="0" cy="0"/>
          <a:chOff x="0" y="0"/>
          <a:chExt cx="0" cy="0"/>
        </a:xfrm>
      </p:grpSpPr>
      <p:sp>
        <p:nvSpPr>
          <p:cNvPr id="10" name="Oval 9">
            <a:extLst>
              <a:ext uri="{FF2B5EF4-FFF2-40B4-BE49-F238E27FC236}">
                <a16:creationId xmlns:a16="http://schemas.microsoft.com/office/drawing/2014/main" id="{6A40C115-60D3-1B08-8D66-6603F0C68796}"/>
              </a:ext>
            </a:extLst>
          </p:cNvPr>
          <p:cNvSpPr/>
          <p:nvPr/>
        </p:nvSpPr>
        <p:spPr>
          <a:xfrm>
            <a:off x="230152" y="1900066"/>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39AC44D2-FB55-03CD-9AB5-FF83D888B491}"/>
              </a:ext>
            </a:extLst>
          </p:cNvPr>
          <p:cNvSpPr/>
          <p:nvPr/>
        </p:nvSpPr>
        <p:spPr>
          <a:xfrm>
            <a:off x="75724" y="1808133"/>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9C20BAC6-6BEA-6A16-471B-A50B179D87F7}"/>
              </a:ext>
            </a:extLst>
          </p:cNvPr>
          <p:cNvSpPr txBox="1"/>
          <p:nvPr/>
        </p:nvSpPr>
        <p:spPr>
          <a:xfrm>
            <a:off x="320511" y="959111"/>
            <a:ext cx="2152101" cy="430887"/>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Mission</a:t>
            </a:r>
          </a:p>
        </p:txBody>
      </p:sp>
      <p:sp>
        <p:nvSpPr>
          <p:cNvPr id="22" name="TextBox 21">
            <a:extLst>
              <a:ext uri="{FF2B5EF4-FFF2-40B4-BE49-F238E27FC236}">
                <a16:creationId xmlns:a16="http://schemas.microsoft.com/office/drawing/2014/main" id="{5A8BAA73-D181-351B-2BA0-BDCA81D19FAF}"/>
              </a:ext>
            </a:extLst>
          </p:cNvPr>
          <p:cNvSpPr txBox="1"/>
          <p:nvPr/>
        </p:nvSpPr>
        <p:spPr>
          <a:xfrm>
            <a:off x="259081" y="3019332"/>
            <a:ext cx="2034073" cy="32316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Description</a:t>
            </a:r>
          </a:p>
        </p:txBody>
      </p:sp>
      <p:sp>
        <p:nvSpPr>
          <p:cNvPr id="30" name="TextBox 29">
            <a:extLst>
              <a:ext uri="{FF2B5EF4-FFF2-40B4-BE49-F238E27FC236}">
                <a16:creationId xmlns:a16="http://schemas.microsoft.com/office/drawing/2014/main" id="{3498F421-6EC0-D9C9-6854-05A372F936B0}"/>
              </a:ext>
            </a:extLst>
          </p:cNvPr>
          <p:cNvSpPr txBox="1"/>
          <p:nvPr/>
        </p:nvSpPr>
        <p:spPr>
          <a:xfrm>
            <a:off x="3064225" y="918946"/>
            <a:ext cx="2811485" cy="430887"/>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Vision</a:t>
            </a:r>
          </a:p>
        </p:txBody>
      </p:sp>
      <p:sp>
        <p:nvSpPr>
          <p:cNvPr id="32" name="TextBox 31">
            <a:extLst>
              <a:ext uri="{FF2B5EF4-FFF2-40B4-BE49-F238E27FC236}">
                <a16:creationId xmlns:a16="http://schemas.microsoft.com/office/drawing/2014/main" id="{AC9D8790-1D4B-07B6-3C29-DF525896F516}"/>
              </a:ext>
            </a:extLst>
          </p:cNvPr>
          <p:cNvSpPr txBox="1"/>
          <p:nvPr/>
        </p:nvSpPr>
        <p:spPr>
          <a:xfrm>
            <a:off x="6139737" y="918946"/>
            <a:ext cx="2745565" cy="769441"/>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Core </a:t>
            </a:r>
            <a:br>
              <a:rPr lang="en-US" sz="2200" b="1" dirty="0">
                <a:solidFill>
                  <a:schemeClr val="accent1"/>
                </a:solidFill>
                <a:latin typeface="Century Gothic" panose="020B0502020202020204" pitchFamily="34" charset="0"/>
              </a:rPr>
            </a:br>
            <a:r>
              <a:rPr lang="en-US" sz="2200" b="1" dirty="0">
                <a:solidFill>
                  <a:schemeClr val="accent1"/>
                </a:solidFill>
                <a:latin typeface="Century Gothic" panose="020B0502020202020204" pitchFamily="34" charset="0"/>
              </a:rPr>
              <a:t>Offerings</a:t>
            </a:r>
          </a:p>
        </p:txBody>
      </p:sp>
      <p:sp>
        <p:nvSpPr>
          <p:cNvPr id="7" name="Rectangle 6">
            <a:extLst>
              <a:ext uri="{FF2B5EF4-FFF2-40B4-BE49-F238E27FC236}">
                <a16:creationId xmlns:a16="http://schemas.microsoft.com/office/drawing/2014/main" id="{43472E96-B9F8-9460-3D48-836482A279AE}"/>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B7B8680F-A24D-9D9E-EE30-E55CF182C7D5}"/>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2 Business Overview</a:t>
            </a:r>
          </a:p>
        </p:txBody>
      </p:sp>
      <p:sp>
        <p:nvSpPr>
          <p:cNvPr id="15" name="Oval 14">
            <a:extLst>
              <a:ext uri="{FF2B5EF4-FFF2-40B4-BE49-F238E27FC236}">
                <a16:creationId xmlns:a16="http://schemas.microsoft.com/office/drawing/2014/main" id="{65B3561B-5FB4-732A-191C-F8ECEA93F0C8}"/>
              </a:ext>
            </a:extLst>
          </p:cNvPr>
          <p:cNvSpPr/>
          <p:nvPr/>
        </p:nvSpPr>
        <p:spPr>
          <a:xfrm>
            <a:off x="3284573" y="1876270"/>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7FF8225B-20F2-2D41-526B-17C493DAFA33}"/>
              </a:ext>
            </a:extLst>
          </p:cNvPr>
          <p:cNvSpPr/>
          <p:nvPr/>
        </p:nvSpPr>
        <p:spPr>
          <a:xfrm>
            <a:off x="3130145" y="1784337"/>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45821ACC-530B-6C56-C8C3-917BEFB6F982}"/>
              </a:ext>
            </a:extLst>
          </p:cNvPr>
          <p:cNvSpPr txBox="1"/>
          <p:nvPr/>
        </p:nvSpPr>
        <p:spPr>
          <a:xfrm>
            <a:off x="3313502" y="2995536"/>
            <a:ext cx="2034073" cy="32316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Description</a:t>
            </a:r>
          </a:p>
        </p:txBody>
      </p:sp>
      <p:sp>
        <p:nvSpPr>
          <p:cNvPr id="19" name="Oval 18">
            <a:extLst>
              <a:ext uri="{FF2B5EF4-FFF2-40B4-BE49-F238E27FC236}">
                <a16:creationId xmlns:a16="http://schemas.microsoft.com/office/drawing/2014/main" id="{8A735CCA-CCA1-19BE-3050-C4B04EA7EA45}"/>
              </a:ext>
            </a:extLst>
          </p:cNvPr>
          <p:cNvSpPr/>
          <p:nvPr/>
        </p:nvSpPr>
        <p:spPr>
          <a:xfrm>
            <a:off x="6294165" y="1876270"/>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1705159A-3CD1-B964-C679-C00AEF5B0572}"/>
              </a:ext>
            </a:extLst>
          </p:cNvPr>
          <p:cNvSpPr/>
          <p:nvPr/>
        </p:nvSpPr>
        <p:spPr>
          <a:xfrm>
            <a:off x="6139737" y="1784337"/>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79779E0-8CB4-DD06-EF30-960ECBE91DFC}"/>
              </a:ext>
            </a:extLst>
          </p:cNvPr>
          <p:cNvSpPr txBox="1"/>
          <p:nvPr/>
        </p:nvSpPr>
        <p:spPr>
          <a:xfrm>
            <a:off x="6323094" y="2995536"/>
            <a:ext cx="2034073" cy="32316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Description</a:t>
            </a:r>
          </a:p>
        </p:txBody>
      </p:sp>
      <p:sp>
        <p:nvSpPr>
          <p:cNvPr id="23" name="Oval 22">
            <a:extLst>
              <a:ext uri="{FF2B5EF4-FFF2-40B4-BE49-F238E27FC236}">
                <a16:creationId xmlns:a16="http://schemas.microsoft.com/office/drawing/2014/main" id="{FBC0712E-5455-5348-29BA-6D0FBE61DDB0}"/>
              </a:ext>
            </a:extLst>
          </p:cNvPr>
          <p:cNvSpPr/>
          <p:nvPr/>
        </p:nvSpPr>
        <p:spPr>
          <a:xfrm>
            <a:off x="9310272" y="1900066"/>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FE7AA9A5-CE9C-2CBC-967D-1418EC46629F}"/>
              </a:ext>
            </a:extLst>
          </p:cNvPr>
          <p:cNvSpPr/>
          <p:nvPr/>
        </p:nvSpPr>
        <p:spPr>
          <a:xfrm>
            <a:off x="9155844" y="1808133"/>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a:extLst>
              <a:ext uri="{FF2B5EF4-FFF2-40B4-BE49-F238E27FC236}">
                <a16:creationId xmlns:a16="http://schemas.microsoft.com/office/drawing/2014/main" id="{1775BC4B-C55E-D6FB-273B-CC3FEF2954A9}"/>
              </a:ext>
            </a:extLst>
          </p:cNvPr>
          <p:cNvSpPr txBox="1"/>
          <p:nvPr/>
        </p:nvSpPr>
        <p:spPr>
          <a:xfrm>
            <a:off x="9339201" y="3019332"/>
            <a:ext cx="2034073" cy="32316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Description</a:t>
            </a:r>
          </a:p>
        </p:txBody>
      </p:sp>
      <p:sp>
        <p:nvSpPr>
          <p:cNvPr id="26" name="TextBox 25">
            <a:extLst>
              <a:ext uri="{FF2B5EF4-FFF2-40B4-BE49-F238E27FC236}">
                <a16:creationId xmlns:a16="http://schemas.microsoft.com/office/drawing/2014/main" id="{485BBDA5-56D0-7924-C962-16C143EE8404}"/>
              </a:ext>
            </a:extLst>
          </p:cNvPr>
          <p:cNvSpPr txBox="1"/>
          <p:nvPr/>
        </p:nvSpPr>
        <p:spPr>
          <a:xfrm>
            <a:off x="9155844" y="829168"/>
            <a:ext cx="2745565" cy="769441"/>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Key Business</a:t>
            </a:r>
            <a:br>
              <a:rPr lang="en-US" sz="2200" b="1" dirty="0">
                <a:solidFill>
                  <a:schemeClr val="accent1"/>
                </a:solidFill>
                <a:latin typeface="Century Gothic" panose="020B0502020202020204" pitchFamily="34" charset="0"/>
              </a:rPr>
            </a:br>
            <a:r>
              <a:rPr lang="en-US" sz="2200" b="1" dirty="0">
                <a:solidFill>
                  <a:schemeClr val="accent1"/>
                </a:solidFill>
                <a:latin typeface="Century Gothic" panose="020B0502020202020204" pitchFamily="34" charset="0"/>
              </a:rPr>
              <a:t>Goals</a:t>
            </a:r>
          </a:p>
        </p:txBody>
      </p:sp>
    </p:spTree>
    <p:extLst>
      <p:ext uri="{BB962C8B-B14F-4D97-AF65-F5344CB8AC3E}">
        <p14:creationId xmlns:p14="http://schemas.microsoft.com/office/powerpoint/2010/main" val="1062681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2E156-4CA7-242D-8782-059D142E9651}"/>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C605DD2F-2445-9B97-1A77-BF0991B56468}"/>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DB5529D6-2F5A-721D-4835-272DF3697078}"/>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3 SWOT Analysis</a:t>
            </a:r>
          </a:p>
        </p:txBody>
      </p:sp>
      <p:cxnSp>
        <p:nvCxnSpPr>
          <p:cNvPr id="3" name="Straight Connector 2">
            <a:extLst>
              <a:ext uri="{FF2B5EF4-FFF2-40B4-BE49-F238E27FC236}">
                <a16:creationId xmlns:a16="http://schemas.microsoft.com/office/drawing/2014/main" id="{DCCBFA86-0A6B-1442-5C16-D34FC05D75CC}"/>
              </a:ext>
            </a:extLst>
          </p:cNvPr>
          <p:cNvCxnSpPr/>
          <p:nvPr/>
        </p:nvCxnSpPr>
        <p:spPr>
          <a:xfrm>
            <a:off x="6096000" y="225778"/>
            <a:ext cx="0" cy="5599289"/>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9D8BD422-661F-53D9-9255-2D2FE091D276}"/>
              </a:ext>
            </a:extLst>
          </p:cNvPr>
          <p:cNvCxnSpPr>
            <a:cxnSpLocks/>
          </p:cNvCxnSpPr>
          <p:nvPr/>
        </p:nvCxnSpPr>
        <p:spPr>
          <a:xfrm>
            <a:off x="169333" y="3127022"/>
            <a:ext cx="11729156" cy="0"/>
          </a:xfrm>
          <a:prstGeom prst="line">
            <a:avLst/>
          </a:prstGeom>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B34739A2-134A-C9DE-5BB2-B90AD0567495}"/>
              </a:ext>
            </a:extLst>
          </p:cNvPr>
          <p:cNvSpPr txBox="1"/>
          <p:nvPr/>
        </p:nvSpPr>
        <p:spPr>
          <a:xfrm>
            <a:off x="557928" y="1068599"/>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Strengths</a:t>
            </a:r>
          </a:p>
        </p:txBody>
      </p:sp>
      <p:sp>
        <p:nvSpPr>
          <p:cNvPr id="11" name="TextBox 10">
            <a:extLst>
              <a:ext uri="{FF2B5EF4-FFF2-40B4-BE49-F238E27FC236}">
                <a16:creationId xmlns:a16="http://schemas.microsoft.com/office/drawing/2014/main" id="{6B2297E7-F7A0-A646-1695-53F14F6949E3}"/>
              </a:ext>
            </a:extLst>
          </p:cNvPr>
          <p:cNvSpPr txBox="1"/>
          <p:nvPr/>
        </p:nvSpPr>
        <p:spPr>
          <a:xfrm>
            <a:off x="557928" y="1495541"/>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
        <p:nvSpPr>
          <p:cNvPr id="12" name="TextBox 11">
            <a:extLst>
              <a:ext uri="{FF2B5EF4-FFF2-40B4-BE49-F238E27FC236}">
                <a16:creationId xmlns:a16="http://schemas.microsoft.com/office/drawing/2014/main" id="{4438E69A-E595-4A33-F24D-21AEE4A9743D}"/>
              </a:ext>
            </a:extLst>
          </p:cNvPr>
          <p:cNvSpPr txBox="1"/>
          <p:nvPr/>
        </p:nvSpPr>
        <p:spPr>
          <a:xfrm>
            <a:off x="6670861" y="1068599"/>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Weaknesses</a:t>
            </a:r>
          </a:p>
        </p:txBody>
      </p:sp>
      <p:sp>
        <p:nvSpPr>
          <p:cNvPr id="27" name="TextBox 26">
            <a:extLst>
              <a:ext uri="{FF2B5EF4-FFF2-40B4-BE49-F238E27FC236}">
                <a16:creationId xmlns:a16="http://schemas.microsoft.com/office/drawing/2014/main" id="{1D4F81FB-2D0E-12F9-DEC6-0C985E188EE4}"/>
              </a:ext>
            </a:extLst>
          </p:cNvPr>
          <p:cNvSpPr txBox="1"/>
          <p:nvPr/>
        </p:nvSpPr>
        <p:spPr>
          <a:xfrm>
            <a:off x="6670861" y="1495541"/>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
        <p:nvSpPr>
          <p:cNvPr id="28" name="TextBox 27">
            <a:extLst>
              <a:ext uri="{FF2B5EF4-FFF2-40B4-BE49-F238E27FC236}">
                <a16:creationId xmlns:a16="http://schemas.microsoft.com/office/drawing/2014/main" id="{38FFB16B-17EF-A70E-BDEA-CF466C6011AB}"/>
              </a:ext>
            </a:extLst>
          </p:cNvPr>
          <p:cNvSpPr txBox="1"/>
          <p:nvPr/>
        </p:nvSpPr>
        <p:spPr>
          <a:xfrm>
            <a:off x="557928" y="4166034"/>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Opportunities</a:t>
            </a:r>
          </a:p>
        </p:txBody>
      </p:sp>
      <p:sp>
        <p:nvSpPr>
          <p:cNvPr id="29" name="TextBox 28">
            <a:extLst>
              <a:ext uri="{FF2B5EF4-FFF2-40B4-BE49-F238E27FC236}">
                <a16:creationId xmlns:a16="http://schemas.microsoft.com/office/drawing/2014/main" id="{6B3BD30D-BB67-6EB0-CBEE-C1C5CEB17788}"/>
              </a:ext>
            </a:extLst>
          </p:cNvPr>
          <p:cNvSpPr txBox="1"/>
          <p:nvPr/>
        </p:nvSpPr>
        <p:spPr>
          <a:xfrm>
            <a:off x="557928" y="4592976"/>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
        <p:nvSpPr>
          <p:cNvPr id="31" name="TextBox 30">
            <a:extLst>
              <a:ext uri="{FF2B5EF4-FFF2-40B4-BE49-F238E27FC236}">
                <a16:creationId xmlns:a16="http://schemas.microsoft.com/office/drawing/2014/main" id="{C5B547BF-D452-F2B9-115C-043DAFAB4477}"/>
              </a:ext>
            </a:extLst>
          </p:cNvPr>
          <p:cNvSpPr txBox="1"/>
          <p:nvPr/>
        </p:nvSpPr>
        <p:spPr>
          <a:xfrm>
            <a:off x="6868849" y="4166034"/>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Threats</a:t>
            </a:r>
          </a:p>
        </p:txBody>
      </p:sp>
      <p:sp>
        <p:nvSpPr>
          <p:cNvPr id="33" name="TextBox 32">
            <a:extLst>
              <a:ext uri="{FF2B5EF4-FFF2-40B4-BE49-F238E27FC236}">
                <a16:creationId xmlns:a16="http://schemas.microsoft.com/office/drawing/2014/main" id="{4A7D894E-9A7F-E303-69FD-B52C4F0247CB}"/>
              </a:ext>
            </a:extLst>
          </p:cNvPr>
          <p:cNvSpPr txBox="1"/>
          <p:nvPr/>
        </p:nvSpPr>
        <p:spPr>
          <a:xfrm>
            <a:off x="6868849" y="4592976"/>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
        <p:nvSpPr>
          <p:cNvPr id="34" name="Oval 33">
            <a:extLst>
              <a:ext uri="{FF2B5EF4-FFF2-40B4-BE49-F238E27FC236}">
                <a16:creationId xmlns:a16="http://schemas.microsoft.com/office/drawing/2014/main" id="{56FC37CC-67B5-FE3C-58A7-929BBB2551B6}"/>
              </a:ext>
            </a:extLst>
          </p:cNvPr>
          <p:cNvSpPr/>
          <p:nvPr/>
        </p:nvSpPr>
        <p:spPr>
          <a:xfrm>
            <a:off x="5213644" y="2272486"/>
            <a:ext cx="752936" cy="752936"/>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58EF5545-A4B1-E706-1753-3A67A2124A02}"/>
              </a:ext>
            </a:extLst>
          </p:cNvPr>
          <p:cNvSpPr/>
          <p:nvPr/>
        </p:nvSpPr>
        <p:spPr>
          <a:xfrm>
            <a:off x="6231864" y="2263255"/>
            <a:ext cx="752936" cy="752936"/>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a:extLst>
              <a:ext uri="{FF2B5EF4-FFF2-40B4-BE49-F238E27FC236}">
                <a16:creationId xmlns:a16="http://schemas.microsoft.com/office/drawing/2014/main" id="{98369885-058D-C17A-9B11-057CD1E25739}"/>
              </a:ext>
            </a:extLst>
          </p:cNvPr>
          <p:cNvSpPr/>
          <p:nvPr/>
        </p:nvSpPr>
        <p:spPr>
          <a:xfrm>
            <a:off x="5202355" y="3221600"/>
            <a:ext cx="752936" cy="752936"/>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a:extLst>
              <a:ext uri="{FF2B5EF4-FFF2-40B4-BE49-F238E27FC236}">
                <a16:creationId xmlns:a16="http://schemas.microsoft.com/office/drawing/2014/main" id="{B899C4C6-52B6-E5F7-2090-1FFB5B5AB870}"/>
              </a:ext>
            </a:extLst>
          </p:cNvPr>
          <p:cNvSpPr/>
          <p:nvPr/>
        </p:nvSpPr>
        <p:spPr>
          <a:xfrm>
            <a:off x="6231864" y="3230074"/>
            <a:ext cx="752936" cy="752936"/>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extBox 38">
            <a:extLst>
              <a:ext uri="{FF2B5EF4-FFF2-40B4-BE49-F238E27FC236}">
                <a16:creationId xmlns:a16="http://schemas.microsoft.com/office/drawing/2014/main" id="{97A51440-4435-4189-3A13-98F56EAD8685}"/>
              </a:ext>
            </a:extLst>
          </p:cNvPr>
          <p:cNvSpPr txBox="1"/>
          <p:nvPr/>
        </p:nvSpPr>
        <p:spPr>
          <a:xfrm>
            <a:off x="5346264" y="2261912"/>
            <a:ext cx="609028" cy="769441"/>
          </a:xfrm>
          <a:prstGeom prst="rect">
            <a:avLst/>
          </a:prstGeom>
          <a:noFill/>
        </p:spPr>
        <p:txBody>
          <a:bodyPr wrap="square" rtlCol="0">
            <a:spAutoFit/>
          </a:bodyPr>
          <a:lstStyle/>
          <a:p>
            <a:r>
              <a:rPr lang="en-US" sz="4400" b="1" dirty="0">
                <a:solidFill>
                  <a:srgbClr val="FFF3CD"/>
                </a:solidFill>
                <a:latin typeface="Georgia" panose="02040502050405020303" pitchFamily="18" charset="0"/>
              </a:rPr>
              <a:t>S</a:t>
            </a:r>
          </a:p>
        </p:txBody>
      </p:sp>
      <p:sp>
        <p:nvSpPr>
          <p:cNvPr id="40" name="TextBox 39">
            <a:extLst>
              <a:ext uri="{FF2B5EF4-FFF2-40B4-BE49-F238E27FC236}">
                <a16:creationId xmlns:a16="http://schemas.microsoft.com/office/drawing/2014/main" id="{E1EE54CC-8F44-4F51-79B6-FEA38C5AE805}"/>
              </a:ext>
            </a:extLst>
          </p:cNvPr>
          <p:cNvSpPr txBox="1"/>
          <p:nvPr/>
        </p:nvSpPr>
        <p:spPr>
          <a:xfrm>
            <a:off x="6195247" y="2270086"/>
            <a:ext cx="609028" cy="769441"/>
          </a:xfrm>
          <a:prstGeom prst="rect">
            <a:avLst/>
          </a:prstGeom>
          <a:noFill/>
        </p:spPr>
        <p:txBody>
          <a:bodyPr wrap="square" rtlCol="0">
            <a:spAutoFit/>
          </a:bodyPr>
          <a:lstStyle/>
          <a:p>
            <a:r>
              <a:rPr lang="en-US" sz="4400" b="1" dirty="0">
                <a:solidFill>
                  <a:srgbClr val="FFF3CD"/>
                </a:solidFill>
                <a:latin typeface="Georgia" panose="02040502050405020303" pitchFamily="18" charset="0"/>
              </a:rPr>
              <a:t>W</a:t>
            </a:r>
          </a:p>
        </p:txBody>
      </p:sp>
      <p:sp>
        <p:nvSpPr>
          <p:cNvPr id="41" name="TextBox 40">
            <a:extLst>
              <a:ext uri="{FF2B5EF4-FFF2-40B4-BE49-F238E27FC236}">
                <a16:creationId xmlns:a16="http://schemas.microsoft.com/office/drawing/2014/main" id="{E2B42692-54C4-37FE-84CA-AD22C3157B2C}"/>
              </a:ext>
            </a:extLst>
          </p:cNvPr>
          <p:cNvSpPr txBox="1"/>
          <p:nvPr/>
        </p:nvSpPr>
        <p:spPr>
          <a:xfrm>
            <a:off x="5250391" y="3185385"/>
            <a:ext cx="609028" cy="769441"/>
          </a:xfrm>
          <a:prstGeom prst="rect">
            <a:avLst/>
          </a:prstGeom>
          <a:noFill/>
        </p:spPr>
        <p:txBody>
          <a:bodyPr wrap="square" rtlCol="0">
            <a:spAutoFit/>
          </a:bodyPr>
          <a:lstStyle/>
          <a:p>
            <a:r>
              <a:rPr lang="en-US" sz="4400" b="1" dirty="0">
                <a:solidFill>
                  <a:srgbClr val="FFF3CD"/>
                </a:solidFill>
                <a:latin typeface="Georgia" panose="02040502050405020303" pitchFamily="18" charset="0"/>
              </a:rPr>
              <a:t>O</a:t>
            </a:r>
          </a:p>
        </p:txBody>
      </p:sp>
      <p:sp>
        <p:nvSpPr>
          <p:cNvPr id="42" name="TextBox 41">
            <a:extLst>
              <a:ext uri="{FF2B5EF4-FFF2-40B4-BE49-F238E27FC236}">
                <a16:creationId xmlns:a16="http://schemas.microsoft.com/office/drawing/2014/main" id="{22697D65-5D03-54E2-92B5-3D2A444C7151}"/>
              </a:ext>
            </a:extLst>
          </p:cNvPr>
          <p:cNvSpPr txBox="1"/>
          <p:nvPr/>
        </p:nvSpPr>
        <p:spPr>
          <a:xfrm>
            <a:off x="6332582" y="3203987"/>
            <a:ext cx="609028" cy="769441"/>
          </a:xfrm>
          <a:prstGeom prst="rect">
            <a:avLst/>
          </a:prstGeom>
          <a:noFill/>
        </p:spPr>
        <p:txBody>
          <a:bodyPr wrap="square" rtlCol="0">
            <a:spAutoFit/>
          </a:bodyPr>
          <a:lstStyle/>
          <a:p>
            <a:r>
              <a:rPr lang="en-US" sz="4400" b="1" dirty="0">
                <a:solidFill>
                  <a:srgbClr val="FFF3CD"/>
                </a:solidFill>
                <a:latin typeface="Georgia" panose="02040502050405020303" pitchFamily="18" charset="0"/>
              </a:rPr>
              <a:t>T</a:t>
            </a:r>
          </a:p>
        </p:txBody>
      </p:sp>
    </p:spTree>
    <p:extLst>
      <p:ext uri="{BB962C8B-B14F-4D97-AF65-F5344CB8AC3E}">
        <p14:creationId xmlns:p14="http://schemas.microsoft.com/office/powerpoint/2010/main" val="2311139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849B0-3265-2409-AF2F-04F565D9F45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96CA132-60AB-0509-7DE8-E4D8D3279FD3}"/>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1C1BAF63-4979-1DA8-6FEF-F61CB67308AF}"/>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4 Target Market</a:t>
            </a:r>
          </a:p>
        </p:txBody>
      </p:sp>
      <p:sp>
        <p:nvSpPr>
          <p:cNvPr id="16" name="TextBox 15">
            <a:extLst>
              <a:ext uri="{FF2B5EF4-FFF2-40B4-BE49-F238E27FC236}">
                <a16:creationId xmlns:a16="http://schemas.microsoft.com/office/drawing/2014/main" id="{8128FAFB-B819-1C13-4D27-B862024C1BFA}"/>
              </a:ext>
            </a:extLst>
          </p:cNvPr>
          <p:cNvSpPr txBox="1"/>
          <p:nvPr/>
        </p:nvSpPr>
        <p:spPr>
          <a:xfrm>
            <a:off x="975616" y="233221"/>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Customer Segments</a:t>
            </a:r>
          </a:p>
        </p:txBody>
      </p:sp>
      <p:sp>
        <p:nvSpPr>
          <p:cNvPr id="22" name="TextBox 21">
            <a:extLst>
              <a:ext uri="{FF2B5EF4-FFF2-40B4-BE49-F238E27FC236}">
                <a16:creationId xmlns:a16="http://schemas.microsoft.com/office/drawing/2014/main" id="{257B030D-9E9C-F73E-817A-3EDAEDB9BF1F}"/>
              </a:ext>
            </a:extLst>
          </p:cNvPr>
          <p:cNvSpPr txBox="1"/>
          <p:nvPr/>
        </p:nvSpPr>
        <p:spPr>
          <a:xfrm>
            <a:off x="975616" y="660163"/>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pic>
        <p:nvPicPr>
          <p:cNvPr id="8" name="Picture 7" descr="Paperclip with solid fill">
            <a:extLst>
              <a:ext uri="{FF2B5EF4-FFF2-40B4-BE49-F238E27FC236}">
                <a16:creationId xmlns:a16="http://schemas.microsoft.com/office/drawing/2014/main" id="{06984C56-15D4-A5EB-D31A-CD80FCA1AE6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4266" y="233221"/>
            <a:ext cx="802685" cy="802685"/>
          </a:xfrm>
          <a:prstGeom prst="rect">
            <a:avLst/>
          </a:prstGeom>
          <a:ln>
            <a:solidFill>
              <a:srgbClr val="FFC000"/>
            </a:solidFill>
          </a:ln>
        </p:spPr>
      </p:pic>
      <p:sp>
        <p:nvSpPr>
          <p:cNvPr id="29" name="TextBox 28">
            <a:extLst>
              <a:ext uri="{FF2B5EF4-FFF2-40B4-BE49-F238E27FC236}">
                <a16:creationId xmlns:a16="http://schemas.microsoft.com/office/drawing/2014/main" id="{F193A9DC-51C8-D892-08CF-D5D1227B8041}"/>
              </a:ext>
            </a:extLst>
          </p:cNvPr>
          <p:cNvSpPr txBox="1"/>
          <p:nvPr/>
        </p:nvSpPr>
        <p:spPr>
          <a:xfrm>
            <a:off x="7244214" y="233221"/>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Market Opportunity</a:t>
            </a:r>
          </a:p>
        </p:txBody>
      </p:sp>
      <p:sp>
        <p:nvSpPr>
          <p:cNvPr id="30" name="TextBox 29">
            <a:extLst>
              <a:ext uri="{FF2B5EF4-FFF2-40B4-BE49-F238E27FC236}">
                <a16:creationId xmlns:a16="http://schemas.microsoft.com/office/drawing/2014/main" id="{A2D19653-8534-D658-E07D-E1525753D593}"/>
              </a:ext>
            </a:extLst>
          </p:cNvPr>
          <p:cNvSpPr txBox="1"/>
          <p:nvPr/>
        </p:nvSpPr>
        <p:spPr>
          <a:xfrm>
            <a:off x="7244214" y="660163"/>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pic>
        <p:nvPicPr>
          <p:cNvPr id="31" name="Picture 7" descr="Paperclip with solid fill">
            <a:extLst>
              <a:ext uri="{FF2B5EF4-FFF2-40B4-BE49-F238E27FC236}">
                <a16:creationId xmlns:a16="http://schemas.microsoft.com/office/drawing/2014/main" id="{68D3152B-1BA3-DB94-D9DE-BBF1BE8841F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362864" y="233221"/>
            <a:ext cx="802685" cy="802685"/>
          </a:xfrm>
          <a:prstGeom prst="rect">
            <a:avLst/>
          </a:prstGeom>
          <a:ln>
            <a:solidFill>
              <a:srgbClr val="FFC000"/>
            </a:solidFill>
          </a:ln>
        </p:spPr>
      </p:pic>
      <p:sp>
        <p:nvSpPr>
          <p:cNvPr id="32" name="TextBox 31">
            <a:extLst>
              <a:ext uri="{FF2B5EF4-FFF2-40B4-BE49-F238E27FC236}">
                <a16:creationId xmlns:a16="http://schemas.microsoft.com/office/drawing/2014/main" id="{8D8AE2B3-93AE-E7FB-E1A4-264E18891656}"/>
              </a:ext>
            </a:extLst>
          </p:cNvPr>
          <p:cNvSpPr txBox="1"/>
          <p:nvPr/>
        </p:nvSpPr>
        <p:spPr>
          <a:xfrm>
            <a:off x="975617" y="2259438"/>
            <a:ext cx="1824028" cy="1107996"/>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Key Customer Groups</a:t>
            </a:r>
          </a:p>
        </p:txBody>
      </p:sp>
      <p:pic>
        <p:nvPicPr>
          <p:cNvPr id="34" name="Picture 7" descr="Paperclip with solid fill">
            <a:extLst>
              <a:ext uri="{FF2B5EF4-FFF2-40B4-BE49-F238E27FC236}">
                <a16:creationId xmlns:a16="http://schemas.microsoft.com/office/drawing/2014/main" id="{E938196F-0501-9660-BAF2-1814790439E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4266" y="2254341"/>
            <a:ext cx="802685" cy="802685"/>
          </a:xfrm>
          <a:prstGeom prst="rect">
            <a:avLst/>
          </a:prstGeom>
          <a:ln>
            <a:solidFill>
              <a:srgbClr val="FFC000"/>
            </a:solidFill>
          </a:ln>
        </p:spPr>
      </p:pic>
      <p:graphicFrame>
        <p:nvGraphicFramePr>
          <p:cNvPr id="35" name="Table 34">
            <a:extLst>
              <a:ext uri="{FF2B5EF4-FFF2-40B4-BE49-F238E27FC236}">
                <a16:creationId xmlns:a16="http://schemas.microsoft.com/office/drawing/2014/main" id="{459D8D79-FDE4-314B-F1F5-3FF1985EA30B}"/>
              </a:ext>
            </a:extLst>
          </p:cNvPr>
          <p:cNvGraphicFramePr>
            <a:graphicFrameLocks noGrp="1"/>
          </p:cNvGraphicFramePr>
          <p:nvPr>
            <p:extLst>
              <p:ext uri="{D42A27DB-BD31-4B8C-83A1-F6EECF244321}">
                <p14:modId xmlns:p14="http://schemas.microsoft.com/office/powerpoint/2010/main" val="3821917558"/>
              </p:ext>
            </p:extLst>
          </p:nvPr>
        </p:nvGraphicFramePr>
        <p:xfrm>
          <a:off x="2799645" y="2299288"/>
          <a:ext cx="9256193" cy="3425758"/>
        </p:xfrm>
        <a:graphic>
          <a:graphicData uri="http://schemas.openxmlformats.org/drawingml/2006/table">
            <a:tbl>
              <a:tblPr firstRow="1" firstCol="1" bandRow="1"/>
              <a:tblGrid>
                <a:gridCol w="2231675">
                  <a:extLst>
                    <a:ext uri="{9D8B030D-6E8A-4147-A177-3AD203B41FA5}">
                      <a16:colId xmlns:a16="http://schemas.microsoft.com/office/drawing/2014/main" val="379159066"/>
                    </a:ext>
                  </a:extLst>
                </a:gridCol>
                <a:gridCol w="2341506">
                  <a:extLst>
                    <a:ext uri="{9D8B030D-6E8A-4147-A177-3AD203B41FA5}">
                      <a16:colId xmlns:a16="http://schemas.microsoft.com/office/drawing/2014/main" val="1456173260"/>
                    </a:ext>
                  </a:extLst>
                </a:gridCol>
                <a:gridCol w="2341506">
                  <a:extLst>
                    <a:ext uri="{9D8B030D-6E8A-4147-A177-3AD203B41FA5}">
                      <a16:colId xmlns:a16="http://schemas.microsoft.com/office/drawing/2014/main" val="3952565475"/>
                    </a:ext>
                  </a:extLst>
                </a:gridCol>
                <a:gridCol w="2341506">
                  <a:extLst>
                    <a:ext uri="{9D8B030D-6E8A-4147-A177-3AD203B41FA5}">
                      <a16:colId xmlns:a16="http://schemas.microsoft.com/office/drawing/2014/main" val="248021517"/>
                    </a:ext>
                  </a:extLst>
                </a:gridCol>
              </a:tblGrid>
              <a:tr h="757015">
                <a:tc>
                  <a:txBody>
                    <a:bodyPr/>
                    <a:lstStyle/>
                    <a:p>
                      <a:pPr marL="0" marR="0">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Segment</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Size ($ or %)</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Key Needs</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Channel</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9120268"/>
                  </a:ext>
                </a:extLst>
              </a:tr>
              <a:tr h="889581">
                <a:tc>
                  <a:txBody>
                    <a:bodyPr/>
                    <a:lstStyle/>
                    <a:p>
                      <a:pPr marL="0" marR="0">
                        <a:lnSpc>
                          <a:spcPct val="115000"/>
                        </a:lnSpc>
                        <a:spcAft>
                          <a:spcPts val="800"/>
                        </a:spcAft>
                        <a:buNone/>
                      </a:pPr>
                      <a:endPar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79970926"/>
                  </a:ext>
                </a:extLst>
              </a:tr>
              <a:tr h="889581">
                <a:tc>
                  <a:txBody>
                    <a:bodyPr/>
                    <a:lstStyle/>
                    <a:p>
                      <a:pPr marL="0" marR="0">
                        <a:lnSpc>
                          <a:spcPct val="115000"/>
                        </a:lnSpc>
                        <a:spcAft>
                          <a:spcPts val="800"/>
                        </a:spcAft>
                        <a:buNone/>
                      </a:pPr>
                      <a:endPar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91850947"/>
                  </a:ext>
                </a:extLst>
              </a:tr>
              <a:tr h="889581">
                <a:tc>
                  <a:txBody>
                    <a:bodyPr/>
                    <a:lstStyle/>
                    <a:p>
                      <a:pPr marL="0" marR="0">
                        <a:lnSpc>
                          <a:spcPct val="115000"/>
                        </a:lnSpc>
                        <a:spcAft>
                          <a:spcPts val="800"/>
                        </a:spcAft>
                        <a:buNone/>
                      </a:pPr>
                      <a:endPar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31225106"/>
                  </a:ext>
                </a:extLst>
              </a:tr>
            </a:tbl>
          </a:graphicData>
        </a:graphic>
      </p:graphicFrame>
    </p:spTree>
    <p:extLst>
      <p:ext uri="{BB962C8B-B14F-4D97-AF65-F5344CB8AC3E}">
        <p14:creationId xmlns:p14="http://schemas.microsoft.com/office/powerpoint/2010/main" val="46215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C06AD9-5403-7037-DD38-36DD229DA7C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08B1583-B33B-6BD3-F058-987D952A651E}"/>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5229E3DA-81D5-8F00-2963-2B65A90DECF8}"/>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5 Product or Service Offerings</a:t>
            </a:r>
          </a:p>
        </p:txBody>
      </p:sp>
      <p:sp>
        <p:nvSpPr>
          <p:cNvPr id="16" name="TextBox 15">
            <a:extLst>
              <a:ext uri="{FF2B5EF4-FFF2-40B4-BE49-F238E27FC236}">
                <a16:creationId xmlns:a16="http://schemas.microsoft.com/office/drawing/2014/main" id="{27325554-F098-475C-6067-7EA859A3A355}"/>
              </a:ext>
            </a:extLst>
          </p:cNvPr>
          <p:cNvSpPr txBox="1"/>
          <p:nvPr/>
        </p:nvSpPr>
        <p:spPr>
          <a:xfrm>
            <a:off x="975616" y="233221"/>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Core Offerings</a:t>
            </a:r>
          </a:p>
        </p:txBody>
      </p:sp>
      <p:sp>
        <p:nvSpPr>
          <p:cNvPr id="22" name="TextBox 21">
            <a:extLst>
              <a:ext uri="{FF2B5EF4-FFF2-40B4-BE49-F238E27FC236}">
                <a16:creationId xmlns:a16="http://schemas.microsoft.com/office/drawing/2014/main" id="{CF8D3249-3117-657F-8403-6A49ED828DB6}"/>
              </a:ext>
            </a:extLst>
          </p:cNvPr>
          <p:cNvSpPr txBox="1"/>
          <p:nvPr/>
        </p:nvSpPr>
        <p:spPr>
          <a:xfrm>
            <a:off x="975616" y="660163"/>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pic>
        <p:nvPicPr>
          <p:cNvPr id="8" name="Picture 7" descr="Paperclip with solid fill">
            <a:extLst>
              <a:ext uri="{FF2B5EF4-FFF2-40B4-BE49-F238E27FC236}">
                <a16:creationId xmlns:a16="http://schemas.microsoft.com/office/drawing/2014/main" id="{69252926-6168-BFA1-C2A4-3D1FBE130EB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4266" y="233221"/>
            <a:ext cx="802685" cy="802685"/>
          </a:xfrm>
          <a:prstGeom prst="rect">
            <a:avLst/>
          </a:prstGeom>
          <a:ln>
            <a:solidFill>
              <a:srgbClr val="FFC000"/>
            </a:solidFill>
          </a:ln>
        </p:spPr>
      </p:pic>
    </p:spTree>
    <p:extLst>
      <p:ext uri="{BB962C8B-B14F-4D97-AF65-F5344CB8AC3E}">
        <p14:creationId xmlns:p14="http://schemas.microsoft.com/office/powerpoint/2010/main" val="2878859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AC0D5-8DA2-16F6-5EEB-7BD7E30AD5D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51C056F-3486-B46A-38C0-D43E2761C636}"/>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EF289BF0-B584-3BFF-A7DA-69CBFEE7924A}"/>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6 Marketing and Sales Plan</a:t>
            </a:r>
          </a:p>
        </p:txBody>
      </p:sp>
      <p:sp>
        <p:nvSpPr>
          <p:cNvPr id="16" name="TextBox 15">
            <a:extLst>
              <a:ext uri="{FF2B5EF4-FFF2-40B4-BE49-F238E27FC236}">
                <a16:creationId xmlns:a16="http://schemas.microsoft.com/office/drawing/2014/main" id="{2D6DEF2F-FEC9-A905-4105-4571550F9AC0}"/>
              </a:ext>
            </a:extLst>
          </p:cNvPr>
          <p:cNvSpPr txBox="1"/>
          <p:nvPr/>
        </p:nvSpPr>
        <p:spPr>
          <a:xfrm>
            <a:off x="1492146" y="774033"/>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Marketing Strategy</a:t>
            </a:r>
          </a:p>
        </p:txBody>
      </p:sp>
      <p:sp>
        <p:nvSpPr>
          <p:cNvPr id="4" name="Rectangle: Rounded Corners 3">
            <a:extLst>
              <a:ext uri="{FF2B5EF4-FFF2-40B4-BE49-F238E27FC236}">
                <a16:creationId xmlns:a16="http://schemas.microsoft.com/office/drawing/2014/main" id="{2E5AAAAA-F480-43B4-C654-9D40630D56E4}"/>
              </a:ext>
            </a:extLst>
          </p:cNvPr>
          <p:cNvSpPr/>
          <p:nvPr/>
        </p:nvSpPr>
        <p:spPr>
          <a:xfrm>
            <a:off x="636971" y="1533420"/>
            <a:ext cx="4895004" cy="3981445"/>
          </a:xfrm>
          <a:prstGeom prst="roundRect">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4DD56A48-CCF8-E1DC-CD31-F96E032A2863}"/>
              </a:ext>
            </a:extLst>
          </p:cNvPr>
          <p:cNvSpPr/>
          <p:nvPr/>
        </p:nvSpPr>
        <p:spPr>
          <a:xfrm>
            <a:off x="501085" y="1438843"/>
            <a:ext cx="4895004" cy="3981445"/>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A088AD75-1C6A-C3DA-E100-CD2303249801}"/>
              </a:ext>
            </a:extLst>
          </p:cNvPr>
          <p:cNvSpPr txBox="1"/>
          <p:nvPr/>
        </p:nvSpPr>
        <p:spPr>
          <a:xfrm>
            <a:off x="665900" y="2652686"/>
            <a:ext cx="2034073" cy="32316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Description</a:t>
            </a:r>
          </a:p>
        </p:txBody>
      </p:sp>
      <p:sp>
        <p:nvSpPr>
          <p:cNvPr id="9" name="Rectangle: Rounded Corners 8">
            <a:extLst>
              <a:ext uri="{FF2B5EF4-FFF2-40B4-BE49-F238E27FC236}">
                <a16:creationId xmlns:a16="http://schemas.microsoft.com/office/drawing/2014/main" id="{E9E9C7C4-3DF6-8CF9-6F20-4168F6090331}"/>
              </a:ext>
            </a:extLst>
          </p:cNvPr>
          <p:cNvSpPr/>
          <p:nvPr/>
        </p:nvSpPr>
        <p:spPr>
          <a:xfrm>
            <a:off x="6494034" y="1562229"/>
            <a:ext cx="4895004" cy="3981445"/>
          </a:xfrm>
          <a:prstGeom prst="roundRect">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Rounded Corners 9">
            <a:extLst>
              <a:ext uri="{FF2B5EF4-FFF2-40B4-BE49-F238E27FC236}">
                <a16:creationId xmlns:a16="http://schemas.microsoft.com/office/drawing/2014/main" id="{AB16A9F6-4B33-3220-53F5-C9BDC8FB95F6}"/>
              </a:ext>
            </a:extLst>
          </p:cNvPr>
          <p:cNvSpPr/>
          <p:nvPr/>
        </p:nvSpPr>
        <p:spPr>
          <a:xfrm>
            <a:off x="6358148" y="1467652"/>
            <a:ext cx="4895004" cy="3981445"/>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2ED4A9C1-4BAE-0380-1643-128DD8D6D563}"/>
              </a:ext>
            </a:extLst>
          </p:cNvPr>
          <p:cNvSpPr txBox="1"/>
          <p:nvPr/>
        </p:nvSpPr>
        <p:spPr>
          <a:xfrm>
            <a:off x="6522963" y="2681495"/>
            <a:ext cx="2034073" cy="32316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Description</a:t>
            </a:r>
          </a:p>
        </p:txBody>
      </p:sp>
      <p:sp>
        <p:nvSpPr>
          <p:cNvPr id="12" name="TextBox 11">
            <a:extLst>
              <a:ext uri="{FF2B5EF4-FFF2-40B4-BE49-F238E27FC236}">
                <a16:creationId xmlns:a16="http://schemas.microsoft.com/office/drawing/2014/main" id="{2C0E3656-B3CC-98D6-E016-DA19E02C2D34}"/>
              </a:ext>
            </a:extLst>
          </p:cNvPr>
          <p:cNvSpPr txBox="1"/>
          <p:nvPr/>
        </p:nvSpPr>
        <p:spPr>
          <a:xfrm>
            <a:off x="7540736" y="774033"/>
            <a:ext cx="2438677"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Sales Approach</a:t>
            </a:r>
          </a:p>
        </p:txBody>
      </p:sp>
    </p:spTree>
    <p:extLst>
      <p:ext uri="{BB962C8B-B14F-4D97-AF65-F5344CB8AC3E}">
        <p14:creationId xmlns:p14="http://schemas.microsoft.com/office/powerpoint/2010/main" val="2758868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56199-5B3D-44D6-625D-A9D5753DA7A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1359894-4DC1-E727-90A3-BB8F61D37E69}"/>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CB119439-1C45-B8A0-B878-6573C07B861A}"/>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7 Quarterly Performance</a:t>
            </a:r>
          </a:p>
        </p:txBody>
      </p:sp>
      <p:graphicFrame>
        <p:nvGraphicFramePr>
          <p:cNvPr id="4" name="Table 3">
            <a:extLst>
              <a:ext uri="{FF2B5EF4-FFF2-40B4-BE49-F238E27FC236}">
                <a16:creationId xmlns:a16="http://schemas.microsoft.com/office/drawing/2014/main" id="{C8FE66FA-1DA3-D342-B6D8-1B29EF316D61}"/>
              </a:ext>
            </a:extLst>
          </p:cNvPr>
          <p:cNvGraphicFramePr>
            <a:graphicFrameLocks noGrp="1"/>
          </p:cNvGraphicFramePr>
          <p:nvPr>
            <p:extLst>
              <p:ext uri="{D42A27DB-BD31-4B8C-83A1-F6EECF244321}">
                <p14:modId xmlns:p14="http://schemas.microsoft.com/office/powerpoint/2010/main" val="3236008801"/>
              </p:ext>
            </p:extLst>
          </p:nvPr>
        </p:nvGraphicFramePr>
        <p:xfrm>
          <a:off x="248356" y="775287"/>
          <a:ext cx="11807481" cy="4315339"/>
        </p:xfrm>
        <a:graphic>
          <a:graphicData uri="http://schemas.openxmlformats.org/drawingml/2006/table">
            <a:tbl>
              <a:tblPr firstRow="1" firstCol="1" bandRow="1"/>
              <a:tblGrid>
                <a:gridCol w="1411237">
                  <a:extLst>
                    <a:ext uri="{9D8B030D-6E8A-4147-A177-3AD203B41FA5}">
                      <a16:colId xmlns:a16="http://schemas.microsoft.com/office/drawing/2014/main" val="379159066"/>
                    </a:ext>
                  </a:extLst>
                </a:gridCol>
                <a:gridCol w="6397902">
                  <a:extLst>
                    <a:ext uri="{9D8B030D-6E8A-4147-A177-3AD203B41FA5}">
                      <a16:colId xmlns:a16="http://schemas.microsoft.com/office/drawing/2014/main" val="1456173260"/>
                    </a:ext>
                  </a:extLst>
                </a:gridCol>
                <a:gridCol w="3998342">
                  <a:extLst>
                    <a:ext uri="{9D8B030D-6E8A-4147-A177-3AD203B41FA5}">
                      <a16:colId xmlns:a16="http://schemas.microsoft.com/office/drawing/2014/main" val="3952565475"/>
                    </a:ext>
                  </a:extLst>
                </a:gridCol>
              </a:tblGrid>
              <a:tr h="757015">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Quarter</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l">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Goal</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l">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KPIs</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9120268"/>
                  </a:ext>
                </a:extLst>
              </a:tr>
              <a:tr h="889581">
                <a:tc>
                  <a:txBody>
                    <a:bodyPr/>
                    <a:lstStyle/>
                    <a:p>
                      <a:pPr marL="0" marR="0" algn="ctr">
                        <a:lnSpc>
                          <a:spcPct val="115000"/>
                        </a:lnSpc>
                        <a:spcAft>
                          <a:spcPts val="800"/>
                        </a:spcAft>
                        <a:buNone/>
                      </a:pPr>
                      <a:r>
                        <a:rPr lang="en-US" sz="16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Q1</a:t>
                      </a:r>
                      <a:endPar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79970926"/>
                  </a:ext>
                </a:extLst>
              </a:tr>
              <a:tr h="889581">
                <a:tc>
                  <a:txBody>
                    <a:bodyPr/>
                    <a:lstStyle/>
                    <a:p>
                      <a:pPr marL="0" marR="0" algn="ctr">
                        <a:lnSpc>
                          <a:spcPct val="115000"/>
                        </a:lnSpc>
                        <a:spcAft>
                          <a:spcPts val="800"/>
                        </a:spcAft>
                        <a:buNone/>
                      </a:pPr>
                      <a:r>
                        <a:rPr lang="en-US" sz="16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Q2</a:t>
                      </a:r>
                      <a:endPar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91850947"/>
                  </a:ext>
                </a:extLst>
              </a:tr>
              <a:tr h="889581">
                <a:tc>
                  <a:txBody>
                    <a:bodyPr/>
                    <a:lstStyle/>
                    <a:p>
                      <a:pPr marL="0" marR="0" algn="ctr">
                        <a:lnSpc>
                          <a:spcPct val="115000"/>
                        </a:lnSpc>
                        <a:spcAft>
                          <a:spcPts val="800"/>
                        </a:spcAft>
                        <a:buNone/>
                      </a:pPr>
                      <a:r>
                        <a:rPr lang="en-US" sz="16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Q3</a:t>
                      </a:r>
                      <a:endPar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983408429"/>
                  </a:ext>
                </a:extLst>
              </a:tr>
              <a:tr h="889581">
                <a:tc>
                  <a:txBody>
                    <a:bodyPr/>
                    <a:lstStyle/>
                    <a:p>
                      <a:pPr marL="0" marR="0" algn="ctr">
                        <a:lnSpc>
                          <a:spcPct val="115000"/>
                        </a:lnSpc>
                        <a:spcAft>
                          <a:spcPts val="800"/>
                        </a:spcAft>
                        <a:buNone/>
                      </a:pPr>
                      <a:r>
                        <a:rPr lang="en-US" sz="16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Q4</a:t>
                      </a:r>
                      <a:endPar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31225106"/>
                  </a:ext>
                </a:extLst>
              </a:tr>
            </a:tbl>
          </a:graphicData>
        </a:graphic>
      </p:graphicFrame>
    </p:spTree>
    <p:extLst>
      <p:ext uri="{BB962C8B-B14F-4D97-AF65-F5344CB8AC3E}">
        <p14:creationId xmlns:p14="http://schemas.microsoft.com/office/powerpoint/2010/main" val="19970448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105</TotalTime>
  <Words>320</Words>
  <Application>Microsoft Office PowerPoint</Application>
  <PresentationFormat>Widescreen</PresentationFormat>
  <Paragraphs>106</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Aptos Display</vt:lpstr>
      <vt:lpstr>Arial</vt:lpstr>
      <vt:lpstr>Calibri</vt:lpstr>
      <vt:lpstr>Century Gothic</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Walsh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Bess</cp:lastModifiedBy>
  <cp:revision>7</cp:revision>
  <dcterms:created xsi:type="dcterms:W3CDTF">2025-05-29T13:39:50Z</dcterms:created>
  <dcterms:modified xsi:type="dcterms:W3CDTF">2025-06-26T23:40:44Z</dcterms:modified>
</cp:coreProperties>
</file>