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96" r:id="rId6"/>
    <p:sldId id="297" r:id="rId7"/>
    <p:sldId id="298" r:id="rId8"/>
    <p:sldId id="299" r:id="rId9"/>
    <p:sldId id="300" r:id="rId10"/>
    <p:sldId id="301" r:id="rId11"/>
    <p:sldId id="302" r:id="rId12"/>
    <p:sldId id="303"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3CD"/>
    <a:srgbClr val="EEB500"/>
    <a:srgbClr val="E3E335"/>
    <a:srgbClr val="FAF9D3"/>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81175E-35A0-4574-BD80-25745CAB05D7}" v="17" dt="2025-06-28T19:44:38.7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116" d="100"/>
          <a:sy n="116" d="100"/>
        </p:scale>
        <p:origin x="84"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681175E-35A0-4574-BD80-25745CAB05D7}"/>
    <pc:docChg chg="undo custSel modSld">
      <pc:chgData name="Bess Dunlevy" userId="dd4b9a8537dbe9d0" providerId="LiveId" clId="{2681175E-35A0-4574-BD80-25745CAB05D7}" dt="2025-06-28T19:50:07.842" v="155" actId="478"/>
      <pc:docMkLst>
        <pc:docMk/>
      </pc:docMkLst>
      <pc:sldChg chg="addSp delSp modSp mod">
        <pc:chgData name="Bess Dunlevy" userId="dd4b9a8537dbe9d0" providerId="LiveId" clId="{2681175E-35A0-4574-BD80-25745CAB05D7}" dt="2025-06-28T19:50:07.842" v="155" actId="478"/>
        <pc:sldMkLst>
          <pc:docMk/>
          <pc:sldMk cId="1889534648" sldId="256"/>
        </pc:sldMkLst>
        <pc:spChg chg="add del mod">
          <ac:chgData name="Bess Dunlevy" userId="dd4b9a8537dbe9d0" providerId="LiveId" clId="{2681175E-35A0-4574-BD80-25745CAB05D7}" dt="2025-06-28T19:50:07.842" v="155" actId="478"/>
          <ac:spMkLst>
            <pc:docMk/>
            <pc:sldMk cId="1889534648" sldId="256"/>
            <ac:spMk id="4" creationId="{256D91EC-DE0E-49EA-2DF6-E75B3753A105}"/>
          </ac:spMkLst>
        </pc:spChg>
        <pc:spChg chg="mod">
          <ac:chgData name="Bess Dunlevy" userId="dd4b9a8537dbe9d0" providerId="LiveId" clId="{2681175E-35A0-4574-BD80-25745CAB05D7}" dt="2025-06-28T19:39:12.901" v="40" actId="20577"/>
          <ac:spMkLst>
            <pc:docMk/>
            <pc:sldMk cId="1889534648" sldId="256"/>
            <ac:spMk id="20" creationId="{59CE6E96-1ED4-9009-3F2B-51ED6B391544}"/>
          </ac:spMkLst>
        </pc:spChg>
      </pc:sldChg>
      <pc:sldChg chg="modSp mod">
        <pc:chgData name="Bess Dunlevy" userId="dd4b9a8537dbe9d0" providerId="LiveId" clId="{2681175E-35A0-4574-BD80-25745CAB05D7}" dt="2025-06-28T19:39:47.229" v="46" actId="2062"/>
        <pc:sldMkLst>
          <pc:docMk/>
          <pc:sldMk cId="1810707444" sldId="258"/>
        </pc:sldMkLst>
        <pc:spChg chg="mod">
          <ac:chgData name="Bess Dunlevy" userId="dd4b9a8537dbe9d0" providerId="LiveId" clId="{2681175E-35A0-4574-BD80-25745CAB05D7}" dt="2025-06-28T19:39:21.520" v="41"/>
          <ac:spMkLst>
            <pc:docMk/>
            <pc:sldMk cId="1810707444" sldId="258"/>
            <ac:spMk id="22" creationId="{AD01BB12-E1E2-6DAD-F629-171325EEC510}"/>
          </ac:spMkLst>
        </pc:spChg>
        <pc:spChg chg="mod">
          <ac:chgData name="Bess Dunlevy" userId="dd4b9a8537dbe9d0" providerId="LiveId" clId="{2681175E-35A0-4574-BD80-25745CAB05D7}" dt="2025-06-28T19:39:27.245" v="42"/>
          <ac:spMkLst>
            <pc:docMk/>
            <pc:sldMk cId="1810707444" sldId="258"/>
            <ac:spMk id="30" creationId="{5C80E6D5-9C96-3560-BB8C-DD48B73306D6}"/>
          </ac:spMkLst>
        </pc:spChg>
        <pc:graphicFrameChg chg="mod modGraphic">
          <ac:chgData name="Bess Dunlevy" userId="dd4b9a8537dbe9d0" providerId="LiveId" clId="{2681175E-35A0-4574-BD80-25745CAB05D7}" dt="2025-06-28T19:39:47.229" v="46" actId="2062"/>
          <ac:graphicFrameMkLst>
            <pc:docMk/>
            <pc:sldMk cId="1810707444" sldId="258"/>
            <ac:graphicFrameMk id="35" creationId="{DED0DFC9-498C-A4B0-1C0B-9A919B35659E}"/>
          </ac:graphicFrameMkLst>
        </pc:graphicFrameChg>
      </pc:sldChg>
      <pc:sldChg chg="modSp mod">
        <pc:chgData name="Bess Dunlevy" userId="dd4b9a8537dbe9d0" providerId="LiveId" clId="{2681175E-35A0-4574-BD80-25745CAB05D7}" dt="2025-06-28T19:40:30.358" v="54" actId="1076"/>
        <pc:sldMkLst>
          <pc:docMk/>
          <pc:sldMk cId="1062681940" sldId="259"/>
        </pc:sldMkLst>
        <pc:spChg chg="mod">
          <ac:chgData name="Bess Dunlevy" userId="dd4b9a8537dbe9d0" providerId="LiveId" clId="{2681175E-35A0-4574-BD80-25745CAB05D7}" dt="2025-06-28T19:40:11.241" v="50" actId="1076"/>
          <ac:spMkLst>
            <pc:docMk/>
            <pc:sldMk cId="1062681940" sldId="259"/>
            <ac:spMk id="18" creationId="{45821ACC-530B-6C56-C8C3-917BEFB6F982}"/>
          </ac:spMkLst>
        </pc:spChg>
        <pc:spChg chg="mod">
          <ac:chgData name="Bess Dunlevy" userId="dd4b9a8537dbe9d0" providerId="LiveId" clId="{2681175E-35A0-4574-BD80-25745CAB05D7}" dt="2025-06-28T19:40:19.379" v="52" actId="1076"/>
          <ac:spMkLst>
            <pc:docMk/>
            <pc:sldMk cId="1062681940" sldId="259"/>
            <ac:spMk id="21" creationId="{479779E0-8CB4-DD06-EF30-960ECBE91DFC}"/>
          </ac:spMkLst>
        </pc:spChg>
        <pc:spChg chg="mod">
          <ac:chgData name="Bess Dunlevy" userId="dd4b9a8537dbe9d0" providerId="LiveId" clId="{2681175E-35A0-4574-BD80-25745CAB05D7}" dt="2025-06-28T19:40:03.680" v="48" actId="1076"/>
          <ac:spMkLst>
            <pc:docMk/>
            <pc:sldMk cId="1062681940" sldId="259"/>
            <ac:spMk id="22" creationId="{5A8BAA73-D181-351B-2BA0-BDCA81D19FAF}"/>
          </ac:spMkLst>
        </pc:spChg>
        <pc:spChg chg="mod">
          <ac:chgData name="Bess Dunlevy" userId="dd4b9a8537dbe9d0" providerId="LiveId" clId="{2681175E-35A0-4574-BD80-25745CAB05D7}" dt="2025-06-28T19:40:30.358" v="54" actId="1076"/>
          <ac:spMkLst>
            <pc:docMk/>
            <pc:sldMk cId="1062681940" sldId="259"/>
            <ac:spMk id="25" creationId="{1775BC4B-C55E-D6FB-273B-CC3FEF2954A9}"/>
          </ac:spMkLst>
        </pc:spChg>
      </pc:sldChg>
      <pc:sldChg chg="addSp modSp mod">
        <pc:chgData name="Bess Dunlevy" userId="dd4b9a8537dbe9d0" providerId="LiveId" clId="{2681175E-35A0-4574-BD80-25745CAB05D7}" dt="2025-06-28T19:41:44.429" v="85" actId="14100"/>
        <pc:sldMkLst>
          <pc:docMk/>
          <pc:sldMk cId="2311139504" sldId="296"/>
        </pc:sldMkLst>
        <pc:spChg chg="mod">
          <ac:chgData name="Bess Dunlevy" userId="dd4b9a8537dbe9d0" providerId="LiveId" clId="{2681175E-35A0-4574-BD80-25745CAB05D7}" dt="2025-06-28T19:40:55.865" v="62" actId="20577"/>
          <ac:spMkLst>
            <pc:docMk/>
            <pc:sldMk cId="2311139504" sldId="296"/>
            <ac:spMk id="11" creationId="{6B2297E7-F7A0-A646-1695-53F14F6949E3}"/>
          </ac:spMkLst>
        </pc:spChg>
        <pc:spChg chg="mod">
          <ac:chgData name="Bess Dunlevy" userId="dd4b9a8537dbe9d0" providerId="LiveId" clId="{2681175E-35A0-4574-BD80-25745CAB05D7}" dt="2025-06-28T19:41:11.588" v="68" actId="1076"/>
          <ac:spMkLst>
            <pc:docMk/>
            <pc:sldMk cId="2311139504" sldId="296"/>
            <ac:spMk id="12" creationId="{4438E69A-E595-4A33-F24D-21AEE4A9743D}"/>
          </ac:spMkLst>
        </pc:spChg>
        <pc:spChg chg="mod">
          <ac:chgData name="Bess Dunlevy" userId="dd4b9a8537dbe9d0" providerId="LiveId" clId="{2681175E-35A0-4574-BD80-25745CAB05D7}" dt="2025-06-28T19:41:15.270" v="70" actId="20577"/>
          <ac:spMkLst>
            <pc:docMk/>
            <pc:sldMk cId="2311139504" sldId="296"/>
            <ac:spMk id="27" creationId="{1D4F81FB-2D0E-12F9-DEC6-0C985E188EE4}"/>
          </ac:spMkLst>
        </pc:spChg>
        <pc:spChg chg="mod">
          <ac:chgData name="Bess Dunlevy" userId="dd4b9a8537dbe9d0" providerId="LiveId" clId="{2681175E-35A0-4574-BD80-25745CAB05D7}" dt="2025-06-28T19:41:33.057" v="78" actId="20577"/>
          <ac:spMkLst>
            <pc:docMk/>
            <pc:sldMk cId="2311139504" sldId="296"/>
            <ac:spMk id="29" creationId="{6B3BD30D-BB67-6EB0-CBEE-C1C5CEB17788}"/>
          </ac:spMkLst>
        </pc:spChg>
        <pc:spChg chg="mod">
          <ac:chgData name="Bess Dunlevy" userId="dd4b9a8537dbe9d0" providerId="LiveId" clId="{2681175E-35A0-4574-BD80-25745CAB05D7}" dt="2025-06-28T19:41:44.429" v="85" actId="14100"/>
          <ac:spMkLst>
            <pc:docMk/>
            <pc:sldMk cId="2311139504" sldId="296"/>
            <ac:spMk id="33" creationId="{4A7D894E-9A7F-E303-69FD-B52C4F0247CB}"/>
          </ac:spMkLst>
        </pc:spChg>
        <pc:graphicFrameChg chg="add mod">
          <ac:chgData name="Bess Dunlevy" userId="dd4b9a8537dbe9d0" providerId="LiveId" clId="{2681175E-35A0-4574-BD80-25745CAB05D7}" dt="2025-06-28T19:41:01.390" v="63"/>
          <ac:graphicFrameMkLst>
            <pc:docMk/>
            <pc:sldMk cId="2311139504" sldId="296"/>
            <ac:graphicFrameMk id="2" creationId="{47615A42-2CE0-3DFC-982E-8198FE3DA51C}"/>
          </ac:graphicFrameMkLst>
        </pc:graphicFrameChg>
      </pc:sldChg>
      <pc:sldChg chg="modSp mod">
        <pc:chgData name="Bess Dunlevy" userId="dd4b9a8537dbe9d0" providerId="LiveId" clId="{2681175E-35A0-4574-BD80-25745CAB05D7}" dt="2025-06-28T19:42:31.388" v="125" actId="2062"/>
        <pc:sldMkLst>
          <pc:docMk/>
          <pc:sldMk cId="46215085" sldId="297"/>
        </pc:sldMkLst>
        <pc:spChg chg="mod">
          <ac:chgData name="Bess Dunlevy" userId="dd4b9a8537dbe9d0" providerId="LiveId" clId="{2681175E-35A0-4574-BD80-25745CAB05D7}" dt="2025-06-28T19:41:52.244" v="86"/>
          <ac:spMkLst>
            <pc:docMk/>
            <pc:sldMk cId="46215085" sldId="297"/>
            <ac:spMk id="22" creationId="{257B030D-9E9C-F73E-817A-3EDAEDB9BF1F}"/>
          </ac:spMkLst>
        </pc:spChg>
        <pc:spChg chg="mod">
          <ac:chgData name="Bess Dunlevy" userId="dd4b9a8537dbe9d0" providerId="LiveId" clId="{2681175E-35A0-4574-BD80-25745CAB05D7}" dt="2025-06-28T19:41:58.176" v="87"/>
          <ac:spMkLst>
            <pc:docMk/>
            <pc:sldMk cId="46215085" sldId="297"/>
            <ac:spMk id="30" creationId="{A2D19653-8534-D658-E07D-E1525753D593}"/>
          </ac:spMkLst>
        </pc:spChg>
        <pc:graphicFrameChg chg="mod modGraphic">
          <ac:chgData name="Bess Dunlevy" userId="dd4b9a8537dbe9d0" providerId="LiveId" clId="{2681175E-35A0-4574-BD80-25745CAB05D7}" dt="2025-06-28T19:42:31.388" v="125" actId="2062"/>
          <ac:graphicFrameMkLst>
            <pc:docMk/>
            <pc:sldMk cId="46215085" sldId="297"/>
            <ac:graphicFrameMk id="35" creationId="{459D8D79-FDE4-314B-F1F5-3FF1985EA30B}"/>
          </ac:graphicFrameMkLst>
        </pc:graphicFrameChg>
      </pc:sldChg>
      <pc:sldChg chg="modSp mod">
        <pc:chgData name="Bess Dunlevy" userId="dd4b9a8537dbe9d0" providerId="LiveId" clId="{2681175E-35A0-4574-BD80-25745CAB05D7}" dt="2025-06-28T19:42:51.661" v="131" actId="14100"/>
        <pc:sldMkLst>
          <pc:docMk/>
          <pc:sldMk cId="2878859283" sldId="298"/>
        </pc:sldMkLst>
        <pc:spChg chg="mod">
          <ac:chgData name="Bess Dunlevy" userId="dd4b9a8537dbe9d0" providerId="LiveId" clId="{2681175E-35A0-4574-BD80-25745CAB05D7}" dt="2025-06-28T19:42:51.661" v="131" actId="14100"/>
          <ac:spMkLst>
            <pc:docMk/>
            <pc:sldMk cId="2878859283" sldId="298"/>
            <ac:spMk id="22" creationId="{CF8D3249-3117-657F-8403-6A49ED828DB6}"/>
          </ac:spMkLst>
        </pc:spChg>
      </pc:sldChg>
      <pc:sldChg chg="modSp mod">
        <pc:chgData name="Bess Dunlevy" userId="dd4b9a8537dbe9d0" providerId="LiveId" clId="{2681175E-35A0-4574-BD80-25745CAB05D7}" dt="2025-06-28T19:47:13.171" v="153" actId="6549"/>
        <pc:sldMkLst>
          <pc:docMk/>
          <pc:sldMk cId="2758868027" sldId="299"/>
        </pc:sldMkLst>
        <pc:spChg chg="mod">
          <ac:chgData name="Bess Dunlevy" userId="dd4b9a8537dbe9d0" providerId="LiveId" clId="{2681175E-35A0-4574-BD80-25745CAB05D7}" dt="2025-06-28T19:43:15.031" v="135" actId="14100"/>
          <ac:spMkLst>
            <pc:docMk/>
            <pc:sldMk cId="2758868027" sldId="299"/>
            <ac:spMk id="7" creationId="{A088AD75-1C6A-C3DA-E100-CD2303249801}"/>
          </ac:spMkLst>
        </pc:spChg>
        <pc:spChg chg="mod">
          <ac:chgData name="Bess Dunlevy" userId="dd4b9a8537dbe9d0" providerId="LiveId" clId="{2681175E-35A0-4574-BD80-25745CAB05D7}" dt="2025-06-28T19:47:13.171" v="153" actId="6549"/>
          <ac:spMkLst>
            <pc:docMk/>
            <pc:sldMk cId="2758868027" sldId="299"/>
            <ac:spMk id="11" creationId="{2ED4A9C1-4BAE-0380-1643-128DD8D6D563}"/>
          </ac:spMkLst>
        </pc:spChg>
      </pc:sldChg>
      <pc:sldChg chg="modSp mod">
        <pc:chgData name="Bess Dunlevy" userId="dd4b9a8537dbe9d0" providerId="LiveId" clId="{2681175E-35A0-4574-BD80-25745CAB05D7}" dt="2025-06-28T19:43:28.435" v="137" actId="2062"/>
        <pc:sldMkLst>
          <pc:docMk/>
          <pc:sldMk cId="1997044807" sldId="300"/>
        </pc:sldMkLst>
        <pc:graphicFrameChg chg="mod modGraphic">
          <ac:chgData name="Bess Dunlevy" userId="dd4b9a8537dbe9d0" providerId="LiveId" clId="{2681175E-35A0-4574-BD80-25745CAB05D7}" dt="2025-06-28T19:43:28.435" v="137" actId="2062"/>
          <ac:graphicFrameMkLst>
            <pc:docMk/>
            <pc:sldMk cId="1997044807" sldId="300"/>
            <ac:graphicFrameMk id="4" creationId="{C8FE66FA-1DA3-D342-B6D8-1B29EF316D61}"/>
          </ac:graphicFrameMkLst>
        </pc:graphicFrameChg>
      </pc:sldChg>
      <pc:sldChg chg="modSp mod">
        <pc:chgData name="Bess Dunlevy" userId="dd4b9a8537dbe9d0" providerId="LiveId" clId="{2681175E-35A0-4574-BD80-25745CAB05D7}" dt="2025-06-28T19:44:14.080" v="143" actId="2062"/>
        <pc:sldMkLst>
          <pc:docMk/>
          <pc:sldMk cId="1616530495" sldId="301"/>
        </pc:sldMkLst>
        <pc:spChg chg="mod">
          <ac:chgData name="Bess Dunlevy" userId="dd4b9a8537dbe9d0" providerId="LiveId" clId="{2681175E-35A0-4574-BD80-25745CAB05D7}" dt="2025-06-28T19:43:37.125" v="138"/>
          <ac:spMkLst>
            <pc:docMk/>
            <pc:sldMk cId="1616530495" sldId="301"/>
            <ac:spMk id="22" creationId="{8C209BEF-76CF-D0F1-C413-91322C846928}"/>
          </ac:spMkLst>
        </pc:spChg>
        <pc:spChg chg="mod">
          <ac:chgData name="Bess Dunlevy" userId="dd4b9a8537dbe9d0" providerId="LiveId" clId="{2681175E-35A0-4574-BD80-25745CAB05D7}" dt="2025-06-28T19:43:43.565" v="139"/>
          <ac:spMkLst>
            <pc:docMk/>
            <pc:sldMk cId="1616530495" sldId="301"/>
            <ac:spMk id="30" creationId="{79A01865-F97A-33E1-C410-4FA07CB65F15}"/>
          </ac:spMkLst>
        </pc:spChg>
        <pc:graphicFrameChg chg="mod modGraphic">
          <ac:chgData name="Bess Dunlevy" userId="dd4b9a8537dbe9d0" providerId="LiveId" clId="{2681175E-35A0-4574-BD80-25745CAB05D7}" dt="2025-06-28T19:44:14.080" v="143" actId="2062"/>
          <ac:graphicFrameMkLst>
            <pc:docMk/>
            <pc:sldMk cId="1616530495" sldId="301"/>
            <ac:graphicFrameMk id="35" creationId="{2E638849-09D5-36F0-3BD6-467C7D8F5E68}"/>
          </ac:graphicFrameMkLst>
        </pc:graphicFrameChg>
      </pc:sldChg>
      <pc:sldChg chg="modSp mod">
        <pc:chgData name="Bess Dunlevy" userId="dd4b9a8537dbe9d0" providerId="LiveId" clId="{2681175E-35A0-4574-BD80-25745CAB05D7}" dt="2025-06-28T19:44:30.234" v="145" actId="2062"/>
        <pc:sldMkLst>
          <pc:docMk/>
          <pc:sldMk cId="1046922161" sldId="302"/>
        </pc:sldMkLst>
        <pc:graphicFrameChg chg="mod modGraphic">
          <ac:chgData name="Bess Dunlevy" userId="dd4b9a8537dbe9d0" providerId="LiveId" clId="{2681175E-35A0-4574-BD80-25745CAB05D7}" dt="2025-06-28T19:44:30.234" v="145" actId="2062"/>
          <ac:graphicFrameMkLst>
            <pc:docMk/>
            <pc:sldMk cId="1046922161" sldId="302"/>
            <ac:graphicFrameMk id="4" creationId="{41C9F4BC-680F-BF89-A117-CADD6504A7D4}"/>
          </ac:graphicFrameMkLst>
        </pc:graphicFrameChg>
      </pc:sldChg>
      <pc:sldChg chg="modSp mod">
        <pc:chgData name="Bess Dunlevy" userId="dd4b9a8537dbe9d0" providerId="LiveId" clId="{2681175E-35A0-4574-BD80-25745CAB05D7}" dt="2025-06-28T19:44:40.994" v="147" actId="2062"/>
        <pc:sldMkLst>
          <pc:docMk/>
          <pc:sldMk cId="1016939117" sldId="303"/>
        </pc:sldMkLst>
        <pc:graphicFrameChg chg="mod modGraphic">
          <ac:chgData name="Bess Dunlevy" userId="dd4b9a8537dbe9d0" providerId="LiveId" clId="{2681175E-35A0-4574-BD80-25745CAB05D7}" dt="2025-06-28T19:44:40.994" v="147" actId="2062"/>
          <ac:graphicFrameMkLst>
            <pc:docMk/>
            <pc:sldMk cId="1016939117" sldId="303"/>
            <ac:graphicFrameMk id="4" creationId="{BC3CB420-D659-C7B6-3E79-9D3C592A591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6/28/2025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6/28/2025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6/28/2025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C27209-7DE3-25C2-B343-B10E914BE7D3}"/>
              </a:ext>
            </a:extLst>
          </p:cNvPr>
          <p:cNvSpPr/>
          <p:nvPr/>
        </p:nvSpPr>
        <p:spPr>
          <a:xfrm>
            <a:off x="0" y="5376230"/>
            <a:ext cx="12192000" cy="1481769"/>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B354959-9C33-7CA5-5438-6AAD4FCCC399}"/>
              </a:ext>
            </a:extLst>
          </p:cNvPr>
          <p:cNvSpPr/>
          <p:nvPr/>
        </p:nvSpPr>
        <p:spPr>
          <a:xfrm>
            <a:off x="0" y="5245014"/>
            <a:ext cx="12192000" cy="141623"/>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56D91EC-DE0E-49EA-2DF6-E75B3753A105}"/>
              </a:ext>
            </a:extLst>
          </p:cNvPr>
          <p:cNvSpPr txBox="1"/>
          <p:nvPr/>
        </p:nvSpPr>
        <p:spPr>
          <a:xfrm>
            <a:off x="417250" y="372862"/>
            <a:ext cx="6116715" cy="1569660"/>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Business Plan Presentation Template Example</a:t>
            </a:r>
          </a:p>
        </p:txBody>
      </p:sp>
      <p:sp>
        <p:nvSpPr>
          <p:cNvPr id="5" name="TextBox 4">
            <a:extLst>
              <a:ext uri="{FF2B5EF4-FFF2-40B4-BE49-F238E27FC236}">
                <a16:creationId xmlns:a16="http://schemas.microsoft.com/office/drawing/2014/main" id="{971C3D7E-4AE1-9C05-B44C-6F54149025BB}"/>
              </a:ext>
            </a:extLst>
          </p:cNvPr>
          <p:cNvSpPr txBox="1"/>
          <p:nvPr/>
        </p:nvSpPr>
        <p:spPr>
          <a:xfrm>
            <a:off x="396152" y="3979826"/>
            <a:ext cx="5563974" cy="938719"/>
          </a:xfrm>
          <a:prstGeom prst="rect">
            <a:avLst/>
          </a:prstGeom>
          <a:noFill/>
        </p:spPr>
        <p:txBody>
          <a:bodyPr wrap="square" rtlCol="0">
            <a:spAutoFit/>
          </a:bodyPr>
          <a:lstStyle/>
          <a:p>
            <a:r>
              <a:rPr lang="en-US" sz="5500" dirty="0">
                <a:solidFill>
                  <a:schemeClr val="accent1"/>
                </a:solidFill>
                <a:latin typeface="Century Gothic" panose="020B0502020202020204" pitchFamily="34" charset="0"/>
              </a:rPr>
              <a:t>Business Plan</a:t>
            </a:r>
          </a:p>
        </p:txBody>
      </p:sp>
      <p:sp>
        <p:nvSpPr>
          <p:cNvPr id="20" name="TextBox 19">
            <a:extLst>
              <a:ext uri="{FF2B5EF4-FFF2-40B4-BE49-F238E27FC236}">
                <a16:creationId xmlns:a16="http://schemas.microsoft.com/office/drawing/2014/main" id="{59CE6E96-1ED4-9009-3F2B-51ED6B391544}"/>
              </a:ext>
            </a:extLst>
          </p:cNvPr>
          <p:cNvSpPr txBox="1"/>
          <p:nvPr/>
        </p:nvSpPr>
        <p:spPr>
          <a:xfrm>
            <a:off x="417251" y="5660653"/>
            <a:ext cx="10236060" cy="923330"/>
          </a:xfrm>
          <a:prstGeom prst="rect">
            <a:avLst/>
          </a:prstGeom>
          <a:noFill/>
        </p:spPr>
        <p:txBody>
          <a:bodyPr wrap="square">
            <a:spAutoFit/>
          </a:bodyPr>
          <a:lstStyle/>
          <a:p>
            <a:r>
              <a:rPr lang="en-US" b="1" dirty="0">
                <a:solidFill>
                  <a:schemeClr val="accent1"/>
                </a:solidFill>
                <a:latin typeface="Century Gothic" panose="020B0502020202020204" pitchFamily="34" charset="0"/>
              </a:rPr>
              <a:t>Company Name</a:t>
            </a:r>
            <a:r>
              <a:rPr lang="en-US" dirty="0">
                <a:solidFill>
                  <a:schemeClr val="accent1"/>
                </a:solidFill>
                <a:latin typeface="Century Gothic" panose="020B0502020202020204" pitchFamily="34" charset="0"/>
              </a:rPr>
              <a:t>: Ridge Supply Company</a:t>
            </a:r>
          </a:p>
          <a:p>
            <a:r>
              <a:rPr lang="en-US" b="1" dirty="0">
                <a:solidFill>
                  <a:schemeClr val="accent1"/>
                </a:solidFill>
                <a:latin typeface="Century Gothic" panose="020B0502020202020204" pitchFamily="34" charset="0"/>
              </a:rPr>
              <a:t>Prepared By: </a:t>
            </a:r>
            <a:r>
              <a:rPr lang="en-US" dirty="0">
                <a:solidFill>
                  <a:schemeClr val="accent1"/>
                </a:solidFill>
                <a:latin typeface="Century Gothic" panose="020B0502020202020204" pitchFamily="34" charset="0"/>
              </a:rPr>
              <a:t>Olivia Carter</a:t>
            </a:r>
          </a:p>
          <a:p>
            <a:r>
              <a:rPr lang="en-US" b="1" dirty="0">
                <a:solidFill>
                  <a:schemeClr val="accent1"/>
                </a:solidFill>
                <a:latin typeface="Century Gothic" panose="020B0502020202020204" pitchFamily="34" charset="0"/>
              </a:rPr>
              <a:t>Presentation Date</a:t>
            </a:r>
            <a:r>
              <a:rPr lang="en-US" dirty="0">
                <a:solidFill>
                  <a:schemeClr val="accent1"/>
                </a:solidFill>
                <a:latin typeface="Century Gothic" panose="020B0502020202020204" pitchFamily="34" charset="0"/>
              </a:rPr>
              <a:t>: MM/DD/YY</a:t>
            </a:r>
          </a:p>
        </p:txBody>
      </p:sp>
      <p:pic>
        <p:nvPicPr>
          <p:cNvPr id="2" name="Graphic 1" descr="A grid with small circles">
            <a:extLst>
              <a:ext uri="{FF2B5EF4-FFF2-40B4-BE49-F238E27FC236}">
                <a16:creationId xmlns:a16="http://schemas.microsoft.com/office/drawing/2014/main" id="{2E11D5DC-247C-CD68-2DEA-9498862F9F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73455" y="468092"/>
            <a:ext cx="4918545" cy="4918545"/>
          </a:xfrm>
          <a:prstGeom prst="rect">
            <a:avLst/>
          </a:prstGeom>
          <a:effectLst>
            <a:outerShdw blurRad="50800" dist="38100" algn="l" rotWithShape="0">
              <a:prstClr val="black">
                <a:alpha val="40000"/>
              </a:prstClr>
            </a:outerShdw>
          </a:effectLst>
        </p:spPr>
      </p:pic>
    </p:spTree>
    <p:extLst>
      <p:ext uri="{BB962C8B-B14F-4D97-AF65-F5344CB8AC3E}">
        <p14:creationId xmlns:p14="http://schemas.microsoft.com/office/powerpoint/2010/main" val="18895346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EAB2-87A6-DDF9-A802-DE2F582ECC2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1CBA181-3213-2CAA-BA21-CC148A205A45}"/>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B5662495-6981-9D4C-56BC-6E833B911014}"/>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8 Financial Overview</a:t>
            </a:r>
          </a:p>
        </p:txBody>
      </p:sp>
      <p:sp>
        <p:nvSpPr>
          <p:cNvPr id="16" name="TextBox 15">
            <a:extLst>
              <a:ext uri="{FF2B5EF4-FFF2-40B4-BE49-F238E27FC236}">
                <a16:creationId xmlns:a16="http://schemas.microsoft.com/office/drawing/2014/main" id="{CE2BFC01-5DEB-F257-B18F-2CB37CDBF085}"/>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Revenue Model</a:t>
            </a:r>
          </a:p>
        </p:txBody>
      </p:sp>
      <p:sp>
        <p:nvSpPr>
          <p:cNvPr id="22" name="TextBox 21">
            <a:extLst>
              <a:ext uri="{FF2B5EF4-FFF2-40B4-BE49-F238E27FC236}">
                <a16:creationId xmlns:a16="http://schemas.microsoft.com/office/drawing/2014/main" id="{8C209BEF-76CF-D0F1-C413-91322C846928}"/>
              </a:ext>
            </a:extLst>
          </p:cNvPr>
          <p:cNvSpPr txBox="1"/>
          <p:nvPr/>
        </p:nvSpPr>
        <p:spPr>
          <a:xfrm>
            <a:off x="975616" y="660163"/>
            <a:ext cx="3041099" cy="1015663"/>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Ridge earns revenue through product sales, volume contracts, and service surcharges for rush fulfillment.</a:t>
            </a:r>
          </a:p>
        </p:txBody>
      </p:sp>
      <p:pic>
        <p:nvPicPr>
          <p:cNvPr id="8" name="Picture 7" descr="Paperclip with solid fill">
            <a:extLst>
              <a:ext uri="{FF2B5EF4-FFF2-40B4-BE49-F238E27FC236}">
                <a16:creationId xmlns:a16="http://schemas.microsoft.com/office/drawing/2014/main" id="{D3C4BE59-7427-3F16-1592-59C604D069C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196F8CB2-2061-7718-DBC5-5E017EDFEC7C}"/>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Cost Structure</a:t>
            </a:r>
          </a:p>
        </p:txBody>
      </p:sp>
      <p:sp>
        <p:nvSpPr>
          <p:cNvPr id="30" name="TextBox 29">
            <a:extLst>
              <a:ext uri="{FF2B5EF4-FFF2-40B4-BE49-F238E27FC236}">
                <a16:creationId xmlns:a16="http://schemas.microsoft.com/office/drawing/2014/main" id="{79A01865-F97A-33E1-C410-4FA07CB65F15}"/>
              </a:ext>
            </a:extLst>
          </p:cNvPr>
          <p:cNvSpPr txBox="1"/>
          <p:nvPr/>
        </p:nvSpPr>
        <p:spPr>
          <a:xfrm>
            <a:off x="7244214" y="660163"/>
            <a:ext cx="3041099" cy="784830"/>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Major cost centers include inventory procurement, labor, and transportation.</a:t>
            </a:r>
          </a:p>
        </p:txBody>
      </p:sp>
      <p:pic>
        <p:nvPicPr>
          <p:cNvPr id="31" name="Picture 7" descr="Paperclip with solid fill">
            <a:extLst>
              <a:ext uri="{FF2B5EF4-FFF2-40B4-BE49-F238E27FC236}">
                <a16:creationId xmlns:a16="http://schemas.microsoft.com/office/drawing/2014/main" id="{0BBF9E2E-5672-D7C0-8A1B-C4C905C6AEF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BAC94EFA-E4BF-F8C7-0037-875AC390B674}"/>
              </a:ext>
            </a:extLst>
          </p:cNvPr>
          <p:cNvSpPr txBox="1"/>
          <p:nvPr/>
        </p:nvSpPr>
        <p:spPr>
          <a:xfrm>
            <a:off x="975616" y="2293305"/>
            <a:ext cx="1733717" cy="769441"/>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Financial</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Snapshot</a:t>
            </a:r>
          </a:p>
        </p:txBody>
      </p:sp>
      <p:pic>
        <p:nvPicPr>
          <p:cNvPr id="34" name="Picture 7" descr="Paperclip with solid fill">
            <a:extLst>
              <a:ext uri="{FF2B5EF4-FFF2-40B4-BE49-F238E27FC236}">
                <a16:creationId xmlns:a16="http://schemas.microsoft.com/office/drawing/2014/main" id="{343B4D22-16E1-1A88-DE03-D68F65DCCB2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2E638849-09D5-36F0-3BD6-467C7D8F5E68}"/>
              </a:ext>
            </a:extLst>
          </p:cNvPr>
          <p:cNvGraphicFramePr>
            <a:graphicFrameLocks noGrp="1"/>
          </p:cNvGraphicFramePr>
          <p:nvPr>
            <p:extLst>
              <p:ext uri="{D42A27DB-BD31-4B8C-83A1-F6EECF244321}">
                <p14:modId xmlns:p14="http://schemas.microsoft.com/office/powerpoint/2010/main" val="8221011"/>
              </p:ext>
            </p:extLst>
          </p:nvPr>
        </p:nvGraphicFramePr>
        <p:xfrm>
          <a:off x="3125755" y="2299288"/>
          <a:ext cx="8930082" cy="3425758"/>
        </p:xfrm>
        <a:graphic>
          <a:graphicData uri="http://schemas.openxmlformats.org/drawingml/2006/table">
            <a:tbl>
              <a:tblPr firstRow="1" firstCol="1" bandRow="1"/>
              <a:tblGrid>
                <a:gridCol w="1429712">
                  <a:extLst>
                    <a:ext uri="{9D8B030D-6E8A-4147-A177-3AD203B41FA5}">
                      <a16:colId xmlns:a16="http://schemas.microsoft.com/office/drawing/2014/main" val="379159066"/>
                    </a:ext>
                  </a:extLst>
                </a:gridCol>
                <a:gridCol w="1500074">
                  <a:extLst>
                    <a:ext uri="{9D8B030D-6E8A-4147-A177-3AD203B41FA5}">
                      <a16:colId xmlns:a16="http://schemas.microsoft.com/office/drawing/2014/main" val="1456173260"/>
                    </a:ext>
                  </a:extLst>
                </a:gridCol>
                <a:gridCol w="1500074">
                  <a:extLst>
                    <a:ext uri="{9D8B030D-6E8A-4147-A177-3AD203B41FA5}">
                      <a16:colId xmlns:a16="http://schemas.microsoft.com/office/drawing/2014/main" val="3952565475"/>
                    </a:ext>
                  </a:extLst>
                </a:gridCol>
                <a:gridCol w="1500074">
                  <a:extLst>
                    <a:ext uri="{9D8B030D-6E8A-4147-A177-3AD203B41FA5}">
                      <a16:colId xmlns:a16="http://schemas.microsoft.com/office/drawing/2014/main" val="248021517"/>
                    </a:ext>
                  </a:extLst>
                </a:gridCol>
                <a:gridCol w="1500074">
                  <a:extLst>
                    <a:ext uri="{9D8B030D-6E8A-4147-A177-3AD203B41FA5}">
                      <a16:colId xmlns:a16="http://schemas.microsoft.com/office/drawing/2014/main" val="1965524057"/>
                    </a:ext>
                  </a:extLst>
                </a:gridCol>
                <a:gridCol w="1500074">
                  <a:extLst>
                    <a:ext uri="{9D8B030D-6E8A-4147-A177-3AD203B41FA5}">
                      <a16:colId xmlns:a16="http://schemas.microsoft.com/office/drawing/2014/main" val="15830262"/>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Metric</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Annual Total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Revenue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240,000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265,000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290,000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320,000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1,115,000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Operating c</a:t>
                      </a:r>
                    </a:p>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costs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195,000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210,000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230,000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250,000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885,000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Net Profit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45,000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55,000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60,000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70,000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230,000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616530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8A2DB-E8E0-3CBF-97EB-AD2DDB5540A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8140F5-AC87-5EA2-23A4-33CC0E2B11E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AEA6E0E-AF4B-D8A8-24EC-3BA80B289F0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9 Key Performance Indicators (KPIs)</a:t>
            </a:r>
          </a:p>
        </p:txBody>
      </p:sp>
      <p:graphicFrame>
        <p:nvGraphicFramePr>
          <p:cNvPr id="4" name="Table 3">
            <a:extLst>
              <a:ext uri="{FF2B5EF4-FFF2-40B4-BE49-F238E27FC236}">
                <a16:creationId xmlns:a16="http://schemas.microsoft.com/office/drawing/2014/main" id="{41C9F4BC-680F-BF89-A117-CADD6504A7D4}"/>
              </a:ext>
            </a:extLst>
          </p:cNvPr>
          <p:cNvGraphicFramePr>
            <a:graphicFrameLocks noGrp="1"/>
          </p:cNvGraphicFramePr>
          <p:nvPr>
            <p:extLst>
              <p:ext uri="{D42A27DB-BD31-4B8C-83A1-F6EECF244321}">
                <p14:modId xmlns:p14="http://schemas.microsoft.com/office/powerpoint/2010/main" val="2142996544"/>
              </p:ext>
            </p:extLst>
          </p:nvPr>
        </p:nvGraphicFramePr>
        <p:xfrm>
          <a:off x="248355" y="775287"/>
          <a:ext cx="11807482" cy="4315339"/>
        </p:xfrm>
        <a:graphic>
          <a:graphicData uri="http://schemas.openxmlformats.org/drawingml/2006/table">
            <a:tbl>
              <a:tblPr firstRow="1" firstCol="1" bandRow="1"/>
              <a:tblGrid>
                <a:gridCol w="5903741">
                  <a:extLst>
                    <a:ext uri="{9D8B030D-6E8A-4147-A177-3AD203B41FA5}">
                      <a16:colId xmlns:a16="http://schemas.microsoft.com/office/drawing/2014/main" val="1456173260"/>
                    </a:ext>
                  </a:extLst>
                </a:gridCol>
                <a:gridCol w="5903741">
                  <a:extLst>
                    <a:ext uri="{9D8B030D-6E8A-4147-A177-3AD203B41FA5}">
                      <a16:colId xmlns:a16="http://schemas.microsoft.com/office/drawing/2014/main" val="3952565475"/>
                    </a:ext>
                  </a:extLst>
                </a:gridCol>
              </a:tblGrid>
              <a:tr h="757015">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KPI</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Target</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Customer Retention Rate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On-Time Delivery Rate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98%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Order Fulfillment Time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Under 24 hours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Inventory Turnover Rate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4.0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046922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B7DCA-9713-6A58-5DAD-0276168E599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05E4DB-BEA1-E031-5CF4-C522B999F591}"/>
              </a:ext>
            </a:extLst>
          </p:cNvPr>
          <p:cNvSpPr/>
          <p:nvPr/>
        </p:nvSpPr>
        <p:spPr>
          <a:xfrm>
            <a:off x="0" y="5614522"/>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F398F14B-FDBC-FAF3-057C-5E232729FDD6}"/>
              </a:ext>
            </a:extLst>
          </p:cNvPr>
          <p:cNvSpPr txBox="1"/>
          <p:nvPr/>
        </p:nvSpPr>
        <p:spPr>
          <a:xfrm>
            <a:off x="0" y="5866974"/>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10 Appendices and Supporting Documents</a:t>
            </a:r>
          </a:p>
        </p:txBody>
      </p:sp>
      <p:graphicFrame>
        <p:nvGraphicFramePr>
          <p:cNvPr id="4" name="Table 3">
            <a:extLst>
              <a:ext uri="{FF2B5EF4-FFF2-40B4-BE49-F238E27FC236}">
                <a16:creationId xmlns:a16="http://schemas.microsoft.com/office/drawing/2014/main" id="{BC3CB420-D659-C7B6-3E79-9D3C592A5917}"/>
              </a:ext>
            </a:extLst>
          </p:cNvPr>
          <p:cNvGraphicFramePr>
            <a:graphicFrameLocks noGrp="1"/>
          </p:cNvGraphicFramePr>
          <p:nvPr>
            <p:extLst>
              <p:ext uri="{D42A27DB-BD31-4B8C-83A1-F6EECF244321}">
                <p14:modId xmlns:p14="http://schemas.microsoft.com/office/powerpoint/2010/main" val="3248373350"/>
              </p:ext>
            </p:extLst>
          </p:nvPr>
        </p:nvGraphicFramePr>
        <p:xfrm>
          <a:off x="248355" y="775287"/>
          <a:ext cx="11807482" cy="4315339"/>
        </p:xfrm>
        <a:graphic>
          <a:graphicData uri="http://schemas.openxmlformats.org/drawingml/2006/table">
            <a:tbl>
              <a:tblPr firstRow="1" firstCol="1" bandRow="1"/>
              <a:tblGrid>
                <a:gridCol w="5903741">
                  <a:extLst>
                    <a:ext uri="{9D8B030D-6E8A-4147-A177-3AD203B41FA5}">
                      <a16:colId xmlns:a16="http://schemas.microsoft.com/office/drawing/2014/main" val="1456173260"/>
                    </a:ext>
                  </a:extLst>
                </a:gridCol>
                <a:gridCol w="5903741">
                  <a:extLst>
                    <a:ext uri="{9D8B030D-6E8A-4147-A177-3AD203B41FA5}">
                      <a16:colId xmlns:a16="http://schemas.microsoft.com/office/drawing/2014/main" val="3952565475"/>
                    </a:ext>
                  </a:extLst>
                </a:gridCol>
              </a:tblGrid>
              <a:tr h="757015">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Document Type</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Description</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Supplier Agreement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Pricing and terms with the primary vendor</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Org Chart</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Key positions and team structure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Contract Template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Standard terms for repeat buyers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Insurance Summary</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Coverage details for liability and operations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
        <p:nvSpPr>
          <p:cNvPr id="6" name="TextBox 5">
            <a:extLst>
              <a:ext uri="{FF2B5EF4-FFF2-40B4-BE49-F238E27FC236}">
                <a16:creationId xmlns:a16="http://schemas.microsoft.com/office/drawing/2014/main" id="{ACD63048-9881-B9DC-0707-6DF09086AAEC}"/>
              </a:ext>
            </a:extLst>
          </p:cNvPr>
          <p:cNvSpPr txBox="1"/>
          <p:nvPr/>
        </p:nvSpPr>
        <p:spPr>
          <a:xfrm>
            <a:off x="3223648" y="6507158"/>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16939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BD65F5-1230-5DC2-1B10-DEBA57FCA47D}"/>
              </a:ext>
            </a:extLst>
          </p:cNvPr>
          <p:cNvSpPr txBox="1"/>
          <p:nvPr/>
        </p:nvSpPr>
        <p:spPr>
          <a:xfrm>
            <a:off x="0" y="192769"/>
            <a:ext cx="12192000" cy="861774"/>
          </a:xfrm>
          <a:prstGeom prst="rect">
            <a:avLst/>
          </a:prstGeom>
          <a:noFill/>
        </p:spPr>
        <p:txBody>
          <a:bodyPr wrap="square" rtlCol="0">
            <a:spAutoFit/>
          </a:bodyPr>
          <a:lstStyle/>
          <a:p>
            <a:pPr algn="ctr"/>
            <a:r>
              <a:rPr lang="en-US" sz="5000" dirty="0">
                <a:solidFill>
                  <a:schemeClr val="accent1"/>
                </a:solidFill>
                <a:latin typeface="Century Gothic" panose="020B0502020202020204" pitchFamily="34" charset="0"/>
              </a:rPr>
              <a:t>Contents</a:t>
            </a:r>
          </a:p>
        </p:txBody>
      </p:sp>
      <p:sp>
        <p:nvSpPr>
          <p:cNvPr id="4" name="TextBox 3">
            <a:extLst>
              <a:ext uri="{FF2B5EF4-FFF2-40B4-BE49-F238E27FC236}">
                <a16:creationId xmlns:a16="http://schemas.microsoft.com/office/drawing/2014/main" id="{FDB91D55-7483-A41E-1766-DDA940F8ED9E}"/>
              </a:ext>
            </a:extLst>
          </p:cNvPr>
          <p:cNvSpPr txBox="1"/>
          <p:nvPr/>
        </p:nvSpPr>
        <p:spPr>
          <a:xfrm>
            <a:off x="4645241" y="1341032"/>
            <a:ext cx="6094520" cy="4883645"/>
          </a:xfrm>
          <a:prstGeom prst="rect">
            <a:avLst/>
          </a:prstGeom>
          <a:noFill/>
        </p:spPr>
        <p:txBody>
          <a:bodyPr wrap="square">
            <a:spAutoFit/>
          </a:bodyPr>
          <a:lstStyle/>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1 Executive Summary</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2 Business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3 SWOT Analysis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4 Target Market</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5    Product or Service Offerings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6 Marketing and Sales Plan</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7 Quarterly Performance</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8 Financial Overview</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9 Key Performance Indicators (KPIs)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en-US" sz="220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10  Appendix and Supporting Documents</a:t>
            </a:r>
            <a:endParaRPr lang="en-US" sz="22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994B3E0-D382-23C4-9BB7-52726B157C6D}"/>
              </a:ext>
            </a:extLst>
          </p:cNvPr>
          <p:cNvSpPr/>
          <p:nvPr/>
        </p:nvSpPr>
        <p:spPr>
          <a:xfrm>
            <a:off x="0" y="1"/>
            <a:ext cx="2592280" cy="6858000"/>
          </a:xfrm>
          <a:prstGeom prst="rect">
            <a:avLst/>
          </a:prstGeom>
          <a:solidFill>
            <a:srgbClr val="E3E3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41A165C-014A-131E-19BE-29F70141BC1A}"/>
              </a:ext>
            </a:extLst>
          </p:cNvPr>
          <p:cNvSpPr/>
          <p:nvPr/>
        </p:nvSpPr>
        <p:spPr>
          <a:xfrm rot="5400000">
            <a:off x="-944096" y="3321729"/>
            <a:ext cx="6858105" cy="21464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4767AD36-DA13-BF59-1014-DAA5D2846AF7}"/>
              </a:ext>
            </a:extLst>
          </p:cNvPr>
          <p:cNvSpPr/>
          <p:nvPr/>
        </p:nvSpPr>
        <p:spPr>
          <a:xfrm rot="5400000">
            <a:off x="-563660" y="3321624"/>
            <a:ext cx="6858105" cy="214647"/>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1" descr="A grid with small circles">
            <a:extLst>
              <a:ext uri="{FF2B5EF4-FFF2-40B4-BE49-F238E27FC236}">
                <a16:creationId xmlns:a16="http://schemas.microsoft.com/office/drawing/2014/main" id="{9F1FEC88-4E8F-2E5D-AA98-A7155A7A6C3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00134" y="0"/>
            <a:ext cx="1818752" cy="1818752"/>
          </a:xfrm>
          <a:prstGeom prst="rect">
            <a:avLst/>
          </a:prstGeom>
          <a:effectLst>
            <a:outerShdw blurRad="50800" dist="38100" algn="l" rotWithShape="0">
              <a:prstClr val="black">
                <a:alpha val="40000"/>
              </a:prstClr>
            </a:outerShdw>
          </a:effectLst>
        </p:spPr>
      </p:pic>
    </p:spTree>
    <p:extLst>
      <p:ext uri="{BB962C8B-B14F-4D97-AF65-F5344CB8AC3E}">
        <p14:creationId xmlns:p14="http://schemas.microsoft.com/office/powerpoint/2010/main" val="407346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3B6D5E8-5952-8D71-DAC3-498834D9A0C1}"/>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3E3115C-E999-6291-1F34-D9D76B0DD9D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1 Executive Summary</a:t>
            </a:r>
          </a:p>
        </p:txBody>
      </p:sp>
      <p:sp>
        <p:nvSpPr>
          <p:cNvPr id="16" name="TextBox 15">
            <a:extLst>
              <a:ext uri="{FF2B5EF4-FFF2-40B4-BE49-F238E27FC236}">
                <a16:creationId xmlns:a16="http://schemas.microsoft.com/office/drawing/2014/main" id="{49E2D2B8-C152-C72F-C75E-DC6BFE84EB31}"/>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Purpose of the Plan</a:t>
            </a:r>
          </a:p>
        </p:txBody>
      </p:sp>
      <p:sp>
        <p:nvSpPr>
          <p:cNvPr id="22" name="TextBox 21">
            <a:extLst>
              <a:ext uri="{FF2B5EF4-FFF2-40B4-BE49-F238E27FC236}">
                <a16:creationId xmlns:a16="http://schemas.microsoft.com/office/drawing/2014/main" id="{AD01BB12-E1E2-6DAD-F629-171325EEC510}"/>
              </a:ext>
            </a:extLst>
          </p:cNvPr>
          <p:cNvSpPr txBox="1"/>
          <p:nvPr/>
        </p:nvSpPr>
        <p:spPr>
          <a:xfrm>
            <a:off x="975616" y="660163"/>
            <a:ext cx="304109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This plan outlines Ridge Supply Company’s growth, expansion, and operational improvement strategy over the next twelve months.</a:t>
            </a:r>
          </a:p>
        </p:txBody>
      </p:sp>
      <p:pic>
        <p:nvPicPr>
          <p:cNvPr id="8" name="Picture 7" descr="Paperclip with solid fill">
            <a:extLst>
              <a:ext uri="{FF2B5EF4-FFF2-40B4-BE49-F238E27FC236}">
                <a16:creationId xmlns:a16="http://schemas.microsoft.com/office/drawing/2014/main" id="{4688EB0A-61D7-0BEA-2425-E4A1D6A3412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34291050-3C97-D5F7-A498-8EA2B989791D}"/>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Business Objectives</a:t>
            </a:r>
          </a:p>
        </p:txBody>
      </p:sp>
      <p:sp>
        <p:nvSpPr>
          <p:cNvPr id="30" name="TextBox 29">
            <a:extLst>
              <a:ext uri="{FF2B5EF4-FFF2-40B4-BE49-F238E27FC236}">
                <a16:creationId xmlns:a16="http://schemas.microsoft.com/office/drawing/2014/main" id="{5C80E6D5-9C96-3560-BB8C-DD48B73306D6}"/>
              </a:ext>
            </a:extLst>
          </p:cNvPr>
          <p:cNvSpPr txBox="1"/>
          <p:nvPr/>
        </p:nvSpPr>
        <p:spPr>
          <a:xfrm>
            <a:off x="7244214" y="660163"/>
            <a:ext cx="304109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We aim to increase our revenue, improve customer retention, and expand our delivery capabilities in two new geographic markets.</a:t>
            </a:r>
          </a:p>
        </p:txBody>
      </p:sp>
      <p:pic>
        <p:nvPicPr>
          <p:cNvPr id="31" name="Picture 7" descr="Paperclip with solid fill">
            <a:extLst>
              <a:ext uri="{FF2B5EF4-FFF2-40B4-BE49-F238E27FC236}">
                <a16:creationId xmlns:a16="http://schemas.microsoft.com/office/drawing/2014/main" id="{6502ED52-BE42-9D24-5351-18AC1F72A1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3DC77F4D-8AF7-14DA-E744-538C4D8F57EF}"/>
              </a:ext>
            </a:extLst>
          </p:cNvPr>
          <p:cNvSpPr txBox="1"/>
          <p:nvPr/>
        </p:nvSpPr>
        <p:spPr>
          <a:xfrm>
            <a:off x="975616" y="2293305"/>
            <a:ext cx="11080221" cy="769441"/>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Key Business </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Metrics</a:t>
            </a:r>
          </a:p>
        </p:txBody>
      </p:sp>
      <p:pic>
        <p:nvPicPr>
          <p:cNvPr id="34" name="Picture 7" descr="Paperclip with solid fill">
            <a:extLst>
              <a:ext uri="{FF2B5EF4-FFF2-40B4-BE49-F238E27FC236}">
                <a16:creationId xmlns:a16="http://schemas.microsoft.com/office/drawing/2014/main" id="{B8209F0B-656D-9933-3D71-352072485F2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DED0DFC9-498C-A4B0-1C0B-9A919B35659E}"/>
              </a:ext>
            </a:extLst>
          </p:cNvPr>
          <p:cNvGraphicFramePr>
            <a:graphicFrameLocks noGrp="1"/>
          </p:cNvGraphicFramePr>
          <p:nvPr>
            <p:extLst>
              <p:ext uri="{D42A27DB-BD31-4B8C-83A1-F6EECF244321}">
                <p14:modId xmlns:p14="http://schemas.microsoft.com/office/powerpoint/2010/main" val="1690382112"/>
              </p:ext>
            </p:extLst>
          </p:nvPr>
        </p:nvGraphicFramePr>
        <p:xfrm>
          <a:off x="3125755" y="2299288"/>
          <a:ext cx="8930082" cy="3425758"/>
        </p:xfrm>
        <a:graphic>
          <a:graphicData uri="http://schemas.openxmlformats.org/drawingml/2006/table">
            <a:tbl>
              <a:tblPr firstRow="1" firstCol="1" bandRow="1"/>
              <a:tblGrid>
                <a:gridCol w="1429712">
                  <a:extLst>
                    <a:ext uri="{9D8B030D-6E8A-4147-A177-3AD203B41FA5}">
                      <a16:colId xmlns:a16="http://schemas.microsoft.com/office/drawing/2014/main" val="379159066"/>
                    </a:ext>
                  </a:extLst>
                </a:gridCol>
                <a:gridCol w="1500074">
                  <a:extLst>
                    <a:ext uri="{9D8B030D-6E8A-4147-A177-3AD203B41FA5}">
                      <a16:colId xmlns:a16="http://schemas.microsoft.com/office/drawing/2014/main" val="1456173260"/>
                    </a:ext>
                  </a:extLst>
                </a:gridCol>
                <a:gridCol w="1500074">
                  <a:extLst>
                    <a:ext uri="{9D8B030D-6E8A-4147-A177-3AD203B41FA5}">
                      <a16:colId xmlns:a16="http://schemas.microsoft.com/office/drawing/2014/main" val="3952565475"/>
                    </a:ext>
                  </a:extLst>
                </a:gridCol>
                <a:gridCol w="1500074">
                  <a:extLst>
                    <a:ext uri="{9D8B030D-6E8A-4147-A177-3AD203B41FA5}">
                      <a16:colId xmlns:a16="http://schemas.microsoft.com/office/drawing/2014/main" val="248021517"/>
                    </a:ext>
                  </a:extLst>
                </a:gridCol>
                <a:gridCol w="1500074">
                  <a:extLst>
                    <a:ext uri="{9D8B030D-6E8A-4147-A177-3AD203B41FA5}">
                      <a16:colId xmlns:a16="http://schemas.microsoft.com/office/drawing/2014/main" val="1965524057"/>
                    </a:ext>
                  </a:extLst>
                </a:gridCol>
                <a:gridCol w="1500074">
                  <a:extLst>
                    <a:ext uri="{9D8B030D-6E8A-4147-A177-3AD203B41FA5}">
                      <a16:colId xmlns:a16="http://schemas.microsoft.com/office/drawing/2014/main" val="15830262"/>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Metric</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Annual Total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Revenue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240,000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265,000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290,000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320,000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1,115,000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Profit margin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15%</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16%</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Customer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310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390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450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500</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1,650</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81070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10" name="Oval 9">
            <a:extLst>
              <a:ext uri="{FF2B5EF4-FFF2-40B4-BE49-F238E27FC236}">
                <a16:creationId xmlns:a16="http://schemas.microsoft.com/office/drawing/2014/main" id="{6A40C115-60D3-1B08-8D66-6603F0C68796}"/>
              </a:ext>
            </a:extLst>
          </p:cNvPr>
          <p:cNvSpPr/>
          <p:nvPr/>
        </p:nvSpPr>
        <p:spPr>
          <a:xfrm>
            <a:off x="230152" y="1900066"/>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39AC44D2-FB55-03CD-9AB5-FF83D888B491}"/>
              </a:ext>
            </a:extLst>
          </p:cNvPr>
          <p:cNvSpPr/>
          <p:nvPr/>
        </p:nvSpPr>
        <p:spPr>
          <a:xfrm>
            <a:off x="75724" y="1808133"/>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9C20BAC6-6BEA-6A16-471B-A50B179D87F7}"/>
              </a:ext>
            </a:extLst>
          </p:cNvPr>
          <p:cNvSpPr txBox="1"/>
          <p:nvPr/>
        </p:nvSpPr>
        <p:spPr>
          <a:xfrm>
            <a:off x="320511" y="959111"/>
            <a:ext cx="2152101"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Mission</a:t>
            </a:r>
          </a:p>
        </p:txBody>
      </p:sp>
      <p:sp>
        <p:nvSpPr>
          <p:cNvPr id="22" name="TextBox 21">
            <a:extLst>
              <a:ext uri="{FF2B5EF4-FFF2-40B4-BE49-F238E27FC236}">
                <a16:creationId xmlns:a16="http://schemas.microsoft.com/office/drawing/2014/main" id="{5A8BAA73-D181-351B-2BA0-BDCA81D19FAF}"/>
              </a:ext>
            </a:extLst>
          </p:cNvPr>
          <p:cNvSpPr txBox="1"/>
          <p:nvPr/>
        </p:nvSpPr>
        <p:spPr>
          <a:xfrm>
            <a:off x="438539" y="2455176"/>
            <a:ext cx="2034073" cy="1477328"/>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To provide dependable and timely industrial supply solutions to mid-size and regional businesses.</a:t>
            </a:r>
          </a:p>
        </p:txBody>
      </p:sp>
      <p:sp>
        <p:nvSpPr>
          <p:cNvPr id="30" name="TextBox 29">
            <a:extLst>
              <a:ext uri="{FF2B5EF4-FFF2-40B4-BE49-F238E27FC236}">
                <a16:creationId xmlns:a16="http://schemas.microsoft.com/office/drawing/2014/main" id="{3498F421-6EC0-D9C9-6854-05A372F936B0}"/>
              </a:ext>
            </a:extLst>
          </p:cNvPr>
          <p:cNvSpPr txBox="1"/>
          <p:nvPr/>
        </p:nvSpPr>
        <p:spPr>
          <a:xfrm>
            <a:off x="3064225" y="918946"/>
            <a:ext cx="2811485" cy="430887"/>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Vision</a:t>
            </a:r>
          </a:p>
        </p:txBody>
      </p:sp>
      <p:sp>
        <p:nvSpPr>
          <p:cNvPr id="32" name="TextBox 31">
            <a:extLst>
              <a:ext uri="{FF2B5EF4-FFF2-40B4-BE49-F238E27FC236}">
                <a16:creationId xmlns:a16="http://schemas.microsoft.com/office/drawing/2014/main" id="{AC9D8790-1D4B-07B6-3C29-DF525896F516}"/>
              </a:ext>
            </a:extLst>
          </p:cNvPr>
          <p:cNvSpPr txBox="1"/>
          <p:nvPr/>
        </p:nvSpPr>
        <p:spPr>
          <a:xfrm>
            <a:off x="6139737" y="918946"/>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Core </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Offerings</a:t>
            </a:r>
          </a:p>
        </p:txBody>
      </p:sp>
      <p:sp>
        <p:nvSpPr>
          <p:cNvPr id="7" name="Rectangle 6">
            <a:extLst>
              <a:ext uri="{FF2B5EF4-FFF2-40B4-BE49-F238E27FC236}">
                <a16:creationId xmlns:a16="http://schemas.microsoft.com/office/drawing/2014/main" id="{43472E96-B9F8-9460-3D48-836482A279A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B7B8680F-A24D-9D9E-EE30-E55CF182C7D5}"/>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2 Business Overview</a:t>
            </a:r>
          </a:p>
        </p:txBody>
      </p:sp>
      <p:sp>
        <p:nvSpPr>
          <p:cNvPr id="15" name="Oval 14">
            <a:extLst>
              <a:ext uri="{FF2B5EF4-FFF2-40B4-BE49-F238E27FC236}">
                <a16:creationId xmlns:a16="http://schemas.microsoft.com/office/drawing/2014/main" id="{65B3561B-5FB4-732A-191C-F8ECEA93F0C8}"/>
              </a:ext>
            </a:extLst>
          </p:cNvPr>
          <p:cNvSpPr/>
          <p:nvPr/>
        </p:nvSpPr>
        <p:spPr>
          <a:xfrm>
            <a:off x="3284573" y="1876270"/>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7FF8225B-20F2-2D41-526B-17C493DAFA33}"/>
              </a:ext>
            </a:extLst>
          </p:cNvPr>
          <p:cNvSpPr/>
          <p:nvPr/>
        </p:nvSpPr>
        <p:spPr>
          <a:xfrm>
            <a:off x="3130145" y="1784337"/>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45821ACC-530B-6C56-C8C3-917BEFB6F982}"/>
              </a:ext>
            </a:extLst>
          </p:cNvPr>
          <p:cNvSpPr txBox="1"/>
          <p:nvPr/>
        </p:nvSpPr>
        <p:spPr>
          <a:xfrm>
            <a:off x="3577529" y="2339760"/>
            <a:ext cx="2034073" cy="1708160"/>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To become the preferred mid-market distributor in the Northeast through reliability and service excellence.</a:t>
            </a:r>
          </a:p>
        </p:txBody>
      </p:sp>
      <p:sp>
        <p:nvSpPr>
          <p:cNvPr id="19" name="Oval 18">
            <a:extLst>
              <a:ext uri="{FF2B5EF4-FFF2-40B4-BE49-F238E27FC236}">
                <a16:creationId xmlns:a16="http://schemas.microsoft.com/office/drawing/2014/main" id="{8A735CCA-CCA1-19BE-3050-C4B04EA7EA45}"/>
              </a:ext>
            </a:extLst>
          </p:cNvPr>
          <p:cNvSpPr/>
          <p:nvPr/>
        </p:nvSpPr>
        <p:spPr>
          <a:xfrm>
            <a:off x="6294165" y="1876270"/>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1705159A-3CD1-B964-C679-C00AEF5B0572}"/>
              </a:ext>
            </a:extLst>
          </p:cNvPr>
          <p:cNvSpPr/>
          <p:nvPr/>
        </p:nvSpPr>
        <p:spPr>
          <a:xfrm>
            <a:off x="6139737" y="1784337"/>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79779E0-8CB4-DD06-EF30-960ECBE91DFC}"/>
              </a:ext>
            </a:extLst>
          </p:cNvPr>
          <p:cNvSpPr txBox="1"/>
          <p:nvPr/>
        </p:nvSpPr>
        <p:spPr>
          <a:xfrm>
            <a:off x="6649910" y="2257584"/>
            <a:ext cx="2034073" cy="216982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Fast delivery of industrial tools and parts</a:t>
            </a:r>
          </a:p>
          <a:p>
            <a:r>
              <a:rPr lang="en-US" sz="1500" dirty="0">
                <a:solidFill>
                  <a:schemeClr val="bg1"/>
                </a:solidFill>
                <a:latin typeface="Century Gothic" panose="020B0502020202020204" pitchFamily="34" charset="0"/>
              </a:rPr>
              <a:t>Custom bulk ordering</a:t>
            </a:r>
          </a:p>
          <a:p>
            <a:r>
              <a:rPr lang="en-US" sz="1500" dirty="0">
                <a:solidFill>
                  <a:schemeClr val="bg1"/>
                </a:solidFill>
                <a:latin typeface="Century Gothic" panose="020B0502020202020204" pitchFamily="34" charset="0"/>
              </a:rPr>
              <a:t>Support for emergency resupply needs</a:t>
            </a:r>
          </a:p>
          <a:p>
            <a:endParaRPr lang="en-US" sz="1500" dirty="0">
              <a:solidFill>
                <a:schemeClr val="bg1"/>
              </a:solidFill>
              <a:latin typeface="Century Gothic" panose="020B0502020202020204" pitchFamily="34" charset="0"/>
            </a:endParaRPr>
          </a:p>
        </p:txBody>
      </p:sp>
      <p:sp>
        <p:nvSpPr>
          <p:cNvPr id="23" name="Oval 22">
            <a:extLst>
              <a:ext uri="{FF2B5EF4-FFF2-40B4-BE49-F238E27FC236}">
                <a16:creationId xmlns:a16="http://schemas.microsoft.com/office/drawing/2014/main" id="{FBC0712E-5455-5348-29BA-6D0FBE61DDB0}"/>
              </a:ext>
            </a:extLst>
          </p:cNvPr>
          <p:cNvSpPr/>
          <p:nvPr/>
        </p:nvSpPr>
        <p:spPr>
          <a:xfrm>
            <a:off x="9310272" y="1900066"/>
            <a:ext cx="2745565" cy="2745565"/>
          </a:xfrm>
          <a:prstGeom prst="ellipse">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FE7AA9A5-CE9C-2CBC-967D-1418EC46629F}"/>
              </a:ext>
            </a:extLst>
          </p:cNvPr>
          <p:cNvSpPr/>
          <p:nvPr/>
        </p:nvSpPr>
        <p:spPr>
          <a:xfrm>
            <a:off x="9155844" y="1808133"/>
            <a:ext cx="2745565" cy="2745565"/>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1775BC4B-C55E-D6FB-273B-CC3FEF2954A9}"/>
              </a:ext>
            </a:extLst>
          </p:cNvPr>
          <p:cNvSpPr txBox="1"/>
          <p:nvPr/>
        </p:nvSpPr>
        <p:spPr>
          <a:xfrm>
            <a:off x="9666017" y="2129245"/>
            <a:ext cx="2034073" cy="2400657"/>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Launch new customer ordering platform by Q2</a:t>
            </a:r>
          </a:p>
          <a:p>
            <a:r>
              <a:rPr lang="en-US" sz="1500" dirty="0">
                <a:solidFill>
                  <a:schemeClr val="bg1"/>
                </a:solidFill>
                <a:latin typeface="Century Gothic" panose="020B0502020202020204" pitchFamily="34" charset="0"/>
              </a:rPr>
              <a:t>Expand delivery operations by Q3</a:t>
            </a:r>
          </a:p>
          <a:p>
            <a:r>
              <a:rPr lang="en-US" sz="1500" dirty="0">
                <a:solidFill>
                  <a:schemeClr val="bg1"/>
                </a:solidFill>
                <a:latin typeface="Century Gothic" panose="020B0502020202020204" pitchFamily="34" charset="0"/>
              </a:rPr>
              <a:t>Improve customer retention to 90 percent by year-end</a:t>
            </a:r>
          </a:p>
          <a:p>
            <a:endParaRPr lang="en-US" sz="1500" dirty="0">
              <a:solidFill>
                <a:schemeClr val="bg1"/>
              </a:solidFill>
              <a:latin typeface="Century Gothic" panose="020B0502020202020204" pitchFamily="34" charset="0"/>
            </a:endParaRPr>
          </a:p>
        </p:txBody>
      </p:sp>
      <p:sp>
        <p:nvSpPr>
          <p:cNvPr id="26" name="TextBox 25">
            <a:extLst>
              <a:ext uri="{FF2B5EF4-FFF2-40B4-BE49-F238E27FC236}">
                <a16:creationId xmlns:a16="http://schemas.microsoft.com/office/drawing/2014/main" id="{485BBDA5-56D0-7924-C962-16C143EE8404}"/>
              </a:ext>
            </a:extLst>
          </p:cNvPr>
          <p:cNvSpPr txBox="1"/>
          <p:nvPr/>
        </p:nvSpPr>
        <p:spPr>
          <a:xfrm>
            <a:off x="9155844" y="829168"/>
            <a:ext cx="2745565" cy="769441"/>
          </a:xfrm>
          <a:prstGeom prst="rect">
            <a:avLst/>
          </a:prstGeom>
          <a:noFill/>
        </p:spPr>
        <p:txBody>
          <a:bodyPr wrap="square" rtlCol="0">
            <a:spAutoFit/>
          </a:bodyPr>
          <a:lstStyle/>
          <a:p>
            <a:pPr algn="ctr"/>
            <a:r>
              <a:rPr lang="en-US" sz="2200" b="1" dirty="0">
                <a:solidFill>
                  <a:schemeClr val="accent1"/>
                </a:solidFill>
                <a:latin typeface="Century Gothic" panose="020B0502020202020204" pitchFamily="34" charset="0"/>
              </a:rPr>
              <a:t>Key Business</a:t>
            </a:r>
            <a:br>
              <a:rPr lang="en-US" sz="2200" b="1" dirty="0">
                <a:solidFill>
                  <a:schemeClr val="accent1"/>
                </a:solidFill>
                <a:latin typeface="Century Gothic" panose="020B0502020202020204" pitchFamily="34" charset="0"/>
              </a:rPr>
            </a:br>
            <a:r>
              <a:rPr lang="en-US" sz="2200" b="1" dirty="0">
                <a:solidFill>
                  <a:schemeClr val="accent1"/>
                </a:solidFill>
                <a:latin typeface="Century Gothic" panose="020B0502020202020204" pitchFamily="34" charset="0"/>
              </a:rPr>
              <a:t>Goals</a:t>
            </a:r>
          </a:p>
        </p:txBody>
      </p:sp>
    </p:spTree>
    <p:extLst>
      <p:ext uri="{BB962C8B-B14F-4D97-AF65-F5344CB8AC3E}">
        <p14:creationId xmlns:p14="http://schemas.microsoft.com/office/powerpoint/2010/main" val="106268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2E156-4CA7-242D-8782-059D142E965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605DD2F-2445-9B97-1A77-BF0991B56468}"/>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B5529D6-2F5A-721D-4835-272DF369707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3 SWOT Analysis</a:t>
            </a:r>
          </a:p>
        </p:txBody>
      </p:sp>
      <p:cxnSp>
        <p:nvCxnSpPr>
          <p:cNvPr id="3" name="Straight Connector 2">
            <a:extLst>
              <a:ext uri="{FF2B5EF4-FFF2-40B4-BE49-F238E27FC236}">
                <a16:creationId xmlns:a16="http://schemas.microsoft.com/office/drawing/2014/main" id="{DCCBFA86-0A6B-1442-5C16-D34FC05D75CC}"/>
              </a:ext>
            </a:extLst>
          </p:cNvPr>
          <p:cNvCxnSpPr/>
          <p:nvPr/>
        </p:nvCxnSpPr>
        <p:spPr>
          <a:xfrm>
            <a:off x="6096000" y="225778"/>
            <a:ext cx="0" cy="5599289"/>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9D8BD422-661F-53D9-9255-2D2FE091D276}"/>
              </a:ext>
            </a:extLst>
          </p:cNvPr>
          <p:cNvCxnSpPr>
            <a:cxnSpLocks/>
          </p:cNvCxnSpPr>
          <p:nvPr/>
        </p:nvCxnSpPr>
        <p:spPr>
          <a:xfrm>
            <a:off x="169333" y="3127022"/>
            <a:ext cx="11729156" cy="0"/>
          </a:xfrm>
          <a:prstGeom prst="line">
            <a:avLst/>
          </a:prstGeom>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B34739A2-134A-C9DE-5BB2-B90AD0567495}"/>
              </a:ext>
            </a:extLst>
          </p:cNvPr>
          <p:cNvSpPr txBox="1"/>
          <p:nvPr/>
        </p:nvSpPr>
        <p:spPr>
          <a:xfrm>
            <a:off x="557928" y="1068599"/>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Strengths</a:t>
            </a:r>
          </a:p>
        </p:txBody>
      </p:sp>
      <p:sp>
        <p:nvSpPr>
          <p:cNvPr id="11" name="TextBox 10">
            <a:extLst>
              <a:ext uri="{FF2B5EF4-FFF2-40B4-BE49-F238E27FC236}">
                <a16:creationId xmlns:a16="http://schemas.microsoft.com/office/drawing/2014/main" id="{6B2297E7-F7A0-A646-1695-53F14F6949E3}"/>
              </a:ext>
            </a:extLst>
          </p:cNvPr>
          <p:cNvSpPr txBox="1"/>
          <p:nvPr/>
        </p:nvSpPr>
        <p:spPr>
          <a:xfrm>
            <a:off x="557928" y="1495541"/>
            <a:ext cx="304109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Launch new customer ordering platform by Q2</a:t>
            </a:r>
          </a:p>
          <a:p>
            <a:endParaRPr lang="en-US" sz="1500" dirty="0">
              <a:solidFill>
                <a:schemeClr val="tx1">
                  <a:lumMod val="65000"/>
                  <a:lumOff val="35000"/>
                </a:schemeClr>
              </a:solidFill>
              <a:latin typeface="Century Gothic" panose="020B0502020202020204" pitchFamily="34" charset="0"/>
            </a:endParaRPr>
          </a:p>
          <a:p>
            <a:r>
              <a:rPr lang="en-US" sz="1500" dirty="0">
                <a:solidFill>
                  <a:schemeClr val="tx1">
                    <a:lumMod val="65000"/>
                    <a:lumOff val="35000"/>
                  </a:schemeClr>
                </a:solidFill>
                <a:latin typeface="Century Gothic" panose="020B0502020202020204" pitchFamily="34" charset="0"/>
              </a:rPr>
              <a:t>Expand delivery operations by Q3</a:t>
            </a:r>
          </a:p>
        </p:txBody>
      </p:sp>
      <p:sp>
        <p:nvSpPr>
          <p:cNvPr id="12" name="TextBox 11">
            <a:extLst>
              <a:ext uri="{FF2B5EF4-FFF2-40B4-BE49-F238E27FC236}">
                <a16:creationId xmlns:a16="http://schemas.microsoft.com/office/drawing/2014/main" id="{4438E69A-E595-4A33-F24D-21AEE4A9743D}"/>
              </a:ext>
            </a:extLst>
          </p:cNvPr>
          <p:cNvSpPr txBox="1"/>
          <p:nvPr/>
        </p:nvSpPr>
        <p:spPr>
          <a:xfrm>
            <a:off x="7120663" y="1068599"/>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Weaknesses</a:t>
            </a:r>
          </a:p>
        </p:txBody>
      </p:sp>
      <p:sp>
        <p:nvSpPr>
          <p:cNvPr id="27" name="TextBox 26">
            <a:extLst>
              <a:ext uri="{FF2B5EF4-FFF2-40B4-BE49-F238E27FC236}">
                <a16:creationId xmlns:a16="http://schemas.microsoft.com/office/drawing/2014/main" id="{1D4F81FB-2D0E-12F9-DEC6-0C985E188EE4}"/>
              </a:ext>
            </a:extLst>
          </p:cNvPr>
          <p:cNvSpPr txBox="1"/>
          <p:nvPr/>
        </p:nvSpPr>
        <p:spPr>
          <a:xfrm>
            <a:off x="7120663" y="1495541"/>
            <a:ext cx="463968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Limited brand exposure in newly targeted regions</a:t>
            </a:r>
          </a:p>
          <a:p>
            <a:endParaRPr lang="en-US" sz="1500" dirty="0">
              <a:solidFill>
                <a:schemeClr val="tx1">
                  <a:lumMod val="65000"/>
                  <a:lumOff val="35000"/>
                </a:schemeClr>
              </a:solidFill>
              <a:latin typeface="Century Gothic" panose="020B0502020202020204" pitchFamily="34" charset="0"/>
            </a:endParaRPr>
          </a:p>
          <a:p>
            <a:r>
              <a:rPr lang="en-US" sz="1500" dirty="0">
                <a:solidFill>
                  <a:schemeClr val="tx1">
                    <a:lumMod val="65000"/>
                    <a:lumOff val="35000"/>
                  </a:schemeClr>
                </a:solidFill>
                <a:latin typeface="Century Gothic" panose="020B0502020202020204" pitchFamily="34" charset="0"/>
              </a:rPr>
              <a:t>High dependence on two major suppliers</a:t>
            </a:r>
          </a:p>
          <a:p>
            <a:endParaRPr lang="en-US" sz="1500" dirty="0">
              <a:solidFill>
                <a:schemeClr val="tx1">
                  <a:lumMod val="65000"/>
                  <a:lumOff val="35000"/>
                </a:schemeClr>
              </a:solidFill>
              <a:latin typeface="Century Gothic" panose="020B0502020202020204" pitchFamily="34" charset="0"/>
            </a:endParaRPr>
          </a:p>
        </p:txBody>
      </p:sp>
      <p:sp>
        <p:nvSpPr>
          <p:cNvPr id="28" name="TextBox 27">
            <a:extLst>
              <a:ext uri="{FF2B5EF4-FFF2-40B4-BE49-F238E27FC236}">
                <a16:creationId xmlns:a16="http://schemas.microsoft.com/office/drawing/2014/main" id="{38FFB16B-17EF-A70E-BDEA-CF466C6011AB}"/>
              </a:ext>
            </a:extLst>
          </p:cNvPr>
          <p:cNvSpPr txBox="1"/>
          <p:nvPr/>
        </p:nvSpPr>
        <p:spPr>
          <a:xfrm>
            <a:off x="557928" y="4166034"/>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Opportunities</a:t>
            </a:r>
          </a:p>
        </p:txBody>
      </p:sp>
      <p:sp>
        <p:nvSpPr>
          <p:cNvPr id="29" name="TextBox 28">
            <a:extLst>
              <a:ext uri="{FF2B5EF4-FFF2-40B4-BE49-F238E27FC236}">
                <a16:creationId xmlns:a16="http://schemas.microsoft.com/office/drawing/2014/main" id="{6B3BD30D-BB67-6EB0-CBEE-C1C5CEB17788}"/>
              </a:ext>
            </a:extLst>
          </p:cNvPr>
          <p:cNvSpPr txBox="1"/>
          <p:nvPr/>
        </p:nvSpPr>
        <p:spPr>
          <a:xfrm>
            <a:off x="557928" y="4592976"/>
            <a:ext cx="4692462" cy="1015663"/>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Increased demand due to infrastructure development</a:t>
            </a:r>
          </a:p>
          <a:p>
            <a:endParaRPr lang="en-US" sz="1500" dirty="0">
              <a:solidFill>
                <a:schemeClr val="tx1">
                  <a:lumMod val="65000"/>
                  <a:lumOff val="35000"/>
                </a:schemeClr>
              </a:solidFill>
              <a:latin typeface="Century Gothic" panose="020B0502020202020204" pitchFamily="34" charset="0"/>
            </a:endParaRPr>
          </a:p>
          <a:p>
            <a:r>
              <a:rPr lang="en-US" sz="1500" dirty="0">
                <a:solidFill>
                  <a:schemeClr val="tx1">
                    <a:lumMod val="65000"/>
                    <a:lumOff val="35000"/>
                  </a:schemeClr>
                </a:solidFill>
                <a:latin typeface="Century Gothic" panose="020B0502020202020204" pitchFamily="34" charset="0"/>
              </a:rPr>
              <a:t>Under-served regions lacking same-day suppliers</a:t>
            </a:r>
          </a:p>
        </p:txBody>
      </p:sp>
      <p:sp>
        <p:nvSpPr>
          <p:cNvPr id="31" name="TextBox 30">
            <a:extLst>
              <a:ext uri="{FF2B5EF4-FFF2-40B4-BE49-F238E27FC236}">
                <a16:creationId xmlns:a16="http://schemas.microsoft.com/office/drawing/2014/main" id="{C5B547BF-D452-F2B9-115C-043DAFAB4477}"/>
              </a:ext>
            </a:extLst>
          </p:cNvPr>
          <p:cNvSpPr txBox="1"/>
          <p:nvPr/>
        </p:nvSpPr>
        <p:spPr>
          <a:xfrm>
            <a:off x="6868849" y="4166034"/>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Threats</a:t>
            </a:r>
          </a:p>
        </p:txBody>
      </p:sp>
      <p:sp>
        <p:nvSpPr>
          <p:cNvPr id="33" name="TextBox 32">
            <a:extLst>
              <a:ext uri="{FF2B5EF4-FFF2-40B4-BE49-F238E27FC236}">
                <a16:creationId xmlns:a16="http://schemas.microsoft.com/office/drawing/2014/main" id="{4A7D894E-9A7F-E303-69FD-B52C4F0247CB}"/>
              </a:ext>
            </a:extLst>
          </p:cNvPr>
          <p:cNvSpPr txBox="1"/>
          <p:nvPr/>
        </p:nvSpPr>
        <p:spPr>
          <a:xfrm>
            <a:off x="6868849" y="4592976"/>
            <a:ext cx="4606458" cy="1015663"/>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Supply chain delays from international vendors</a:t>
            </a:r>
          </a:p>
          <a:p>
            <a:endParaRPr lang="en-US" sz="1500" dirty="0">
              <a:solidFill>
                <a:schemeClr val="tx1">
                  <a:lumMod val="65000"/>
                  <a:lumOff val="35000"/>
                </a:schemeClr>
              </a:solidFill>
              <a:latin typeface="Century Gothic" panose="020B0502020202020204" pitchFamily="34" charset="0"/>
            </a:endParaRPr>
          </a:p>
          <a:p>
            <a:r>
              <a:rPr lang="en-US" sz="1500" dirty="0">
                <a:solidFill>
                  <a:schemeClr val="tx1">
                    <a:lumMod val="65000"/>
                    <a:lumOff val="35000"/>
                  </a:schemeClr>
                </a:solidFill>
                <a:latin typeface="Century Gothic" panose="020B0502020202020204" pitchFamily="34" charset="0"/>
              </a:rPr>
              <a:t>Fluctuations in fuel and transport costs</a:t>
            </a:r>
          </a:p>
          <a:p>
            <a:endParaRPr lang="en-US" sz="1500" dirty="0">
              <a:solidFill>
                <a:schemeClr val="tx1">
                  <a:lumMod val="65000"/>
                  <a:lumOff val="35000"/>
                </a:schemeClr>
              </a:solidFill>
              <a:latin typeface="Century Gothic" panose="020B0502020202020204" pitchFamily="34" charset="0"/>
            </a:endParaRPr>
          </a:p>
        </p:txBody>
      </p:sp>
      <p:sp>
        <p:nvSpPr>
          <p:cNvPr id="34" name="Oval 33">
            <a:extLst>
              <a:ext uri="{FF2B5EF4-FFF2-40B4-BE49-F238E27FC236}">
                <a16:creationId xmlns:a16="http://schemas.microsoft.com/office/drawing/2014/main" id="{56FC37CC-67B5-FE3C-58A7-929BBB2551B6}"/>
              </a:ext>
            </a:extLst>
          </p:cNvPr>
          <p:cNvSpPr/>
          <p:nvPr/>
        </p:nvSpPr>
        <p:spPr>
          <a:xfrm>
            <a:off x="5213644" y="2272486"/>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58EF5545-A4B1-E706-1753-3A67A2124A02}"/>
              </a:ext>
            </a:extLst>
          </p:cNvPr>
          <p:cNvSpPr/>
          <p:nvPr/>
        </p:nvSpPr>
        <p:spPr>
          <a:xfrm>
            <a:off x="6231864" y="2263255"/>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98369885-058D-C17A-9B11-057CD1E25739}"/>
              </a:ext>
            </a:extLst>
          </p:cNvPr>
          <p:cNvSpPr/>
          <p:nvPr/>
        </p:nvSpPr>
        <p:spPr>
          <a:xfrm>
            <a:off x="5202355" y="3221600"/>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Oval 36">
            <a:extLst>
              <a:ext uri="{FF2B5EF4-FFF2-40B4-BE49-F238E27FC236}">
                <a16:creationId xmlns:a16="http://schemas.microsoft.com/office/drawing/2014/main" id="{B899C4C6-52B6-E5F7-2090-1FFB5B5AB870}"/>
              </a:ext>
            </a:extLst>
          </p:cNvPr>
          <p:cNvSpPr/>
          <p:nvPr/>
        </p:nvSpPr>
        <p:spPr>
          <a:xfrm>
            <a:off x="6231864" y="3230074"/>
            <a:ext cx="752936" cy="752936"/>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a:extLst>
              <a:ext uri="{FF2B5EF4-FFF2-40B4-BE49-F238E27FC236}">
                <a16:creationId xmlns:a16="http://schemas.microsoft.com/office/drawing/2014/main" id="{97A51440-4435-4189-3A13-98F56EAD8685}"/>
              </a:ext>
            </a:extLst>
          </p:cNvPr>
          <p:cNvSpPr txBox="1"/>
          <p:nvPr/>
        </p:nvSpPr>
        <p:spPr>
          <a:xfrm>
            <a:off x="5346264" y="2261912"/>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S</a:t>
            </a:r>
          </a:p>
        </p:txBody>
      </p:sp>
      <p:sp>
        <p:nvSpPr>
          <p:cNvPr id="40" name="TextBox 39">
            <a:extLst>
              <a:ext uri="{FF2B5EF4-FFF2-40B4-BE49-F238E27FC236}">
                <a16:creationId xmlns:a16="http://schemas.microsoft.com/office/drawing/2014/main" id="{E1EE54CC-8F44-4F51-79B6-FEA38C5AE805}"/>
              </a:ext>
            </a:extLst>
          </p:cNvPr>
          <p:cNvSpPr txBox="1"/>
          <p:nvPr/>
        </p:nvSpPr>
        <p:spPr>
          <a:xfrm>
            <a:off x="6195247" y="2270086"/>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W</a:t>
            </a:r>
          </a:p>
        </p:txBody>
      </p:sp>
      <p:sp>
        <p:nvSpPr>
          <p:cNvPr id="41" name="TextBox 40">
            <a:extLst>
              <a:ext uri="{FF2B5EF4-FFF2-40B4-BE49-F238E27FC236}">
                <a16:creationId xmlns:a16="http://schemas.microsoft.com/office/drawing/2014/main" id="{E2B42692-54C4-37FE-84CA-AD22C3157B2C}"/>
              </a:ext>
            </a:extLst>
          </p:cNvPr>
          <p:cNvSpPr txBox="1"/>
          <p:nvPr/>
        </p:nvSpPr>
        <p:spPr>
          <a:xfrm>
            <a:off x="5250391" y="3185385"/>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O</a:t>
            </a:r>
          </a:p>
        </p:txBody>
      </p:sp>
      <p:sp>
        <p:nvSpPr>
          <p:cNvPr id="42" name="TextBox 41">
            <a:extLst>
              <a:ext uri="{FF2B5EF4-FFF2-40B4-BE49-F238E27FC236}">
                <a16:creationId xmlns:a16="http://schemas.microsoft.com/office/drawing/2014/main" id="{22697D65-5D03-54E2-92B5-3D2A444C7151}"/>
              </a:ext>
            </a:extLst>
          </p:cNvPr>
          <p:cNvSpPr txBox="1"/>
          <p:nvPr/>
        </p:nvSpPr>
        <p:spPr>
          <a:xfrm>
            <a:off x="6332582" y="3203987"/>
            <a:ext cx="609028" cy="769441"/>
          </a:xfrm>
          <a:prstGeom prst="rect">
            <a:avLst/>
          </a:prstGeom>
          <a:noFill/>
        </p:spPr>
        <p:txBody>
          <a:bodyPr wrap="square" rtlCol="0">
            <a:spAutoFit/>
          </a:bodyPr>
          <a:lstStyle/>
          <a:p>
            <a:r>
              <a:rPr lang="en-US" sz="4400" b="1" dirty="0">
                <a:solidFill>
                  <a:srgbClr val="FFF3CD"/>
                </a:solidFill>
                <a:latin typeface="Georgia" panose="02040502050405020303" pitchFamily="18" charset="0"/>
              </a:rPr>
              <a:t>T</a:t>
            </a:r>
          </a:p>
        </p:txBody>
      </p:sp>
    </p:spTree>
    <p:extLst>
      <p:ext uri="{BB962C8B-B14F-4D97-AF65-F5344CB8AC3E}">
        <p14:creationId xmlns:p14="http://schemas.microsoft.com/office/powerpoint/2010/main" val="2311139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849B0-3265-2409-AF2F-04F565D9F45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96CA132-60AB-0509-7DE8-E4D8D3279FD3}"/>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1C1BAF63-4979-1DA8-6FEF-F61CB67308AF}"/>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4 Target Market</a:t>
            </a:r>
          </a:p>
        </p:txBody>
      </p:sp>
      <p:sp>
        <p:nvSpPr>
          <p:cNvPr id="16" name="TextBox 15">
            <a:extLst>
              <a:ext uri="{FF2B5EF4-FFF2-40B4-BE49-F238E27FC236}">
                <a16:creationId xmlns:a16="http://schemas.microsoft.com/office/drawing/2014/main" id="{8128FAFB-B819-1C13-4D27-B862024C1BFA}"/>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Customer Segments</a:t>
            </a:r>
          </a:p>
        </p:txBody>
      </p:sp>
      <p:sp>
        <p:nvSpPr>
          <p:cNvPr id="22" name="TextBox 21">
            <a:extLst>
              <a:ext uri="{FF2B5EF4-FFF2-40B4-BE49-F238E27FC236}">
                <a16:creationId xmlns:a16="http://schemas.microsoft.com/office/drawing/2014/main" id="{257B030D-9E9C-F73E-817A-3EDAEDB9BF1F}"/>
              </a:ext>
            </a:extLst>
          </p:cNvPr>
          <p:cNvSpPr txBox="1"/>
          <p:nvPr/>
        </p:nvSpPr>
        <p:spPr>
          <a:xfrm>
            <a:off x="975616" y="660163"/>
            <a:ext cx="304109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Manufacturing businesses with under 250 employees</a:t>
            </a:r>
          </a:p>
          <a:p>
            <a:r>
              <a:rPr lang="en-US" sz="1500" dirty="0">
                <a:solidFill>
                  <a:schemeClr val="tx1">
                    <a:lumMod val="65000"/>
                    <a:lumOff val="35000"/>
                  </a:schemeClr>
                </a:solidFill>
                <a:latin typeface="Century Gothic" panose="020B0502020202020204" pitchFamily="34" charset="0"/>
              </a:rPr>
              <a:t>Local school districts and public facilities</a:t>
            </a:r>
          </a:p>
          <a:p>
            <a:endParaRPr lang="en-US" sz="1500" dirty="0">
              <a:solidFill>
                <a:schemeClr val="tx1">
                  <a:lumMod val="65000"/>
                  <a:lumOff val="35000"/>
                </a:schemeClr>
              </a:solidFill>
              <a:latin typeface="Century Gothic" panose="020B0502020202020204" pitchFamily="34" charset="0"/>
            </a:endParaRPr>
          </a:p>
        </p:txBody>
      </p:sp>
      <p:pic>
        <p:nvPicPr>
          <p:cNvPr id="8" name="Picture 7" descr="Paperclip with solid fill">
            <a:extLst>
              <a:ext uri="{FF2B5EF4-FFF2-40B4-BE49-F238E27FC236}">
                <a16:creationId xmlns:a16="http://schemas.microsoft.com/office/drawing/2014/main" id="{06984C56-15D4-A5EB-D31A-CD80FCA1AE6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
        <p:nvSpPr>
          <p:cNvPr id="29" name="TextBox 28">
            <a:extLst>
              <a:ext uri="{FF2B5EF4-FFF2-40B4-BE49-F238E27FC236}">
                <a16:creationId xmlns:a16="http://schemas.microsoft.com/office/drawing/2014/main" id="{F193A9DC-51C8-D892-08CF-D5D1227B8041}"/>
              </a:ext>
            </a:extLst>
          </p:cNvPr>
          <p:cNvSpPr txBox="1"/>
          <p:nvPr/>
        </p:nvSpPr>
        <p:spPr>
          <a:xfrm>
            <a:off x="7244214"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Market Opportunity</a:t>
            </a:r>
          </a:p>
        </p:txBody>
      </p:sp>
      <p:sp>
        <p:nvSpPr>
          <p:cNvPr id="30" name="TextBox 29">
            <a:extLst>
              <a:ext uri="{FF2B5EF4-FFF2-40B4-BE49-F238E27FC236}">
                <a16:creationId xmlns:a16="http://schemas.microsoft.com/office/drawing/2014/main" id="{A2D19653-8534-D658-E07D-E1525753D593}"/>
              </a:ext>
            </a:extLst>
          </p:cNvPr>
          <p:cNvSpPr txBox="1"/>
          <p:nvPr/>
        </p:nvSpPr>
        <p:spPr>
          <a:xfrm>
            <a:off x="7244214" y="660163"/>
            <a:ext cx="3041099" cy="1246495"/>
          </a:xfrm>
          <a:prstGeom prst="rect">
            <a:avLst/>
          </a:prstGeom>
          <a:noFill/>
        </p:spPr>
        <p:txBody>
          <a:bodyPr wrap="square" rtlCol="0">
            <a:spAutoFit/>
          </a:bodyPr>
          <a:lstStyle/>
          <a:p>
            <a:r>
              <a:rPr lang="en-US" sz="1500" dirty="0">
                <a:solidFill>
                  <a:schemeClr val="tx1">
                    <a:lumMod val="65000"/>
                    <a:lumOff val="35000"/>
                  </a:schemeClr>
                </a:solidFill>
                <a:latin typeface="Century Gothic" panose="020B0502020202020204" pitchFamily="34" charset="0"/>
              </a:rPr>
              <a:t>Regional manufacturing and public infrastructure investment growth has created demand for fast-turnaround suppliers.</a:t>
            </a:r>
          </a:p>
        </p:txBody>
      </p:sp>
      <p:pic>
        <p:nvPicPr>
          <p:cNvPr id="31" name="Picture 7" descr="Paperclip with solid fill">
            <a:extLst>
              <a:ext uri="{FF2B5EF4-FFF2-40B4-BE49-F238E27FC236}">
                <a16:creationId xmlns:a16="http://schemas.microsoft.com/office/drawing/2014/main" id="{68D3152B-1BA3-DB94-D9DE-BBF1BE8841F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362864" y="233221"/>
            <a:ext cx="802685" cy="802685"/>
          </a:xfrm>
          <a:prstGeom prst="rect">
            <a:avLst/>
          </a:prstGeom>
          <a:ln>
            <a:solidFill>
              <a:srgbClr val="FFC000"/>
            </a:solidFill>
          </a:ln>
        </p:spPr>
      </p:pic>
      <p:sp>
        <p:nvSpPr>
          <p:cNvPr id="32" name="TextBox 31">
            <a:extLst>
              <a:ext uri="{FF2B5EF4-FFF2-40B4-BE49-F238E27FC236}">
                <a16:creationId xmlns:a16="http://schemas.microsoft.com/office/drawing/2014/main" id="{8D8AE2B3-93AE-E7FB-E1A4-264E18891656}"/>
              </a:ext>
            </a:extLst>
          </p:cNvPr>
          <p:cNvSpPr txBox="1"/>
          <p:nvPr/>
        </p:nvSpPr>
        <p:spPr>
          <a:xfrm>
            <a:off x="975617" y="2259438"/>
            <a:ext cx="1824028" cy="1107996"/>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Key Customer Groups</a:t>
            </a:r>
          </a:p>
        </p:txBody>
      </p:sp>
      <p:pic>
        <p:nvPicPr>
          <p:cNvPr id="34" name="Picture 7" descr="Paperclip with solid fill">
            <a:extLst>
              <a:ext uri="{FF2B5EF4-FFF2-40B4-BE49-F238E27FC236}">
                <a16:creationId xmlns:a16="http://schemas.microsoft.com/office/drawing/2014/main" id="{E938196F-0501-9660-BAF2-1814790439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254341"/>
            <a:ext cx="802685" cy="802685"/>
          </a:xfrm>
          <a:prstGeom prst="rect">
            <a:avLst/>
          </a:prstGeom>
          <a:ln>
            <a:solidFill>
              <a:srgbClr val="FFC000"/>
            </a:solidFill>
          </a:ln>
        </p:spPr>
      </p:pic>
      <p:graphicFrame>
        <p:nvGraphicFramePr>
          <p:cNvPr id="35" name="Table 34">
            <a:extLst>
              <a:ext uri="{FF2B5EF4-FFF2-40B4-BE49-F238E27FC236}">
                <a16:creationId xmlns:a16="http://schemas.microsoft.com/office/drawing/2014/main" id="{459D8D79-FDE4-314B-F1F5-3FF1985EA30B}"/>
              </a:ext>
            </a:extLst>
          </p:cNvPr>
          <p:cNvGraphicFramePr>
            <a:graphicFrameLocks noGrp="1"/>
          </p:cNvGraphicFramePr>
          <p:nvPr>
            <p:extLst>
              <p:ext uri="{D42A27DB-BD31-4B8C-83A1-F6EECF244321}">
                <p14:modId xmlns:p14="http://schemas.microsoft.com/office/powerpoint/2010/main" val="2715594825"/>
              </p:ext>
            </p:extLst>
          </p:nvPr>
        </p:nvGraphicFramePr>
        <p:xfrm>
          <a:off x="2799645" y="2299288"/>
          <a:ext cx="9256193" cy="3425758"/>
        </p:xfrm>
        <a:graphic>
          <a:graphicData uri="http://schemas.openxmlformats.org/drawingml/2006/table">
            <a:tbl>
              <a:tblPr firstRow="1" firstCol="1" bandRow="1"/>
              <a:tblGrid>
                <a:gridCol w="2231675">
                  <a:extLst>
                    <a:ext uri="{9D8B030D-6E8A-4147-A177-3AD203B41FA5}">
                      <a16:colId xmlns:a16="http://schemas.microsoft.com/office/drawing/2014/main" val="379159066"/>
                    </a:ext>
                  </a:extLst>
                </a:gridCol>
                <a:gridCol w="2341506">
                  <a:extLst>
                    <a:ext uri="{9D8B030D-6E8A-4147-A177-3AD203B41FA5}">
                      <a16:colId xmlns:a16="http://schemas.microsoft.com/office/drawing/2014/main" val="1456173260"/>
                    </a:ext>
                  </a:extLst>
                </a:gridCol>
                <a:gridCol w="2341506">
                  <a:extLst>
                    <a:ext uri="{9D8B030D-6E8A-4147-A177-3AD203B41FA5}">
                      <a16:colId xmlns:a16="http://schemas.microsoft.com/office/drawing/2014/main" val="3952565475"/>
                    </a:ext>
                  </a:extLst>
                </a:gridCol>
                <a:gridCol w="2341506">
                  <a:extLst>
                    <a:ext uri="{9D8B030D-6E8A-4147-A177-3AD203B41FA5}">
                      <a16:colId xmlns:a16="http://schemas.microsoft.com/office/drawing/2014/main" val="248021517"/>
                    </a:ext>
                  </a:extLst>
                </a:gridCol>
              </a:tblGrid>
              <a:tr h="757015">
                <a:tc>
                  <a:txBody>
                    <a:bodyPr/>
                    <a:lstStyle/>
                    <a:p>
                      <a:pPr marL="0" marR="0">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Segment</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Size ($ or %)</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Key Needs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Channel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Small Factories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$5M/year</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Consistent inventory, fast delivery</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Direct sales, client portal</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nSpc>
                          <a:spcPct val="115000"/>
                        </a:lnSpc>
                        <a:spcAft>
                          <a:spcPts val="800"/>
                        </a:spcAft>
                        <a:buNone/>
                      </a:pPr>
                      <a:r>
                        <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Public Sector Buyers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$2M/year</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Compliance-ready suppliers, price transparency</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Procurement contracts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nSpc>
                          <a:spcPct val="115000"/>
                        </a:lnSpc>
                        <a:spcAft>
                          <a:spcPts val="800"/>
                        </a:spcAft>
                        <a:buNone/>
                      </a:pP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gn="ctr">
                        <a:lnSpc>
                          <a:spcPct val="115000"/>
                        </a:lnSpc>
                        <a:spcAft>
                          <a:spcPts val="800"/>
                        </a:spcAft>
                        <a:buNone/>
                      </a:pPr>
                      <a:endParaRPr lang="en-US" sz="16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4621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C06AD9-5403-7037-DD38-36DD229DA7C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08B1583-B33B-6BD3-F058-987D952A651E}"/>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5229E3DA-81D5-8F00-2963-2B65A90DECF8}"/>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5 Product or Service Offerings</a:t>
            </a:r>
          </a:p>
        </p:txBody>
      </p:sp>
      <p:sp>
        <p:nvSpPr>
          <p:cNvPr id="16" name="TextBox 15">
            <a:extLst>
              <a:ext uri="{FF2B5EF4-FFF2-40B4-BE49-F238E27FC236}">
                <a16:creationId xmlns:a16="http://schemas.microsoft.com/office/drawing/2014/main" id="{27325554-F098-475C-6067-7EA859A3A355}"/>
              </a:ext>
            </a:extLst>
          </p:cNvPr>
          <p:cNvSpPr txBox="1"/>
          <p:nvPr/>
        </p:nvSpPr>
        <p:spPr>
          <a:xfrm>
            <a:off x="975616" y="233221"/>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Core Offerings</a:t>
            </a:r>
          </a:p>
        </p:txBody>
      </p:sp>
      <p:sp>
        <p:nvSpPr>
          <p:cNvPr id="22" name="TextBox 21">
            <a:extLst>
              <a:ext uri="{FF2B5EF4-FFF2-40B4-BE49-F238E27FC236}">
                <a16:creationId xmlns:a16="http://schemas.microsoft.com/office/drawing/2014/main" id="{CF8D3249-3117-657F-8403-6A49ED828DB6}"/>
              </a:ext>
            </a:extLst>
          </p:cNvPr>
          <p:cNvSpPr txBox="1"/>
          <p:nvPr/>
        </p:nvSpPr>
        <p:spPr>
          <a:xfrm>
            <a:off x="975616" y="660163"/>
            <a:ext cx="10713876" cy="2246769"/>
          </a:xfrm>
          <a:prstGeom prst="rect">
            <a:avLst/>
          </a:prstGeom>
          <a:noFill/>
        </p:spPr>
        <p:txBody>
          <a:bodyPr wrap="square" rtlCol="0">
            <a:spAutoFit/>
          </a:bodyPr>
          <a:lstStyle/>
          <a:p>
            <a:r>
              <a:rPr lang="en-US" sz="2500" dirty="0">
                <a:solidFill>
                  <a:schemeClr val="tx1">
                    <a:lumMod val="65000"/>
                    <a:lumOff val="35000"/>
                  </a:schemeClr>
                </a:solidFill>
                <a:latin typeface="Century Gothic" panose="020B0502020202020204" pitchFamily="34" charset="0"/>
              </a:rPr>
              <a:t>Over 1,000 SKUs in safety, maintenance, and industrial categories</a:t>
            </a:r>
          </a:p>
          <a:p>
            <a:endParaRPr lang="en-US" sz="2500" dirty="0">
              <a:solidFill>
                <a:schemeClr val="tx1">
                  <a:lumMod val="65000"/>
                  <a:lumOff val="35000"/>
                </a:schemeClr>
              </a:solidFill>
              <a:latin typeface="Century Gothic" panose="020B0502020202020204" pitchFamily="34" charset="0"/>
            </a:endParaRPr>
          </a:p>
          <a:p>
            <a:r>
              <a:rPr lang="en-US" sz="2500" dirty="0">
                <a:solidFill>
                  <a:schemeClr val="tx1">
                    <a:lumMod val="65000"/>
                    <a:lumOff val="35000"/>
                  </a:schemeClr>
                </a:solidFill>
                <a:latin typeface="Century Gothic" panose="020B0502020202020204" pitchFamily="34" charset="0"/>
              </a:rPr>
              <a:t>24-hour delivery in the primary service region</a:t>
            </a:r>
          </a:p>
          <a:p>
            <a:endParaRPr lang="en-US" sz="2500" dirty="0">
              <a:solidFill>
                <a:schemeClr val="tx1">
                  <a:lumMod val="65000"/>
                  <a:lumOff val="35000"/>
                </a:schemeClr>
              </a:solidFill>
              <a:latin typeface="Century Gothic" panose="020B0502020202020204" pitchFamily="34" charset="0"/>
            </a:endParaRPr>
          </a:p>
          <a:p>
            <a:r>
              <a:rPr lang="en-US" sz="2500" dirty="0">
                <a:solidFill>
                  <a:schemeClr val="tx1">
                    <a:lumMod val="65000"/>
                    <a:lumOff val="35000"/>
                  </a:schemeClr>
                </a:solidFill>
                <a:latin typeface="Century Gothic" panose="020B0502020202020204" pitchFamily="34" charset="0"/>
              </a:rPr>
              <a:t>Account-based order history and repeat scheduling</a:t>
            </a:r>
          </a:p>
          <a:p>
            <a:endParaRPr lang="en-US" sz="1500" dirty="0">
              <a:solidFill>
                <a:schemeClr val="tx1">
                  <a:lumMod val="65000"/>
                  <a:lumOff val="35000"/>
                </a:schemeClr>
              </a:solidFill>
              <a:latin typeface="Century Gothic" panose="020B0502020202020204" pitchFamily="34" charset="0"/>
            </a:endParaRPr>
          </a:p>
        </p:txBody>
      </p:sp>
      <p:pic>
        <p:nvPicPr>
          <p:cNvPr id="8" name="Picture 7" descr="Paperclip with solid fill">
            <a:extLst>
              <a:ext uri="{FF2B5EF4-FFF2-40B4-BE49-F238E27FC236}">
                <a16:creationId xmlns:a16="http://schemas.microsoft.com/office/drawing/2014/main" id="{69252926-6168-BFA1-C2A4-3D1FBE130EB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4266" y="233221"/>
            <a:ext cx="802685" cy="802685"/>
          </a:xfrm>
          <a:prstGeom prst="rect">
            <a:avLst/>
          </a:prstGeom>
          <a:ln>
            <a:solidFill>
              <a:srgbClr val="FFC000"/>
            </a:solidFill>
          </a:ln>
        </p:spPr>
      </p:pic>
    </p:spTree>
    <p:extLst>
      <p:ext uri="{BB962C8B-B14F-4D97-AF65-F5344CB8AC3E}">
        <p14:creationId xmlns:p14="http://schemas.microsoft.com/office/powerpoint/2010/main" val="2878859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AC0D5-8DA2-16F6-5EEB-7BD7E30AD5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51C056F-3486-B46A-38C0-D43E2761C636}"/>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EF289BF0-B584-3BFF-A7DA-69CBFEE7924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6 Marketing and Sales Plan</a:t>
            </a:r>
          </a:p>
        </p:txBody>
      </p:sp>
      <p:sp>
        <p:nvSpPr>
          <p:cNvPr id="16" name="TextBox 15">
            <a:extLst>
              <a:ext uri="{FF2B5EF4-FFF2-40B4-BE49-F238E27FC236}">
                <a16:creationId xmlns:a16="http://schemas.microsoft.com/office/drawing/2014/main" id="{2D6DEF2F-FEC9-A905-4105-4571550F9AC0}"/>
              </a:ext>
            </a:extLst>
          </p:cNvPr>
          <p:cNvSpPr txBox="1"/>
          <p:nvPr/>
        </p:nvSpPr>
        <p:spPr>
          <a:xfrm>
            <a:off x="1492146" y="774033"/>
            <a:ext cx="2912881"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Marketing Strategy</a:t>
            </a:r>
          </a:p>
        </p:txBody>
      </p:sp>
      <p:sp>
        <p:nvSpPr>
          <p:cNvPr id="4" name="Rectangle: Rounded Corners 3">
            <a:extLst>
              <a:ext uri="{FF2B5EF4-FFF2-40B4-BE49-F238E27FC236}">
                <a16:creationId xmlns:a16="http://schemas.microsoft.com/office/drawing/2014/main" id="{2E5AAAAA-F480-43B4-C654-9D40630D56E4}"/>
              </a:ext>
            </a:extLst>
          </p:cNvPr>
          <p:cNvSpPr/>
          <p:nvPr/>
        </p:nvSpPr>
        <p:spPr>
          <a:xfrm>
            <a:off x="636971" y="1533420"/>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Rounded Corners 5">
            <a:extLst>
              <a:ext uri="{FF2B5EF4-FFF2-40B4-BE49-F238E27FC236}">
                <a16:creationId xmlns:a16="http://schemas.microsoft.com/office/drawing/2014/main" id="{4DD56A48-CCF8-E1DC-CD31-F96E032A2863}"/>
              </a:ext>
            </a:extLst>
          </p:cNvPr>
          <p:cNvSpPr/>
          <p:nvPr/>
        </p:nvSpPr>
        <p:spPr>
          <a:xfrm>
            <a:off x="501085" y="1438843"/>
            <a:ext cx="4895004" cy="398144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A088AD75-1C6A-C3DA-E100-CD2303249801}"/>
              </a:ext>
            </a:extLst>
          </p:cNvPr>
          <p:cNvSpPr txBox="1"/>
          <p:nvPr/>
        </p:nvSpPr>
        <p:spPr>
          <a:xfrm>
            <a:off x="665900" y="2652686"/>
            <a:ext cx="4490986" cy="124649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Quarterly outreach to purchasing managers</a:t>
            </a:r>
          </a:p>
          <a:p>
            <a:r>
              <a:rPr lang="en-US" sz="1500" dirty="0">
                <a:solidFill>
                  <a:schemeClr val="bg1"/>
                </a:solidFill>
                <a:latin typeface="Century Gothic" panose="020B0502020202020204" pitchFamily="34" charset="0"/>
              </a:rPr>
              <a:t>Local trade shows and facility walk-ins</a:t>
            </a:r>
          </a:p>
          <a:p>
            <a:r>
              <a:rPr lang="en-US" sz="1500" dirty="0">
                <a:solidFill>
                  <a:schemeClr val="bg1"/>
                </a:solidFill>
                <a:latin typeface="Century Gothic" panose="020B0502020202020204" pitchFamily="34" charset="0"/>
              </a:rPr>
              <a:t>Monthly product highlights via email marketing</a:t>
            </a:r>
          </a:p>
          <a:p>
            <a:endParaRPr lang="en-US" sz="1500" dirty="0">
              <a:solidFill>
                <a:schemeClr val="bg1"/>
              </a:solidFill>
              <a:latin typeface="Century Gothic" panose="020B0502020202020204" pitchFamily="34" charset="0"/>
            </a:endParaRPr>
          </a:p>
        </p:txBody>
      </p:sp>
      <p:sp>
        <p:nvSpPr>
          <p:cNvPr id="9" name="Rectangle: Rounded Corners 8">
            <a:extLst>
              <a:ext uri="{FF2B5EF4-FFF2-40B4-BE49-F238E27FC236}">
                <a16:creationId xmlns:a16="http://schemas.microsoft.com/office/drawing/2014/main" id="{E9E9C7C4-3DF6-8CF9-6F20-4168F6090331}"/>
              </a:ext>
            </a:extLst>
          </p:cNvPr>
          <p:cNvSpPr/>
          <p:nvPr/>
        </p:nvSpPr>
        <p:spPr>
          <a:xfrm>
            <a:off x="6494034" y="1562229"/>
            <a:ext cx="4895004" cy="3981445"/>
          </a:xfrm>
          <a:prstGeom prst="roundRect">
            <a:avLst/>
          </a:prstGeom>
          <a:solidFill>
            <a:srgbClr val="BEE3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Rounded Corners 9">
            <a:extLst>
              <a:ext uri="{FF2B5EF4-FFF2-40B4-BE49-F238E27FC236}">
                <a16:creationId xmlns:a16="http://schemas.microsoft.com/office/drawing/2014/main" id="{AB16A9F6-4B33-3220-53F5-C9BDC8FB95F6}"/>
              </a:ext>
            </a:extLst>
          </p:cNvPr>
          <p:cNvSpPr/>
          <p:nvPr/>
        </p:nvSpPr>
        <p:spPr>
          <a:xfrm>
            <a:off x="6358148" y="1467652"/>
            <a:ext cx="4895004" cy="398144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2ED4A9C1-4BAE-0380-1643-128DD8D6D563}"/>
              </a:ext>
            </a:extLst>
          </p:cNvPr>
          <p:cNvSpPr txBox="1"/>
          <p:nvPr/>
        </p:nvSpPr>
        <p:spPr>
          <a:xfrm>
            <a:off x="6522963" y="2681495"/>
            <a:ext cx="4375696" cy="1246495"/>
          </a:xfrm>
          <a:prstGeom prst="rect">
            <a:avLst/>
          </a:prstGeom>
          <a:noFill/>
        </p:spPr>
        <p:txBody>
          <a:bodyPr wrap="square" rtlCol="0">
            <a:spAutoFit/>
          </a:bodyPr>
          <a:lstStyle/>
          <a:p>
            <a:r>
              <a:rPr lang="en-US" sz="1500" dirty="0">
                <a:solidFill>
                  <a:schemeClr val="bg1"/>
                </a:solidFill>
                <a:latin typeface="Century Gothic" panose="020B0502020202020204" pitchFamily="34" charset="0"/>
              </a:rPr>
              <a:t>Dedicated inside sales team</a:t>
            </a:r>
          </a:p>
          <a:p>
            <a:r>
              <a:rPr lang="en-US" sz="1500" dirty="0">
                <a:solidFill>
                  <a:schemeClr val="bg1"/>
                </a:solidFill>
                <a:latin typeface="Century Gothic" panose="020B0502020202020204" pitchFamily="34" charset="0"/>
              </a:rPr>
              <a:t>Commission incentives for multi-year contract sales - 24/7 support for key accounts</a:t>
            </a:r>
          </a:p>
          <a:p>
            <a:endParaRPr lang="en-US" sz="1500" dirty="0">
              <a:solidFill>
                <a:schemeClr val="bg1"/>
              </a:solidFill>
              <a:latin typeface="Century Gothic" panose="020B0502020202020204" pitchFamily="34" charset="0"/>
            </a:endParaRPr>
          </a:p>
        </p:txBody>
      </p:sp>
      <p:sp>
        <p:nvSpPr>
          <p:cNvPr id="12" name="TextBox 11">
            <a:extLst>
              <a:ext uri="{FF2B5EF4-FFF2-40B4-BE49-F238E27FC236}">
                <a16:creationId xmlns:a16="http://schemas.microsoft.com/office/drawing/2014/main" id="{2C0E3656-B3CC-98D6-E016-DA19E02C2D34}"/>
              </a:ext>
            </a:extLst>
          </p:cNvPr>
          <p:cNvSpPr txBox="1"/>
          <p:nvPr/>
        </p:nvSpPr>
        <p:spPr>
          <a:xfrm>
            <a:off x="7540736" y="774033"/>
            <a:ext cx="2438677" cy="430887"/>
          </a:xfrm>
          <a:prstGeom prst="rect">
            <a:avLst/>
          </a:prstGeom>
          <a:noFill/>
        </p:spPr>
        <p:txBody>
          <a:bodyPr wrap="square" rtlCol="0">
            <a:spAutoFit/>
          </a:bodyPr>
          <a:lstStyle/>
          <a:p>
            <a:r>
              <a:rPr lang="en-US" sz="2200" b="1" dirty="0">
                <a:solidFill>
                  <a:schemeClr val="accent1"/>
                </a:solidFill>
                <a:latin typeface="Century Gothic" panose="020B0502020202020204" pitchFamily="34" charset="0"/>
              </a:rPr>
              <a:t>Sales Approach</a:t>
            </a:r>
          </a:p>
        </p:txBody>
      </p:sp>
    </p:spTree>
    <p:extLst>
      <p:ext uri="{BB962C8B-B14F-4D97-AF65-F5344CB8AC3E}">
        <p14:creationId xmlns:p14="http://schemas.microsoft.com/office/powerpoint/2010/main" val="275886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6199-5B3D-44D6-625D-A9D5753DA7A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359894-4DC1-E727-90A3-BB8F61D37E69}"/>
              </a:ext>
            </a:extLst>
          </p:cNvPr>
          <p:cNvSpPr/>
          <p:nvPr/>
        </p:nvSpPr>
        <p:spPr>
          <a:xfrm>
            <a:off x="0" y="6096843"/>
            <a:ext cx="12192000" cy="157875"/>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B119439-1C45-B8A0-B878-6573C07B861A}"/>
              </a:ext>
            </a:extLst>
          </p:cNvPr>
          <p:cNvSpPr txBox="1"/>
          <p:nvPr/>
        </p:nvSpPr>
        <p:spPr>
          <a:xfrm>
            <a:off x="0" y="6349295"/>
            <a:ext cx="8389399" cy="430887"/>
          </a:xfrm>
          <a:prstGeom prst="rect">
            <a:avLst/>
          </a:prstGeom>
          <a:noFill/>
        </p:spPr>
        <p:txBody>
          <a:bodyPr wrap="square" rtlCol="0">
            <a:spAutoFit/>
          </a:bodyPr>
          <a:lstStyle/>
          <a:p>
            <a:r>
              <a:rPr lang="en-US" sz="2200" b="1" dirty="0">
                <a:solidFill>
                  <a:srgbClr val="FFC000"/>
                </a:solidFill>
                <a:latin typeface="Century Gothic" panose="020B0502020202020204" pitchFamily="34" charset="0"/>
              </a:rPr>
              <a:t>7 Quarterly Performance</a:t>
            </a:r>
          </a:p>
        </p:txBody>
      </p:sp>
      <p:graphicFrame>
        <p:nvGraphicFramePr>
          <p:cNvPr id="4" name="Table 3">
            <a:extLst>
              <a:ext uri="{FF2B5EF4-FFF2-40B4-BE49-F238E27FC236}">
                <a16:creationId xmlns:a16="http://schemas.microsoft.com/office/drawing/2014/main" id="{C8FE66FA-1DA3-D342-B6D8-1B29EF316D61}"/>
              </a:ext>
            </a:extLst>
          </p:cNvPr>
          <p:cNvGraphicFramePr>
            <a:graphicFrameLocks noGrp="1"/>
          </p:cNvGraphicFramePr>
          <p:nvPr>
            <p:extLst>
              <p:ext uri="{D42A27DB-BD31-4B8C-83A1-F6EECF244321}">
                <p14:modId xmlns:p14="http://schemas.microsoft.com/office/powerpoint/2010/main" val="801062496"/>
              </p:ext>
            </p:extLst>
          </p:nvPr>
        </p:nvGraphicFramePr>
        <p:xfrm>
          <a:off x="248356" y="775287"/>
          <a:ext cx="11807481" cy="4315339"/>
        </p:xfrm>
        <a:graphic>
          <a:graphicData uri="http://schemas.openxmlformats.org/drawingml/2006/table">
            <a:tbl>
              <a:tblPr firstRow="1" firstCol="1" bandRow="1"/>
              <a:tblGrid>
                <a:gridCol w="1411237">
                  <a:extLst>
                    <a:ext uri="{9D8B030D-6E8A-4147-A177-3AD203B41FA5}">
                      <a16:colId xmlns:a16="http://schemas.microsoft.com/office/drawing/2014/main" val="379159066"/>
                    </a:ext>
                  </a:extLst>
                </a:gridCol>
                <a:gridCol w="6397902">
                  <a:extLst>
                    <a:ext uri="{9D8B030D-6E8A-4147-A177-3AD203B41FA5}">
                      <a16:colId xmlns:a16="http://schemas.microsoft.com/office/drawing/2014/main" val="1456173260"/>
                    </a:ext>
                  </a:extLst>
                </a:gridCol>
                <a:gridCol w="3998342">
                  <a:extLst>
                    <a:ext uri="{9D8B030D-6E8A-4147-A177-3AD203B41FA5}">
                      <a16:colId xmlns:a16="http://schemas.microsoft.com/office/drawing/2014/main" val="3952565475"/>
                    </a:ext>
                  </a:extLst>
                </a:gridCol>
              </a:tblGrid>
              <a:tr h="757015">
                <a:tc>
                  <a:txBody>
                    <a:bodyPr/>
                    <a:lstStyle/>
                    <a:p>
                      <a:pPr marL="0" marR="0" algn="ctr">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Quarter</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Goal</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tc>
                  <a:txBody>
                    <a:bodyPr/>
                    <a:lstStyle/>
                    <a:p>
                      <a:pPr marL="0" marR="0" algn="l">
                        <a:lnSpc>
                          <a:spcPct val="115000"/>
                        </a:lnSpc>
                        <a:spcAft>
                          <a:spcPts val="800"/>
                        </a:spcAft>
                        <a:buNone/>
                      </a:pPr>
                      <a:r>
                        <a:rPr lang="en-US" sz="18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KPIs</a:t>
                      </a: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69120268"/>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Q1</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Launch a new order platform</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Site uptime, user signups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79970926"/>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Q2</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Expand delivery to new cities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Delivery success rate, order volume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91850947"/>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Q3</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Boost repeat customer rate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Monthly return rate, contract renewals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983408429"/>
                  </a:ext>
                </a:extLst>
              </a:tr>
              <a:tr h="889581">
                <a:tc>
                  <a:txBody>
                    <a:bodyPr/>
                    <a:lstStyle/>
                    <a:p>
                      <a:pPr marL="0" marR="0" algn="ctr">
                        <a:lnSpc>
                          <a:spcPct val="115000"/>
                        </a:lnSpc>
                        <a:spcAft>
                          <a:spcPts val="800"/>
                        </a:spcAft>
                        <a:buNone/>
                      </a:pPr>
                      <a:r>
                        <a:rPr lang="en-US" sz="1600" b="0" kern="100" dirty="0">
                          <a:solidFill>
                            <a:schemeClr val="accent1"/>
                          </a:solidFill>
                          <a:effectLst/>
                          <a:latin typeface="Century Gothic" panose="020B0502020202020204" pitchFamily="34" charset="0"/>
                          <a:ea typeface="Calibri" panose="020F0502020204030204" pitchFamily="34" charset="0"/>
                          <a:cs typeface="Times New Roman" panose="02020603050405020304" pitchFamily="18" charset="0"/>
                        </a:rPr>
                        <a:t>Q4</a:t>
                      </a:r>
                      <a:endParaRPr lang="en-US" sz="1600" b="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F3CD"/>
                    </a:solidFill>
                  </a:tcPr>
                </a:tc>
                <a:tc>
                  <a:txBody>
                    <a:bodyPr/>
                    <a:lstStyle/>
                    <a:p>
                      <a:pPr marL="0" marR="0">
                        <a:lnSpc>
                          <a:spcPct val="115000"/>
                        </a:lnSpc>
                        <a:spcAft>
                          <a:spcPts val="800"/>
                        </a:spcAft>
                        <a:buNone/>
                      </a:pPr>
                      <a:r>
                        <a:rPr lang="en-US" sz="1100" kern="100">
                          <a:effectLst/>
                          <a:latin typeface="Century Gothic" panose="020B0502020202020204" pitchFamily="34" charset="0"/>
                          <a:ea typeface="Calibri" panose="020F0502020204030204" pitchFamily="34" charset="0"/>
                          <a:cs typeface="Times New Roman" panose="02020603050405020304" pitchFamily="18" charset="0"/>
                        </a:rPr>
                        <a:t>Reach annual sales targets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tc>
                  <a:txBody>
                    <a:bodyPr/>
                    <a:lstStyle/>
                    <a:p>
                      <a:pPr marL="0" marR="0">
                        <a:lnSpc>
                          <a:spcPct val="115000"/>
                        </a:lnSpc>
                        <a:spcAft>
                          <a:spcPts val="800"/>
                        </a:spcAft>
                        <a:buNone/>
                      </a:pPr>
                      <a:r>
                        <a:rPr lang="en-US" sz="1100" kern="100" dirty="0">
                          <a:effectLst/>
                          <a:latin typeface="Century Gothic" panose="020B0502020202020204" pitchFamily="34" charset="0"/>
                          <a:ea typeface="Calibri" panose="020F0502020204030204" pitchFamily="34" charset="0"/>
                          <a:cs typeface="Times New Roman" panose="02020603050405020304" pitchFamily="18" charset="0"/>
                        </a:rPr>
                        <a:t>Revenue, customer satisfaction score</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31225106"/>
                  </a:ext>
                </a:extLst>
              </a:tr>
            </a:tbl>
          </a:graphicData>
        </a:graphic>
      </p:graphicFrame>
    </p:spTree>
    <p:extLst>
      <p:ext uri="{BB962C8B-B14F-4D97-AF65-F5344CB8AC3E}">
        <p14:creationId xmlns:p14="http://schemas.microsoft.com/office/powerpoint/2010/main" val="1997044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117</TotalTime>
  <Words>729</Words>
  <Application>Microsoft Office PowerPoint</Application>
  <PresentationFormat>Widescreen</PresentationFormat>
  <Paragraphs>188</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Aptos</vt:lpstr>
      <vt:lpstr>Aptos Display</vt:lpstr>
      <vt:lpstr>Arial</vt:lpstr>
      <vt:lpstr>Calibri</vt:lpstr>
      <vt:lpstr>Century Gothic</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8</cp:revision>
  <dcterms:created xsi:type="dcterms:W3CDTF">2025-05-29T13:39:50Z</dcterms:created>
  <dcterms:modified xsi:type="dcterms:W3CDTF">2025-06-28T19:50:09Z</dcterms:modified>
</cp:coreProperties>
</file>