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53" r:id="rId3"/>
    <p:sldId id="371" r:id="rId4"/>
    <p:sldId id="372" r:id="rId5"/>
    <p:sldId id="373" r:id="rId6"/>
    <p:sldId id="374" r:id="rId7"/>
    <p:sldId id="375" r:id="rId8"/>
    <p:sldId id="376" r:id="rId9"/>
    <p:sldId id="377"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4D9E13E-EA85-4ACC-AC4D-E860C7272801}"/>
    <pc:docChg chg="modSld">
      <pc:chgData name="Bess Dunlevy" userId="dd4b9a8537dbe9d0" providerId="LiveId" clId="{14D9E13E-EA85-4ACC-AC4D-E860C7272801}" dt="2023-12-11T23:45:09.391" v="2" actId="20577"/>
      <pc:docMkLst>
        <pc:docMk/>
      </pc:docMkLst>
      <pc:sldChg chg="modSp mod">
        <pc:chgData name="Bess Dunlevy" userId="dd4b9a8537dbe9d0" providerId="LiveId" clId="{14D9E13E-EA85-4ACC-AC4D-E860C7272801}" dt="2023-12-11T23:45:09.391" v="2" actId="20577"/>
        <pc:sldMkLst>
          <pc:docMk/>
          <pc:sldMk cId="3035963213" sldId="375"/>
        </pc:sldMkLst>
        <pc:spChg chg="mod">
          <ac:chgData name="Bess Dunlevy" userId="dd4b9a8537dbe9d0" providerId="LiveId" clId="{14D9E13E-EA85-4ACC-AC4D-E860C7272801}" dt="2023-12-11T23:45:09.391" v="2" actId="20577"/>
          <ac:spMkLst>
            <pc:docMk/>
            <pc:sldMk cId="3035963213" sldId="375"/>
            <ac:spMk id="8" creationId="{E478CD71-0DA3-5C42-88A5-A41AB38F9F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1950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030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730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821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4431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679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4&amp;utm_source=template-powerpoint&amp;utm_medium=content&amp;utm_campaign=Change+Management+Communication+Strategy+Presentation+Example-powerpoint-11934&amp;lpa=Change+Management+Communication+Strategy+Presentation+Example+powerpoint+11934"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21314-D6D6-EA22-AC54-AD0B5154C45F}"/>
              </a:ext>
            </a:extLst>
          </p:cNvPr>
          <p:cNvSpPr/>
          <p:nvPr/>
        </p:nvSpPr>
        <p:spPr>
          <a:xfrm>
            <a:off x="0" y="0"/>
            <a:ext cx="12192000" cy="6858000"/>
          </a:xfrm>
          <a:prstGeom prst="rect">
            <a:avLst/>
          </a:prstGeom>
          <a:solidFill>
            <a:schemeClr val="accent6">
              <a:lumMod val="20000"/>
              <a:lumOff val="80000"/>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lank speech balloons">
            <a:extLst>
              <a:ext uri="{FF2B5EF4-FFF2-40B4-BE49-F238E27FC236}">
                <a16:creationId xmlns:a16="http://schemas.microsoft.com/office/drawing/2014/main" id="{5AFC1D0A-F978-FEB9-3A00-F70ED22BA09A}"/>
              </a:ext>
            </a:extLst>
          </p:cNvPr>
          <p:cNvPicPr>
            <a:picLocks noChangeAspect="1"/>
          </p:cNvPicPr>
          <p:nvPr/>
        </p:nvPicPr>
        <p:blipFill rotWithShape="1">
          <a:blip r:embed="rId2">
            <a:alphaModFix amt="11000"/>
          </a:blip>
          <a:srcRect l="753" t="11615" r="2894" b="7085"/>
          <a:stretch/>
        </p:blipFill>
        <p:spPr>
          <a:xfrm>
            <a:off x="0" y="0"/>
            <a:ext cx="12192000" cy="6858000"/>
          </a:xfrm>
          <a:prstGeom prst="rect">
            <a:avLst/>
          </a:prstGeom>
          <a:effectLst>
            <a:outerShdw blurRad="50800" dist="38100" algn="l" rotWithShape="0">
              <a:prstClr val="black">
                <a:alpha val="40000"/>
              </a:prstClr>
            </a:outerShdw>
          </a:effec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CHANGE MANAGEMENT COMMUNICATION STRATEGY PRESENTATION TEMPLATE EXAMPLE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00447" y="1304207"/>
            <a:ext cx="11641617" cy="1569660"/>
          </a:xfrm>
          <a:prstGeom prst="rect">
            <a:avLst/>
          </a:prstGeom>
          <a:noFill/>
        </p:spPr>
        <p:txBody>
          <a:bodyPr wrap="square" rtlCol="0">
            <a:spAutoFit/>
          </a:bodyPr>
          <a:lstStyle/>
          <a:p>
            <a:r>
              <a:rPr lang="en-US" sz="4800" dirty="0">
                <a:solidFill>
                  <a:schemeClr val="accent6">
                    <a:lumMod val="75000"/>
                  </a:schemeClr>
                </a:solidFill>
                <a:latin typeface="Century Gothic" panose="020B0502020202020204" pitchFamily="34" charset="0"/>
              </a:rPr>
              <a:t>CHANGE MANAGEMENT COMMUNICATION STRATEGY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98023" y="2927405"/>
            <a:ext cx="6167878" cy="769441"/>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PROJECT ALPHA </a:t>
            </a:r>
            <a:endParaRPr lang="en-US"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98023" y="4019513"/>
            <a:ext cx="8138087" cy="2693045"/>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Lori Garcia</a:t>
            </a:r>
          </a:p>
          <a:p>
            <a:r>
              <a:rPr lang="en-US" sz="1400" dirty="0">
                <a:solidFill>
                  <a:schemeClr val="tx1">
                    <a:lumMod val="50000"/>
                    <a:lumOff val="50000"/>
                  </a:schemeClr>
                </a:solidFill>
                <a:latin typeface="Century Gothic" panose="020B0502020202020204" pitchFamily="34" charset="0"/>
              </a:rPr>
              <a:t>PROJECT MANAGER</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123 ORGANIZATION Co.</a:t>
            </a:r>
          </a:p>
          <a:p>
            <a:r>
              <a:rPr lang="en-US" sz="1100" dirty="0">
                <a:solidFill>
                  <a:schemeClr val="tx1">
                    <a:lumMod val="50000"/>
                    <a:lumOff val="50000"/>
                  </a:schemeClr>
                </a:solidFill>
                <a:latin typeface="Century Gothic" panose="020B0502020202020204" pitchFamily="34" charset="0"/>
              </a:rPr>
              <a:t>ORGANIZATION</a:t>
            </a:r>
          </a:p>
          <a:p>
            <a:endParaRPr lang="en-US" sz="1400" dirty="0">
              <a:solidFill>
                <a:schemeClr val="tx1">
                  <a:lumMod val="50000"/>
                  <a:lumOff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VERSION 0.0</a:t>
            </a: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Version Date: MM/DD/YY</a:t>
            </a:r>
          </a:p>
          <a:p>
            <a:r>
              <a:rPr lang="en-US" sz="1400" dirty="0">
                <a:solidFill>
                  <a:schemeClr val="bg1">
                    <a:lumMod val="50000"/>
                  </a:schemeClr>
                </a:solidFill>
                <a:latin typeface="Century Gothic" panose="020B0502020202020204" pitchFamily="34" charset="0"/>
              </a:rPr>
              <a:t> </a:t>
            </a:r>
          </a:p>
        </p:txBody>
      </p:sp>
      <p:pic>
        <p:nvPicPr>
          <p:cNvPr id="5" name="Graphic 4" descr="Chat with solid fill">
            <a:extLst>
              <a:ext uri="{FF2B5EF4-FFF2-40B4-BE49-F238E27FC236}">
                <a16:creationId xmlns:a16="http://schemas.microsoft.com/office/drawing/2014/main" id="{2DF2A445-9034-8C33-2D33-77E3C8F3AC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6549" y="3492485"/>
            <a:ext cx="3365515" cy="336551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nk speech balloons">
            <a:extLst>
              <a:ext uri="{FF2B5EF4-FFF2-40B4-BE49-F238E27FC236}">
                <a16:creationId xmlns:a16="http://schemas.microsoft.com/office/drawing/2014/main" id="{FD5E77ED-13AC-4226-909A-07F71BC0A0FF}"/>
              </a:ext>
            </a:extLst>
          </p:cNvPr>
          <p:cNvPicPr>
            <a:picLocks noChangeAspect="1"/>
          </p:cNvPicPr>
          <p:nvPr/>
        </p:nvPicPr>
        <p:blipFill rotWithShape="1">
          <a:blip r:embed="rId3">
            <a:alphaModFix amt="11000"/>
          </a:blip>
          <a:srcRect l="753" t="11615" r="2894" b="7085"/>
          <a:stretch/>
        </p:blipFill>
        <p:spPr>
          <a:xfrm>
            <a:off x="0" y="0"/>
            <a:ext cx="12192000" cy="6858000"/>
          </a:xfrm>
          <a:prstGeom prst="rect">
            <a:avLst/>
          </a:prstGeom>
          <a:effectLst>
            <a:outerShdw blurRad="50800" dist="38100" algn="l" rotWithShape="0">
              <a:prstClr val="black">
                <a:alpha val="40000"/>
              </a:prstClr>
            </a:outerShdw>
          </a:effectLst>
        </p:spPr>
      </p:pic>
      <p:sp>
        <p:nvSpPr>
          <p:cNvPr id="3" name="TextBox 2">
            <a:extLst>
              <a:ext uri="{FF2B5EF4-FFF2-40B4-BE49-F238E27FC236}">
                <a16:creationId xmlns:a16="http://schemas.microsoft.com/office/drawing/2014/main" id="{BCE760FD-6E50-FD4F-B597-7E228EDE51FD}"/>
              </a:ext>
            </a:extLst>
          </p:cNvPr>
          <p:cNvSpPr txBox="1"/>
          <p:nvPr/>
        </p:nvSpPr>
        <p:spPr>
          <a:xfrm>
            <a:off x="367748" y="350000"/>
            <a:ext cx="6152646" cy="830997"/>
          </a:xfrm>
          <a:prstGeom prst="rect">
            <a:avLst/>
          </a:prstGeom>
          <a:noFill/>
        </p:spPr>
        <p:txBody>
          <a:bodyPr wrap="none" rtlCol="0">
            <a:spAutoFit/>
          </a:bodyPr>
          <a:lstStyle/>
          <a:p>
            <a:r>
              <a:rPr lang="en-US" sz="4800" dirty="0">
                <a:solidFill>
                  <a:schemeClr val="accent6">
                    <a:lumMod val="7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367748" y="1543607"/>
            <a:ext cx="10979965" cy="3331425"/>
          </a:xfrm>
          <a:prstGeom prst="rect">
            <a:avLst/>
          </a:prstGeom>
          <a:noFill/>
        </p:spPr>
        <p:txBody>
          <a:bodyPr wrap="square" numCol="1" rtlCol="0">
            <a:spAutoFit/>
          </a:bodyPr>
          <a:lstStyle/>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Strategy Overview</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Communication Objectives</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Stakeholder Analysis</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Key Messages</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Communication Channels</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Timeline</a:t>
            </a:r>
          </a:p>
        </p:txBody>
      </p:sp>
      <p:pic>
        <p:nvPicPr>
          <p:cNvPr id="4" name="Graphic 3" descr="Chat with solid fill">
            <a:extLst>
              <a:ext uri="{FF2B5EF4-FFF2-40B4-BE49-F238E27FC236}">
                <a16:creationId xmlns:a16="http://schemas.microsoft.com/office/drawing/2014/main" id="{AA39B963-D22F-E138-6BC6-72B8A0DBF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6549" y="3492485"/>
            <a:ext cx="3365515" cy="336551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83CE2C7-73A5-3758-C530-3FC91A3C2702}"/>
              </a:ext>
            </a:extLst>
          </p:cNvPr>
          <p:cNvSpPr/>
          <p:nvPr/>
        </p:nvSpPr>
        <p:spPr>
          <a:xfrm>
            <a:off x="91440" y="0"/>
            <a:ext cx="12100560" cy="1508760"/>
          </a:xfrm>
          <a:prstGeom prst="rect">
            <a:avLst/>
          </a:prstGeom>
          <a:gradFill>
            <a:gsLst>
              <a:gs pos="0">
                <a:schemeClr val="accent6"/>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497C742-FB9B-CFBD-DF53-7AA4BEFECB20}"/>
              </a:ext>
            </a:extLst>
          </p:cNvPr>
          <p:cNvSpPr/>
          <p:nvPr/>
        </p:nvSpPr>
        <p:spPr>
          <a:xfrm>
            <a:off x="0" y="0"/>
            <a:ext cx="914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649CBDF3-8C4C-9F5A-EB93-EA06DAA258C3}"/>
              </a:ext>
            </a:extLst>
          </p:cNvPr>
          <p:cNvCxnSpPr>
            <a:cxnSpLocks/>
          </p:cNvCxnSpPr>
          <p:nvPr/>
        </p:nvCxnSpPr>
        <p:spPr>
          <a:xfrm>
            <a:off x="631504" y="5987677"/>
            <a:ext cx="4650861"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0498D2-0D4D-FB32-FD48-0A674A531122}"/>
              </a:ext>
            </a:extLst>
          </p:cNvPr>
          <p:cNvSpPr txBox="1"/>
          <p:nvPr/>
        </p:nvSpPr>
        <p:spPr>
          <a:xfrm>
            <a:off x="7851411" y="2394743"/>
            <a:ext cx="3064628"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COMMUNICATION CHANNELS</a:t>
            </a:r>
          </a:p>
        </p:txBody>
      </p:sp>
      <p:sp>
        <p:nvSpPr>
          <p:cNvPr id="11" name="TextBox 10">
            <a:extLst>
              <a:ext uri="{FF2B5EF4-FFF2-40B4-BE49-F238E27FC236}">
                <a16:creationId xmlns:a16="http://schemas.microsoft.com/office/drawing/2014/main" id="{B58A0443-ED83-7DE8-9E3A-8BE324A256FA}"/>
              </a:ext>
            </a:extLst>
          </p:cNvPr>
          <p:cNvSpPr txBox="1"/>
          <p:nvPr/>
        </p:nvSpPr>
        <p:spPr>
          <a:xfrm>
            <a:off x="8062640" y="3833437"/>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CONTENT DEVELOPMENT</a:t>
            </a:r>
          </a:p>
        </p:txBody>
      </p:sp>
      <p:cxnSp>
        <p:nvCxnSpPr>
          <p:cNvPr id="13" name="Straight Connector 12">
            <a:extLst>
              <a:ext uri="{FF2B5EF4-FFF2-40B4-BE49-F238E27FC236}">
                <a16:creationId xmlns:a16="http://schemas.microsoft.com/office/drawing/2014/main" id="{7B0A8C1F-9C12-592B-2CA2-A4902FC38D2A}"/>
              </a:ext>
            </a:extLst>
          </p:cNvPr>
          <p:cNvCxnSpPr/>
          <p:nvPr/>
        </p:nvCxnSpPr>
        <p:spPr>
          <a:xfrm flipV="1">
            <a:off x="6667741" y="5351426"/>
            <a:ext cx="0" cy="61856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DDCCCE-EEBF-FA05-936A-B174FD6E7918}"/>
              </a:ext>
            </a:extLst>
          </p:cNvPr>
          <p:cNvSpPr txBox="1"/>
          <p:nvPr/>
        </p:nvSpPr>
        <p:spPr>
          <a:xfrm>
            <a:off x="8035451" y="5590048"/>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TIMELINE</a:t>
            </a:r>
          </a:p>
        </p:txBody>
      </p:sp>
      <p:cxnSp>
        <p:nvCxnSpPr>
          <p:cNvPr id="16" name="Straight Connector 15">
            <a:extLst>
              <a:ext uri="{FF2B5EF4-FFF2-40B4-BE49-F238E27FC236}">
                <a16:creationId xmlns:a16="http://schemas.microsoft.com/office/drawing/2014/main" id="{EF60008B-1576-FF37-E45E-A97D37DEDB5C}"/>
              </a:ext>
            </a:extLst>
          </p:cNvPr>
          <p:cNvCxnSpPr/>
          <p:nvPr/>
        </p:nvCxnSpPr>
        <p:spPr>
          <a:xfrm flipV="1">
            <a:off x="5255469" y="5360149"/>
            <a:ext cx="0" cy="61856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39388E-9B4F-E630-60F8-61BFE24DC4E9}"/>
              </a:ext>
            </a:extLst>
          </p:cNvPr>
          <p:cNvSpPr txBox="1"/>
          <p:nvPr/>
        </p:nvSpPr>
        <p:spPr>
          <a:xfrm>
            <a:off x="1260891" y="5625439"/>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KEY MESSAGES</a:t>
            </a:r>
          </a:p>
        </p:txBody>
      </p:sp>
      <p:cxnSp>
        <p:nvCxnSpPr>
          <p:cNvPr id="19" name="Straight Connector 18">
            <a:extLst>
              <a:ext uri="{FF2B5EF4-FFF2-40B4-BE49-F238E27FC236}">
                <a16:creationId xmlns:a16="http://schemas.microsoft.com/office/drawing/2014/main" id="{193293A3-A507-5968-3CDD-008158A34A27}"/>
              </a:ext>
            </a:extLst>
          </p:cNvPr>
          <p:cNvCxnSpPr>
            <a:cxnSpLocks/>
          </p:cNvCxnSpPr>
          <p:nvPr/>
        </p:nvCxnSpPr>
        <p:spPr>
          <a:xfrm>
            <a:off x="631504" y="4194452"/>
            <a:ext cx="3720353" cy="53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D2507D-6134-5BB9-DEEE-AF16A8260E1A}"/>
              </a:ext>
            </a:extLst>
          </p:cNvPr>
          <p:cNvCxnSpPr>
            <a:cxnSpLocks/>
          </p:cNvCxnSpPr>
          <p:nvPr/>
        </p:nvCxnSpPr>
        <p:spPr>
          <a:xfrm>
            <a:off x="631504" y="2778556"/>
            <a:ext cx="4043083"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1A03C1-7CCF-AE26-DE79-ACD6EFCAB01B}"/>
              </a:ext>
            </a:extLst>
          </p:cNvPr>
          <p:cNvSpPr txBox="1"/>
          <p:nvPr/>
        </p:nvSpPr>
        <p:spPr>
          <a:xfrm>
            <a:off x="1115044" y="2386357"/>
            <a:ext cx="3123091"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COMMUNICATION OBJECTIVES</a:t>
            </a:r>
          </a:p>
        </p:txBody>
      </p:sp>
      <p:sp>
        <p:nvSpPr>
          <p:cNvPr id="31" name="TextBox 30">
            <a:extLst>
              <a:ext uri="{FF2B5EF4-FFF2-40B4-BE49-F238E27FC236}">
                <a16:creationId xmlns:a16="http://schemas.microsoft.com/office/drawing/2014/main" id="{E19B2C20-0C58-4976-3598-42C20DF914B6}"/>
              </a:ext>
            </a:extLst>
          </p:cNvPr>
          <p:cNvSpPr txBox="1"/>
          <p:nvPr/>
        </p:nvSpPr>
        <p:spPr>
          <a:xfrm>
            <a:off x="585677" y="3844909"/>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STAKEHOLDER ANALYSIS</a:t>
            </a:r>
          </a:p>
        </p:txBody>
      </p:sp>
      <p:sp>
        <p:nvSpPr>
          <p:cNvPr id="34" name="TextBox 33">
            <a:extLst>
              <a:ext uri="{FF2B5EF4-FFF2-40B4-BE49-F238E27FC236}">
                <a16:creationId xmlns:a16="http://schemas.microsoft.com/office/drawing/2014/main" id="{23957245-0431-55C2-1BF1-0A8B1CB87C89}"/>
              </a:ext>
            </a:extLst>
          </p:cNvPr>
          <p:cNvSpPr txBox="1"/>
          <p:nvPr/>
        </p:nvSpPr>
        <p:spPr>
          <a:xfrm>
            <a:off x="175786" y="186513"/>
            <a:ext cx="6412333"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STRATEGY OVERVIEW</a:t>
            </a:r>
          </a:p>
        </p:txBody>
      </p:sp>
      <p:cxnSp>
        <p:nvCxnSpPr>
          <p:cNvPr id="39" name="Straight Connector 38">
            <a:extLst>
              <a:ext uri="{FF2B5EF4-FFF2-40B4-BE49-F238E27FC236}">
                <a16:creationId xmlns:a16="http://schemas.microsoft.com/office/drawing/2014/main" id="{7B61CE3E-F683-EF80-062D-DC222CCD1817}"/>
              </a:ext>
            </a:extLst>
          </p:cNvPr>
          <p:cNvCxnSpPr>
            <a:cxnSpLocks/>
          </p:cNvCxnSpPr>
          <p:nvPr/>
        </p:nvCxnSpPr>
        <p:spPr>
          <a:xfrm>
            <a:off x="6639676" y="5966848"/>
            <a:ext cx="4650861"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7ED71F-1CEE-29B0-420D-F9FA8FB8A948}"/>
              </a:ext>
            </a:extLst>
          </p:cNvPr>
          <p:cNvCxnSpPr>
            <a:cxnSpLocks/>
          </p:cNvCxnSpPr>
          <p:nvPr/>
        </p:nvCxnSpPr>
        <p:spPr>
          <a:xfrm>
            <a:off x="7570184" y="4173623"/>
            <a:ext cx="3720353" cy="53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A1D3D-FE1F-B166-63DC-6EE9417E16D6}"/>
              </a:ext>
            </a:extLst>
          </p:cNvPr>
          <p:cNvCxnSpPr>
            <a:cxnSpLocks/>
          </p:cNvCxnSpPr>
          <p:nvPr/>
        </p:nvCxnSpPr>
        <p:spPr>
          <a:xfrm>
            <a:off x="7198093" y="2757727"/>
            <a:ext cx="4043083"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Flowchart: Alternate Process 1">
            <a:extLst>
              <a:ext uri="{FF2B5EF4-FFF2-40B4-BE49-F238E27FC236}">
                <a16:creationId xmlns:a16="http://schemas.microsoft.com/office/drawing/2014/main" id="{10F7E2CF-5132-454B-281E-901B6FB75D84}"/>
              </a:ext>
            </a:extLst>
          </p:cNvPr>
          <p:cNvSpPr/>
          <p:nvPr/>
        </p:nvSpPr>
        <p:spPr>
          <a:xfrm>
            <a:off x="4351857" y="2133096"/>
            <a:ext cx="3218330" cy="3218330"/>
          </a:xfrm>
          <a:prstGeom prst="flowChartAlternateProcess">
            <a:avLst/>
          </a:prstGeom>
          <a:solidFill>
            <a:schemeClr val="accent6">
              <a:lumMod val="20000"/>
              <a:lumOff val="80000"/>
            </a:schemeClr>
          </a:solidFill>
          <a:ln w="571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B33265-8655-1080-DB18-0B8EB40D66BB}"/>
              </a:ext>
            </a:extLst>
          </p:cNvPr>
          <p:cNvSpPr txBox="1"/>
          <p:nvPr/>
        </p:nvSpPr>
        <p:spPr>
          <a:xfrm>
            <a:off x="4340324" y="2912132"/>
            <a:ext cx="3241389" cy="1692771"/>
          </a:xfrm>
          <a:prstGeom prst="rect">
            <a:avLst/>
          </a:prstGeom>
          <a:noFill/>
        </p:spPr>
        <p:txBody>
          <a:bodyPr wrap="square" rtlCol="0">
            <a:spAutoFit/>
          </a:bodyPr>
          <a:lstStyle/>
          <a:p>
            <a:pPr algn="ctr"/>
            <a:r>
              <a:rPr lang="en-US" sz="2800" dirty="0">
                <a:solidFill>
                  <a:schemeClr val="accent6">
                    <a:lumMod val="75000"/>
                  </a:schemeClr>
                </a:solidFill>
                <a:latin typeface="Century Gothic" panose="020B0502020202020204" pitchFamily="34" charset="0"/>
              </a:rPr>
              <a:t>CHANGE</a:t>
            </a:r>
          </a:p>
          <a:p>
            <a:pPr algn="ctr"/>
            <a:r>
              <a:rPr lang="en-US" sz="2800" dirty="0">
                <a:solidFill>
                  <a:schemeClr val="accent6">
                    <a:lumMod val="75000"/>
                  </a:schemeClr>
                </a:solidFill>
                <a:latin typeface="Century Gothic" panose="020B0502020202020204" pitchFamily="34" charset="0"/>
              </a:rPr>
              <a:t>MANAGEMENT</a:t>
            </a:r>
          </a:p>
          <a:p>
            <a:pPr algn="ctr"/>
            <a:r>
              <a:rPr lang="en-US" sz="2400" b="1" dirty="0">
                <a:solidFill>
                  <a:schemeClr val="accent6">
                    <a:lumMod val="75000"/>
                  </a:schemeClr>
                </a:solidFill>
                <a:latin typeface="Century Gothic" panose="020B0502020202020204" pitchFamily="34" charset="0"/>
              </a:rPr>
              <a:t>COMMUNICATION</a:t>
            </a:r>
          </a:p>
          <a:p>
            <a:pPr algn="ctr"/>
            <a:r>
              <a:rPr lang="en-US" sz="2400" b="1" dirty="0">
                <a:solidFill>
                  <a:schemeClr val="accent6">
                    <a:lumMod val="75000"/>
                  </a:schemeClr>
                </a:solidFill>
                <a:latin typeface="Century Gothic" panose="020B0502020202020204" pitchFamily="34" charset="0"/>
              </a:rPr>
              <a:t>STRATEGY</a:t>
            </a:r>
          </a:p>
        </p:txBody>
      </p:sp>
      <p:pic>
        <p:nvPicPr>
          <p:cNvPr id="6" name="Graphic 5" descr="Chat with solid fill">
            <a:extLst>
              <a:ext uri="{FF2B5EF4-FFF2-40B4-BE49-F238E27FC236}">
                <a16:creationId xmlns:a16="http://schemas.microsoft.com/office/drawing/2014/main" id="{3C976F3F-CDB0-D1EF-50B9-E4F26BA6CE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817" y="2386357"/>
            <a:ext cx="717038" cy="717038"/>
          </a:xfrm>
          <a:prstGeom prst="rect">
            <a:avLst/>
          </a:prstGeom>
        </p:spPr>
      </p:pic>
      <p:pic>
        <p:nvPicPr>
          <p:cNvPr id="7" name="Graphic 6" descr="Chat with solid fill">
            <a:extLst>
              <a:ext uri="{FF2B5EF4-FFF2-40B4-BE49-F238E27FC236}">
                <a16:creationId xmlns:a16="http://schemas.microsoft.com/office/drawing/2014/main" id="{A8F790E5-29F4-655F-D7E7-A5A7D701E4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900" y="3833437"/>
            <a:ext cx="717038" cy="717038"/>
          </a:xfrm>
          <a:prstGeom prst="rect">
            <a:avLst/>
          </a:prstGeom>
        </p:spPr>
      </p:pic>
      <p:pic>
        <p:nvPicPr>
          <p:cNvPr id="9" name="Graphic 8" descr="Chat with solid fill">
            <a:extLst>
              <a:ext uri="{FF2B5EF4-FFF2-40B4-BE49-F238E27FC236}">
                <a16:creationId xmlns:a16="http://schemas.microsoft.com/office/drawing/2014/main" id="{EFB7A604-3EB7-C161-F51E-32D21872E4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158" y="5659174"/>
            <a:ext cx="717038" cy="717038"/>
          </a:xfrm>
          <a:prstGeom prst="rect">
            <a:avLst/>
          </a:prstGeom>
        </p:spPr>
      </p:pic>
      <p:pic>
        <p:nvPicPr>
          <p:cNvPr id="10" name="Graphic 9" descr="Chat with solid fill">
            <a:extLst>
              <a:ext uri="{FF2B5EF4-FFF2-40B4-BE49-F238E27FC236}">
                <a16:creationId xmlns:a16="http://schemas.microsoft.com/office/drawing/2014/main" id="{96995A68-2942-055E-6DB6-BC902FEDE8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97264" y="2402284"/>
            <a:ext cx="717038" cy="717038"/>
          </a:xfrm>
          <a:prstGeom prst="rect">
            <a:avLst/>
          </a:prstGeom>
        </p:spPr>
      </p:pic>
      <p:pic>
        <p:nvPicPr>
          <p:cNvPr id="12" name="Graphic 11" descr="Chat with solid fill">
            <a:extLst>
              <a:ext uri="{FF2B5EF4-FFF2-40B4-BE49-F238E27FC236}">
                <a16:creationId xmlns:a16="http://schemas.microsoft.com/office/drawing/2014/main" id="{2CA8281F-E2B0-F3E6-6328-2704EB7557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38347" y="3849364"/>
            <a:ext cx="717038" cy="717038"/>
          </a:xfrm>
          <a:prstGeom prst="rect">
            <a:avLst/>
          </a:prstGeom>
        </p:spPr>
      </p:pic>
      <p:pic>
        <p:nvPicPr>
          <p:cNvPr id="15" name="Graphic 14" descr="Chat with solid fill">
            <a:extLst>
              <a:ext uri="{FF2B5EF4-FFF2-40B4-BE49-F238E27FC236}">
                <a16:creationId xmlns:a16="http://schemas.microsoft.com/office/drawing/2014/main" id="{B3698CD4-D2A8-201D-8371-4E7E179B7A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28605" y="5675101"/>
            <a:ext cx="717038" cy="717038"/>
          </a:xfrm>
          <a:prstGeom prst="rect">
            <a:avLst/>
          </a:prstGeom>
        </p:spPr>
      </p:pic>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solidFill>
                <a:latin typeface="Century Gothic" panose="020B0502020202020204" pitchFamily="34" charset="0"/>
              </a:rPr>
              <a:t>COMMUNICATION OBJECTIVES</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093110401"/>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What are the goals for internal communication during change management?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1F578C78-EAEE-39C6-5F23-46080FA20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8576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STAKEHOLDER ANALYSIS</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838087013"/>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bg1">
                        <a:lumMod val="95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Identify your stakeholders’ roles, understanding, and level of expertise.</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F83EF059-C0F7-E9FC-3141-EE82452F4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260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5">
                    <a:lumMod val="50000"/>
                  </a:schemeClr>
                </a:solidFill>
                <a:latin typeface="Century Gothic" panose="020B0502020202020204" pitchFamily="34" charset="0"/>
              </a:rPr>
              <a:t>KEY MESSAGES</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449701175"/>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1">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Communicate the change, who is affected, why it is necessary, where, and when it will occur. Messaging should be authentic, transparent, clear, concise, and written in a friendly, engaging tone.</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06C98564-35DA-E948-8065-79B500BE8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4808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a:solidFill>
                  <a:schemeClr val="accent6">
                    <a:lumMod val="75000"/>
                  </a:schemeClr>
                </a:solidFill>
                <a:latin typeface="Century Gothic" panose="020B0502020202020204" pitchFamily="34" charset="0"/>
              </a:rPr>
              <a:t>COMMUNICATION </a:t>
            </a:r>
            <a:r>
              <a:rPr lang="en-US" sz="2800" dirty="0">
                <a:solidFill>
                  <a:schemeClr val="accent6">
                    <a:lumMod val="75000"/>
                  </a:schemeClr>
                </a:solidFill>
                <a:latin typeface="Century Gothic" panose="020B0502020202020204" pitchFamily="34" charset="0"/>
              </a:rPr>
              <a:t>CHANNELS</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60318675"/>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40000"/>
                        <a:lumOff val="6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Use channels like email, face-to-face, virtual meetings, and intranet messages based on stakeholder preferences.</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9" name="Graphic 8" descr="Chat with solid fill">
            <a:extLst>
              <a:ext uri="{FF2B5EF4-FFF2-40B4-BE49-F238E27FC236}">
                <a16:creationId xmlns:a16="http://schemas.microsoft.com/office/drawing/2014/main" id="{4D1211E9-46A0-06BB-3277-EAC23256E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3596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2">
                    <a:lumMod val="75000"/>
                  </a:schemeClr>
                </a:solidFill>
                <a:latin typeface="Century Gothic" panose="020B0502020202020204" pitchFamily="34" charset="0"/>
              </a:rPr>
              <a:t>CONTENT DEVELOPMENT</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4237645423"/>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2">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Tailor content for specific channels. You may have to develop different content for different stakeholders.</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972EFB19-F013-2AB4-BC5E-A1C1D4BB1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769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4">
                    <a:lumMod val="75000"/>
                  </a:schemeClr>
                </a:solidFill>
                <a:latin typeface="Century Gothic" panose="020B0502020202020204" pitchFamily="34" charset="0"/>
              </a:rPr>
              <a:t>TIMELINE</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590275859"/>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4">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Use an ongoing messaging campaign along the change management timeline to help stakeholders prepare and adapt to change.</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B2340DAB-6667-C8E6-285F-C6F58D1D8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8317384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119</TotalTime>
  <Words>323</Words>
  <Application>Microsoft Macintosh PowerPoint</Application>
  <PresentationFormat>Widescreen</PresentationFormat>
  <Paragraphs>68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13</cp:revision>
  <dcterms:created xsi:type="dcterms:W3CDTF">2022-05-22T18:55:25Z</dcterms:created>
  <dcterms:modified xsi:type="dcterms:W3CDTF">2023-12-28T23:26:16Z</dcterms:modified>
</cp:coreProperties>
</file>